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626C-F95E-42B2-A421-267377421CF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670-671D-4987-AEA2-09CE2063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1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626C-F95E-42B2-A421-267377421CF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670-671D-4987-AEA2-09CE2063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626C-F95E-42B2-A421-267377421CF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670-671D-4987-AEA2-09CE2063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626C-F95E-42B2-A421-267377421CF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670-671D-4987-AEA2-09CE2063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0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626C-F95E-42B2-A421-267377421CF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670-671D-4987-AEA2-09CE2063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626C-F95E-42B2-A421-267377421CF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670-671D-4987-AEA2-09CE2063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6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626C-F95E-42B2-A421-267377421CF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670-671D-4987-AEA2-09CE2063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626C-F95E-42B2-A421-267377421CF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670-671D-4987-AEA2-09CE2063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626C-F95E-42B2-A421-267377421CF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670-671D-4987-AEA2-09CE2063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1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626C-F95E-42B2-A421-267377421CF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670-671D-4987-AEA2-09CE2063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626C-F95E-42B2-A421-267377421CF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670-671D-4987-AEA2-09CE2063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626C-F95E-42B2-A421-267377421CF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6670-671D-4987-AEA2-09CE2063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Cryosphere Watch Glossary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.</a:t>
            </a:r>
            <a:r>
              <a:rPr lang="en-US" dirty="0" err="1" smtClean="0"/>
              <a:t>pptx</a:t>
            </a:r>
            <a:r>
              <a:rPr lang="en-US" dirty="0" smtClean="0"/>
              <a:t> goes through the 32 </a:t>
            </a:r>
            <a:r>
              <a:rPr lang="en-US" dirty="0" smtClean="0"/>
              <a:t>GCW terms </a:t>
            </a:r>
            <a:r>
              <a:rPr lang="en-US" dirty="0" smtClean="0"/>
              <a:t>given by Ruth </a:t>
            </a:r>
            <a:r>
              <a:rPr lang="en-US" dirty="0" err="1" smtClean="0"/>
              <a:t>Duerr</a:t>
            </a:r>
            <a:r>
              <a:rPr lang="en-US" dirty="0" smtClean="0"/>
              <a:t> and tries to relate them to each other (and not to other ontologies). </a:t>
            </a:r>
          </a:p>
          <a:p>
            <a:r>
              <a:rPr lang="en-US" dirty="0" smtClean="0"/>
              <a:t>I used only the ‘types’ on the original sheet.</a:t>
            </a:r>
          </a:p>
          <a:p>
            <a:r>
              <a:rPr lang="en-US" dirty="0" smtClean="0"/>
              <a:t>Diagrams only </a:t>
            </a:r>
          </a:p>
          <a:p>
            <a:r>
              <a:rPr lang="en-US" dirty="0" smtClean="0"/>
              <a:t>Mostly separate diagrams for each relationship type rather than one huge inter-related diagram </a:t>
            </a:r>
            <a:r>
              <a:rPr lang="en-US" dirty="0" smtClean="0"/>
              <a:t>(That </a:t>
            </a:r>
            <a:r>
              <a:rPr lang="en-US" dirty="0" smtClean="0"/>
              <a:t>can be done later but is hard to </a:t>
            </a:r>
            <a:r>
              <a:rPr lang="en-US" dirty="0" smtClean="0"/>
              <a:t>follow.)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086600" y="6324600"/>
            <a:ext cx="165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Nancy </a:t>
            </a:r>
            <a:r>
              <a:rPr lang="en-US" dirty="0" err="1" smtClean="0"/>
              <a:t>Wiegand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3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‘Part of’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from the 32 GCW terms</a:t>
            </a:r>
            <a:endParaRPr lang="en-US" sz="2700" dirty="0"/>
          </a:p>
        </p:txBody>
      </p:sp>
      <p:sp>
        <p:nvSpPr>
          <p:cNvPr id="8" name="Rectangle 7"/>
          <p:cNvSpPr/>
          <p:nvPr/>
        </p:nvSpPr>
        <p:spPr>
          <a:xfrm>
            <a:off x="3733800" y="2052934"/>
            <a:ext cx="1295400" cy="918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0" y="2281535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Glacier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52399" y="4003182"/>
            <a:ext cx="1420761" cy="500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98" y="4086758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Bergshrund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05000" y="3995670"/>
            <a:ext cx="1420761" cy="500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43545" y="3995670"/>
            <a:ext cx="1420761" cy="500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38800" y="3962400"/>
            <a:ext cx="1420761" cy="500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467600" y="3962400"/>
            <a:ext cx="1420761" cy="500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4038600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Crevasse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38600" y="403860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Ice Dam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67400" y="4038600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Ice Falls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0" y="4038600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Terminus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" idx="0"/>
          </p:cNvCxnSpPr>
          <p:nvPr/>
        </p:nvCxnSpPr>
        <p:spPr>
          <a:xfrm flipV="1">
            <a:off x="862780" y="2743200"/>
            <a:ext cx="2871020" cy="1259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73160" y="304800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partOf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6" idx="0"/>
          </p:cNvCxnSpPr>
          <p:nvPr/>
        </p:nvCxnSpPr>
        <p:spPr>
          <a:xfrm flipV="1">
            <a:off x="2615381" y="2971799"/>
            <a:ext cx="1194619" cy="1023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0"/>
            <a:endCxn id="8" idx="2"/>
          </p:cNvCxnSpPr>
          <p:nvPr/>
        </p:nvCxnSpPr>
        <p:spPr>
          <a:xfrm flipH="1" flipV="1">
            <a:off x="4381500" y="2971799"/>
            <a:ext cx="172426" cy="1023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 flipH="1" flipV="1">
            <a:off x="5029200" y="2971799"/>
            <a:ext cx="1319981" cy="990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0"/>
          </p:cNvCxnSpPr>
          <p:nvPr/>
        </p:nvCxnSpPr>
        <p:spPr>
          <a:xfrm flipH="1" flipV="1">
            <a:off x="5029200" y="2743200"/>
            <a:ext cx="3148781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86600" y="6324600"/>
            <a:ext cx="165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Nancy </a:t>
            </a:r>
            <a:r>
              <a:rPr lang="en-US" dirty="0" err="1" smtClean="0"/>
              <a:t>Wiegand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1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Landforms</a:t>
            </a:r>
            <a:br>
              <a:rPr lang="en-US" dirty="0" smtClean="0"/>
            </a:br>
            <a:r>
              <a:rPr lang="en-US" sz="2700" dirty="0" smtClean="0"/>
              <a:t>(Assume ‘Glacier’ itself is </a:t>
            </a:r>
            <a:r>
              <a:rPr lang="en-US" sz="2700" dirty="0" smtClean="0"/>
              <a:t>*not* </a:t>
            </a:r>
            <a:r>
              <a:rPr lang="en-US" sz="2700" dirty="0" smtClean="0"/>
              <a:t>a landform)</a:t>
            </a:r>
            <a:endParaRPr 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3614985" y="1828800"/>
            <a:ext cx="1371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14985" y="2052935"/>
            <a:ext cx="138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Landform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76600" y="3314163"/>
            <a:ext cx="2030158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3276600"/>
            <a:ext cx="2036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Landform created</a:t>
            </a:r>
          </a:p>
          <a:p>
            <a:r>
              <a:rPr lang="en-US" sz="2000" dirty="0"/>
              <a:t>b</a:t>
            </a:r>
            <a:r>
              <a:rPr lang="en-US" sz="2000" dirty="0" smtClean="0"/>
              <a:t>y a glacier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4294924" y="27432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80891" y="28194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typeOf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0" y="4953000"/>
            <a:ext cx="1143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12373" y="5105400"/>
            <a:ext cx="79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Cirque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84748" y="4953000"/>
            <a:ext cx="1143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20179" y="4953000"/>
            <a:ext cx="1143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01769" y="5117068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Moraine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43600" y="4953000"/>
            <a:ext cx="1020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Outwash</a:t>
            </a:r>
          </a:p>
          <a:p>
            <a:r>
              <a:rPr lang="en-US" dirty="0" smtClean="0"/>
              <a:t>plain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0"/>
            <a:endCxn id="6" idx="2"/>
          </p:cNvCxnSpPr>
          <p:nvPr/>
        </p:nvCxnSpPr>
        <p:spPr>
          <a:xfrm flipV="1">
            <a:off x="4291679" y="3984486"/>
            <a:ext cx="3245" cy="9685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</p:cNvCxnSpPr>
          <p:nvPr/>
        </p:nvCxnSpPr>
        <p:spPr>
          <a:xfrm flipV="1">
            <a:off x="2095500" y="3923763"/>
            <a:ext cx="1181100" cy="1029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</p:cNvCxnSpPr>
          <p:nvPr/>
        </p:nvCxnSpPr>
        <p:spPr>
          <a:xfrm flipH="1" flipV="1">
            <a:off x="5313248" y="3923763"/>
            <a:ext cx="1143000" cy="1029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3400" y="4267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typeOf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05600" y="3115270"/>
            <a:ext cx="2181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introduced this</a:t>
            </a:r>
          </a:p>
          <a:p>
            <a:r>
              <a:rPr lang="en-US" dirty="0"/>
              <a:t>s</a:t>
            </a:r>
            <a:r>
              <a:rPr lang="en-US" dirty="0" smtClean="0"/>
              <a:t>ubcategory of</a:t>
            </a:r>
          </a:p>
          <a:p>
            <a:r>
              <a:rPr lang="en-US" dirty="0" smtClean="0"/>
              <a:t>landform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86600" y="6324600"/>
            <a:ext cx="165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Nancy </a:t>
            </a:r>
            <a:r>
              <a:rPr lang="en-US" dirty="0" err="1" smtClean="0"/>
              <a:t>Wiegand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6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557530" y="1119664"/>
            <a:ext cx="2241733" cy="540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53959" y="1981200"/>
            <a:ext cx="1145470" cy="389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3959" y="198120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Glacial 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7293" y="2895600"/>
            <a:ext cx="1295400" cy="918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3493" y="3124201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Glacier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endCxn id="3" idx="2"/>
          </p:cNvCxnSpPr>
          <p:nvPr/>
        </p:nvCxnSpPr>
        <p:spPr>
          <a:xfrm flipH="1" flipV="1">
            <a:off x="1726694" y="2371130"/>
            <a:ext cx="18006" cy="524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6792" y="2373868"/>
            <a:ext cx="13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composedOf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6800" y="4456331"/>
            <a:ext cx="1493742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4356279"/>
            <a:ext cx="1493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Drift</a:t>
            </a:r>
          </a:p>
          <a:p>
            <a:r>
              <a:rPr lang="en-US" dirty="0" smtClean="0"/>
              <a:t>(Sedimentary </a:t>
            </a:r>
          </a:p>
          <a:p>
            <a:r>
              <a:rPr lang="en-US" dirty="0" smtClean="0"/>
              <a:t>deposits)</a:t>
            </a:r>
          </a:p>
        </p:txBody>
      </p:sp>
      <p:cxnSp>
        <p:nvCxnSpPr>
          <p:cNvPr id="13" name="Straight Arrow Connector 12"/>
          <p:cNvCxnSpPr>
            <a:stCxn id="5" idx="2"/>
            <a:endCxn id="10" idx="0"/>
          </p:cNvCxnSpPr>
          <p:nvPr/>
        </p:nvCxnSpPr>
        <p:spPr>
          <a:xfrm>
            <a:off x="1794993" y="3814465"/>
            <a:ext cx="18678" cy="641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0615" y="3810000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Deposits</a:t>
            </a:r>
          </a:p>
          <a:p>
            <a:r>
              <a:rPr lang="en-US" dirty="0" smtClean="0"/>
              <a:t>(verb)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371600" y="1143000"/>
            <a:ext cx="919742" cy="521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381836" y="12192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 Ice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52401" y="1143000"/>
            <a:ext cx="956334" cy="521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121920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 Ice</a:t>
            </a:r>
            <a:endParaRPr lang="en-US" dirty="0"/>
          </a:p>
        </p:txBody>
      </p:sp>
      <p:sp>
        <p:nvSpPr>
          <p:cNvPr id="45" name="Title 44"/>
          <p:cNvSpPr>
            <a:spLocks noGrp="1"/>
          </p:cNvSpPr>
          <p:nvPr>
            <p:ph type="title"/>
          </p:nvPr>
        </p:nvSpPr>
        <p:spPr>
          <a:xfrm>
            <a:off x="1828800" y="76200"/>
            <a:ext cx="72390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Terms 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29019" y="304800"/>
            <a:ext cx="640956" cy="445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9826" y="3810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Ice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74333" y="1600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typeOf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-25518" y="685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typeOf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57530" y="1082933"/>
            <a:ext cx="224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Ice, e.g., Anchor Ice, Frazil, etc.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3" idx="0"/>
          </p:cNvCxnSpPr>
          <p:nvPr/>
        </p:nvCxnSpPr>
        <p:spPr>
          <a:xfrm flipV="1">
            <a:off x="1726694" y="1659756"/>
            <a:ext cx="0" cy="321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0"/>
            <a:endCxn id="46" idx="2"/>
          </p:cNvCxnSpPr>
          <p:nvPr/>
        </p:nvCxnSpPr>
        <p:spPr>
          <a:xfrm flipV="1">
            <a:off x="630568" y="750332"/>
            <a:ext cx="418929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H="1" flipV="1">
            <a:off x="1147293" y="764232"/>
            <a:ext cx="684178" cy="37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0"/>
          </p:cNvCxnSpPr>
          <p:nvPr/>
        </p:nvCxnSpPr>
        <p:spPr>
          <a:xfrm flipH="1" flipV="1">
            <a:off x="1381836" y="750332"/>
            <a:ext cx="2296560" cy="332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145933" y="5334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typeOf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87415" y="6172200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Terms:</a:t>
            </a:r>
            <a:r>
              <a:rPr lang="en-US" dirty="0" smtClean="0"/>
              <a:t> Ice, Glacier, Drift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086600" y="6324600"/>
            <a:ext cx="165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Nancy </a:t>
            </a:r>
            <a:r>
              <a:rPr lang="en-US" dirty="0" err="1" smtClean="0"/>
              <a:t>Wiegand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38320" y="2004536"/>
            <a:ext cx="37913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snow, rock, sediment and liquid water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42693" y="2373868"/>
            <a:ext cx="995627" cy="5217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87014" y="2514600"/>
            <a:ext cx="255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also be </a:t>
            </a:r>
            <a:r>
              <a:rPr lang="en-US" dirty="0" err="1" smtClean="0"/>
              <a:t>composedOf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7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557530" y="1119664"/>
            <a:ext cx="2241733" cy="540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53959" y="1981200"/>
            <a:ext cx="1145470" cy="389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3959" y="198120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Glacial 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7293" y="2895600"/>
            <a:ext cx="1295400" cy="918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3493" y="3124201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Glacier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endCxn id="3" idx="2"/>
          </p:cNvCxnSpPr>
          <p:nvPr/>
        </p:nvCxnSpPr>
        <p:spPr>
          <a:xfrm flipH="1" flipV="1">
            <a:off x="1726694" y="2371130"/>
            <a:ext cx="18006" cy="524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6792" y="2315378"/>
            <a:ext cx="1380186" cy="58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Materially</a:t>
            </a:r>
          </a:p>
          <a:p>
            <a:r>
              <a:rPr lang="en-US" dirty="0" err="1" smtClean="0"/>
              <a:t>composedOf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6800" y="4456331"/>
            <a:ext cx="1493742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4356279"/>
            <a:ext cx="1493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Drift</a:t>
            </a:r>
          </a:p>
          <a:p>
            <a:r>
              <a:rPr lang="en-US" dirty="0" smtClean="0"/>
              <a:t>(Sedimentary </a:t>
            </a:r>
          </a:p>
          <a:p>
            <a:r>
              <a:rPr lang="en-US" dirty="0" smtClean="0"/>
              <a:t>deposits)</a:t>
            </a:r>
          </a:p>
        </p:txBody>
      </p:sp>
      <p:cxnSp>
        <p:nvCxnSpPr>
          <p:cNvPr id="13" name="Straight Arrow Connector 12"/>
          <p:cNvCxnSpPr>
            <a:stCxn id="5" idx="2"/>
            <a:endCxn id="10" idx="0"/>
          </p:cNvCxnSpPr>
          <p:nvPr/>
        </p:nvCxnSpPr>
        <p:spPr>
          <a:xfrm>
            <a:off x="1794993" y="3814465"/>
            <a:ext cx="18678" cy="641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0615" y="3810000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Deposits</a:t>
            </a:r>
          </a:p>
          <a:p>
            <a:r>
              <a:rPr lang="en-US" dirty="0" smtClean="0"/>
              <a:t>(verb)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06153" y="1969532"/>
            <a:ext cx="2133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Firn</a:t>
            </a:r>
            <a:endParaRPr lang="en-US" b="1" dirty="0" smtClean="0"/>
          </a:p>
          <a:p>
            <a:r>
              <a:rPr lang="en-US" sz="1400" dirty="0" smtClean="0"/>
              <a:t>Old snow. Contrary to snow, particles are to some extent joined</a:t>
            </a:r>
          </a:p>
          <a:p>
            <a:r>
              <a:rPr lang="en-US" sz="1400" dirty="0" smtClean="0"/>
              <a:t>together. Contrary to ice,</a:t>
            </a:r>
          </a:p>
          <a:p>
            <a:r>
              <a:rPr lang="en-US" sz="1400" dirty="0" smtClean="0"/>
              <a:t>the air interstices still </a:t>
            </a:r>
          </a:p>
          <a:p>
            <a:r>
              <a:rPr lang="en-US" sz="1400" dirty="0" smtClean="0"/>
              <a:t>communicate with each other.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622606" y="1902768"/>
            <a:ext cx="1436546" cy="1833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87552" y="533400"/>
            <a:ext cx="1020330" cy="461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763752" y="533400"/>
            <a:ext cx="7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Snow</a:t>
            </a:r>
            <a:endParaRPr lang="en-US" b="1" dirty="0"/>
          </a:p>
        </p:txBody>
      </p:sp>
      <p:cxnSp>
        <p:nvCxnSpPr>
          <p:cNvPr id="18" name="Straight Arrow Connector 17"/>
          <p:cNvCxnSpPr>
            <a:stCxn id="12" idx="0"/>
            <a:endCxn id="15" idx="2"/>
          </p:cNvCxnSpPr>
          <p:nvPr/>
        </p:nvCxnSpPr>
        <p:spPr>
          <a:xfrm flipH="1" flipV="1">
            <a:off x="8197717" y="995064"/>
            <a:ext cx="143162" cy="907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97152" y="12308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typeOf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85672" y="2304871"/>
            <a:ext cx="1032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Becomes</a:t>
            </a:r>
          </a:p>
          <a:p>
            <a:r>
              <a:rPr lang="en-US" dirty="0" smtClean="0"/>
              <a:t>(over </a:t>
            </a:r>
          </a:p>
          <a:p>
            <a:r>
              <a:rPr lang="en-US" dirty="0" smtClean="0"/>
              <a:t>several </a:t>
            </a:r>
          </a:p>
          <a:p>
            <a:r>
              <a:rPr lang="en-US" dirty="0" smtClean="0"/>
              <a:t>years)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06152" y="1913414"/>
            <a:ext cx="2133600" cy="20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20949" y="1969532"/>
            <a:ext cx="12799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Neve</a:t>
            </a:r>
          </a:p>
          <a:p>
            <a:r>
              <a:rPr lang="en-US" sz="1400" dirty="0" smtClean="0"/>
              <a:t>Young, </a:t>
            </a:r>
          </a:p>
          <a:p>
            <a:r>
              <a:rPr lang="en-US" sz="1400" dirty="0" smtClean="0"/>
              <a:t>granular snow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0"/>
            <a:endCxn id="15" idx="1"/>
          </p:cNvCxnSpPr>
          <p:nvPr/>
        </p:nvCxnSpPr>
        <p:spPr>
          <a:xfrm flipV="1">
            <a:off x="5172952" y="764232"/>
            <a:ext cx="2514600" cy="11491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8800" y="990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typeOf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82110" y="2514600"/>
            <a:ext cx="1085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</a:t>
            </a:r>
          </a:p>
          <a:p>
            <a:r>
              <a:rPr lang="en-US" dirty="0" smtClean="0"/>
              <a:t>(over one</a:t>
            </a:r>
          </a:p>
          <a:p>
            <a:r>
              <a:rPr lang="en-US" dirty="0" smtClean="0"/>
              <a:t>season)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236937" y="2522027"/>
            <a:ext cx="1298215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371600" y="1143000"/>
            <a:ext cx="919742" cy="521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381836" y="12192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 Ice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52401" y="1143000"/>
            <a:ext cx="956334" cy="521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121920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 Ice</a:t>
            </a:r>
            <a:endParaRPr lang="en-US" dirty="0"/>
          </a:p>
        </p:txBody>
      </p:sp>
      <p:sp>
        <p:nvSpPr>
          <p:cNvPr id="45" name="Title 44"/>
          <p:cNvSpPr>
            <a:spLocks noGrp="1"/>
          </p:cNvSpPr>
          <p:nvPr>
            <p:ph type="title"/>
          </p:nvPr>
        </p:nvSpPr>
        <p:spPr>
          <a:xfrm>
            <a:off x="1828800" y="76200"/>
            <a:ext cx="72390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Terms 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29019" y="304800"/>
            <a:ext cx="640956" cy="445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9826" y="3810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Ice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74333" y="1600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typeOf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-25518" y="685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typeOf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57530" y="1082933"/>
            <a:ext cx="224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Ice, e.g., Anchor </a:t>
            </a:r>
            <a:r>
              <a:rPr lang="en-US" dirty="0" err="1" smtClean="0"/>
              <a:t>ice,Frazil</a:t>
            </a:r>
            <a:r>
              <a:rPr lang="en-US" dirty="0" smtClean="0"/>
              <a:t>, etc.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3" idx="0"/>
          </p:cNvCxnSpPr>
          <p:nvPr/>
        </p:nvCxnSpPr>
        <p:spPr>
          <a:xfrm flipV="1">
            <a:off x="1726694" y="1659756"/>
            <a:ext cx="0" cy="321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0"/>
            <a:endCxn id="46" idx="2"/>
          </p:cNvCxnSpPr>
          <p:nvPr/>
        </p:nvCxnSpPr>
        <p:spPr>
          <a:xfrm flipV="1">
            <a:off x="630568" y="750332"/>
            <a:ext cx="418929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H="1" flipV="1">
            <a:off x="1147293" y="764232"/>
            <a:ext cx="684178" cy="37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0"/>
          </p:cNvCxnSpPr>
          <p:nvPr/>
        </p:nvCxnSpPr>
        <p:spPr>
          <a:xfrm flipH="1" flipV="1">
            <a:off x="1381836" y="750332"/>
            <a:ext cx="2296560" cy="332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145933" y="5334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typeOf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" idx="1"/>
            <a:endCxn id="3" idx="3"/>
          </p:cNvCxnSpPr>
          <p:nvPr/>
        </p:nvCxnSpPr>
        <p:spPr>
          <a:xfrm flipH="1" flipV="1">
            <a:off x="2299429" y="2176165"/>
            <a:ext cx="1806724" cy="732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7415" y="6172200"/>
            <a:ext cx="522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Terms:</a:t>
            </a:r>
            <a:r>
              <a:rPr lang="en-US" dirty="0" smtClean="0"/>
              <a:t> Ice, Glacier, Drift, </a:t>
            </a:r>
            <a:r>
              <a:rPr lang="en-US" b="1" dirty="0" smtClean="0"/>
              <a:t>Added:</a:t>
            </a:r>
            <a:r>
              <a:rPr lang="en-US" dirty="0" smtClean="0"/>
              <a:t> Snow, </a:t>
            </a:r>
            <a:r>
              <a:rPr lang="en-US" dirty="0" err="1" smtClean="0"/>
              <a:t>Firn</a:t>
            </a:r>
            <a:r>
              <a:rPr lang="en-US" dirty="0" smtClean="0"/>
              <a:t>, and Neve</a:t>
            </a:r>
          </a:p>
          <a:p>
            <a:r>
              <a:rPr lang="en-US" dirty="0"/>
              <a:t>a</a:t>
            </a:r>
            <a:r>
              <a:rPr lang="en-US" dirty="0" smtClean="0"/>
              <a:t>nd their relationships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086600" y="6324600"/>
            <a:ext cx="165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Nancy </a:t>
            </a:r>
            <a:r>
              <a:rPr lang="en-US" dirty="0" err="1" smtClean="0"/>
              <a:t>Wiegand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1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889716" y="4862710"/>
            <a:ext cx="1488150" cy="445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60656" y="1541407"/>
            <a:ext cx="3525944" cy="78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1676400"/>
            <a:ext cx="119808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Avalanche and Glacier Lake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121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Avalanche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0657" y="1567883"/>
            <a:ext cx="3532827" cy="71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snow, </a:t>
            </a:r>
            <a:r>
              <a:rPr lang="en-US" dirty="0" err="1" smtClean="0"/>
              <a:t>firn</a:t>
            </a:r>
            <a:r>
              <a:rPr lang="en-US" dirty="0" smtClean="0"/>
              <a:t>, rock, and/or ice. </a:t>
            </a:r>
          </a:p>
          <a:p>
            <a:r>
              <a:rPr lang="en-US" dirty="0" smtClean="0"/>
              <a:t>May pick up earth, rocks, or debris.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2572" y="1916668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composed of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2102572" y="1873597"/>
            <a:ext cx="1458084" cy="57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14400" y="3200400"/>
            <a:ext cx="1447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66800" y="3352800"/>
            <a:ext cx="103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Glacier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>
          <a:xfrm flipV="1">
            <a:off x="1638300" y="2170331"/>
            <a:ext cx="0" cy="10300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8242" y="2362200"/>
            <a:ext cx="170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have</a:t>
            </a:r>
          </a:p>
          <a:p>
            <a:r>
              <a:rPr lang="en-US" dirty="0"/>
              <a:t>a</a:t>
            </a:r>
            <a:r>
              <a:rPr lang="en-US" dirty="0" smtClean="0"/>
              <a:t>valanche event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95400" y="2133600"/>
            <a:ext cx="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438400"/>
            <a:ext cx="131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Might occur</a:t>
            </a:r>
          </a:p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2116" y="4876800"/>
            <a:ext cx="13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Glacier Lake</a:t>
            </a:r>
            <a:endParaRPr lang="en-US" b="1" dirty="0"/>
          </a:p>
        </p:txBody>
      </p:sp>
      <p:cxnSp>
        <p:nvCxnSpPr>
          <p:cNvPr id="25" name="Straight Arrow Connector 24"/>
          <p:cNvCxnSpPr>
            <a:stCxn id="14" idx="2"/>
            <a:endCxn id="23" idx="0"/>
          </p:cNvCxnSpPr>
          <p:nvPr/>
        </p:nvCxnSpPr>
        <p:spPr>
          <a:xfrm flipH="1">
            <a:off x="1633791" y="3886200"/>
            <a:ext cx="4509" cy="976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28800" y="4114800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mayHave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" y="5334000"/>
            <a:ext cx="8430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*Note: </a:t>
            </a:r>
            <a:r>
              <a:rPr lang="en-US" dirty="0"/>
              <a:t>T</a:t>
            </a:r>
            <a:r>
              <a:rPr lang="en-US" dirty="0" smtClean="0"/>
              <a:t>he definition in GCW says a glacier lake might be on, in, or under a glacier. </a:t>
            </a:r>
          </a:p>
          <a:p>
            <a:r>
              <a:rPr lang="en-US" dirty="0" smtClean="0"/>
              <a:t>But, it seems to me that usually a glacier lake is at the foot of the glacier or sometimes </a:t>
            </a:r>
          </a:p>
          <a:p>
            <a:r>
              <a:rPr lang="en-US" dirty="0" smtClean="0"/>
              <a:t>has been separated from the glacier (especially now with receding glaciers).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86600" y="6336268"/>
            <a:ext cx="165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Nancy </a:t>
            </a:r>
            <a:r>
              <a:rPr lang="en-US" dirty="0" err="1" smtClean="0"/>
              <a:t>Wiegand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3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Accumulation Zone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86600" y="6324600"/>
            <a:ext cx="165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Nancy </a:t>
            </a:r>
            <a:r>
              <a:rPr lang="en-US" dirty="0" err="1" smtClean="0"/>
              <a:t>Wiegand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7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370</Words>
  <Application>Microsoft Office PowerPoint</Application>
  <PresentationFormat>On-screen Show 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Global Cryosphere Watch Glossary</vt:lpstr>
      <vt:lpstr>‘Part of’ from the 32 GCW terms</vt:lpstr>
      <vt:lpstr>Landforms (Assume ‘Glacier’ itself is *not* a landform)</vt:lpstr>
      <vt:lpstr>Terms </vt:lpstr>
      <vt:lpstr>Terms </vt:lpstr>
      <vt:lpstr>Avalanche and Glacier Lake</vt:lpstr>
      <vt:lpstr>Accumulation Zone</vt:lpstr>
    </vt:vector>
  </TitlesOfParts>
  <Company>SSEC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Entities (versus part of </dc:title>
  <dc:creator>Nancy</dc:creator>
  <cp:lastModifiedBy>Nancy</cp:lastModifiedBy>
  <cp:revision>35</cp:revision>
  <dcterms:created xsi:type="dcterms:W3CDTF">2018-02-02T16:04:36Z</dcterms:created>
  <dcterms:modified xsi:type="dcterms:W3CDTF">2018-02-14T04:04:08Z</dcterms:modified>
</cp:coreProperties>
</file>