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4"/>
  </p:notesMasterIdLst>
  <p:sldIdLst>
    <p:sldId id="294" r:id="rId2"/>
    <p:sldId id="295" r:id="rId3"/>
    <p:sldId id="296" r:id="rId4"/>
    <p:sldId id="297" r:id="rId5"/>
    <p:sldId id="256" r:id="rId6"/>
    <p:sldId id="292" r:id="rId7"/>
    <p:sldId id="291" r:id="rId8"/>
    <p:sldId id="282" r:id="rId9"/>
    <p:sldId id="276" r:id="rId10"/>
    <p:sldId id="281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93812" autoAdjust="0"/>
  </p:normalViewPr>
  <p:slideViewPr>
    <p:cSldViewPr snapToGrid="0">
      <p:cViewPr varScale="1">
        <p:scale>
          <a:sx n="63" d="100"/>
          <a:sy n="63" d="100"/>
        </p:scale>
        <p:origin x="5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D751E-C572-4866-B48A-4D40AB59B175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18A12-C24E-4F43-873C-9AFBC4EA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8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ocabulary.odm2.org/relationshiptype/wasCollectedAt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mtClean="0"/>
              <a:t>Jano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95650"/>
                </a:solidFill>
                <a:latin typeface="Hoefler Text" charset="0"/>
                <a:sym typeface="Hoefler Text" charset="0"/>
              </a:defRPr>
            </a:lvl1pPr>
            <a:lvl2pPr marL="742950" indent="-285750">
              <a:defRPr sz="1200">
                <a:solidFill>
                  <a:srgbClr val="595650"/>
                </a:solidFill>
                <a:latin typeface="Hoefler Text" charset="0"/>
                <a:sym typeface="Hoefler Text" charset="0"/>
              </a:defRPr>
            </a:lvl2pPr>
            <a:lvl3pPr marL="1143000" indent="-228600">
              <a:defRPr sz="1200">
                <a:solidFill>
                  <a:srgbClr val="595650"/>
                </a:solidFill>
                <a:latin typeface="Hoefler Text" charset="0"/>
                <a:sym typeface="Hoefler Text" charset="0"/>
              </a:defRPr>
            </a:lvl3pPr>
            <a:lvl4pPr marL="1600200" indent="-228600">
              <a:defRPr sz="1200">
                <a:solidFill>
                  <a:srgbClr val="595650"/>
                </a:solidFill>
                <a:latin typeface="Hoefler Text" charset="0"/>
                <a:sym typeface="Hoefler Text" charset="0"/>
              </a:defRPr>
            </a:lvl4pPr>
            <a:lvl5pPr marL="2057400" indent="-228600">
              <a:defRPr sz="1200">
                <a:solidFill>
                  <a:srgbClr val="595650"/>
                </a:solidFill>
                <a:latin typeface="Hoefler Text" charset="0"/>
                <a:sym typeface="Hoefler Tex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595650"/>
                </a:solidFill>
                <a:latin typeface="Hoefler Text" charset="0"/>
                <a:sym typeface="Hoefler Tex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595650"/>
                </a:solidFill>
                <a:latin typeface="Hoefler Text" charset="0"/>
                <a:sym typeface="Hoefler Tex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595650"/>
                </a:solidFill>
                <a:latin typeface="Hoefler Text" charset="0"/>
                <a:sym typeface="Hoefler Tex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595650"/>
                </a:solidFill>
                <a:latin typeface="Hoefler Text" charset="0"/>
                <a:sym typeface="Hoefler Text" charset="0"/>
              </a:defRPr>
            </a:lvl9pPr>
          </a:lstStyle>
          <a:p>
            <a:fld id="{5731D8CE-797E-47A8-9BB4-EC0FEB9F2EF7}" type="slidenum">
              <a:rPr lang="en-US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8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SamplingEvent</a:t>
            </a:r>
            <a:r>
              <a:rPr lang="en-US" baseline="0" dirty="0" smtClean="0"/>
              <a:t> has Place and Sample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wasCollectedAt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(ODM2).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atmospheric &amp; oceanic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geothermal ones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A12-C24E-4F43-873C-9AFBC4EA7A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E8EA-4B03-4845-B4DA-D3AED2AF076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0016-02D0-4C2A-81CC-5F7CA198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6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E8EA-4B03-4845-B4DA-D3AED2AF076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0016-02D0-4C2A-81CC-5F7CA198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E8EA-4B03-4845-B4DA-D3AED2AF076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0016-02D0-4C2A-81CC-5F7CA198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2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58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1553029"/>
            <a:ext cx="11277600" cy="46239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E8EA-4B03-4845-B4DA-D3AED2AF076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0016-02D0-4C2A-81CC-5F7CA198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9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E8EA-4B03-4845-B4DA-D3AED2AF076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0016-02D0-4C2A-81CC-5F7CA198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7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E8EA-4B03-4845-B4DA-D3AED2AF076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0016-02D0-4C2A-81CC-5F7CA198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4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E8EA-4B03-4845-B4DA-D3AED2AF076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0016-02D0-4C2A-81CC-5F7CA198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E8EA-4B03-4845-B4DA-D3AED2AF076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0016-02D0-4C2A-81CC-5F7CA198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5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E8EA-4B03-4845-B4DA-D3AED2AF076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0016-02D0-4C2A-81CC-5F7CA198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8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E8EA-4B03-4845-B4DA-D3AED2AF076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0016-02D0-4C2A-81CC-5F7CA198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3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E8EA-4B03-4845-B4DA-D3AED2AF076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0016-02D0-4C2A-81CC-5F7CA198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7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E8EA-4B03-4845-B4DA-D3AED2AF076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C0016-02D0-4C2A-81CC-5F7CA198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3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emanticweb.cs.vu.nl/2009/11/sem/hasTimeStamp" TargetMode="External"/><Relationship Id="rId2" Type="http://schemas.openxmlformats.org/officeDocument/2006/relationships/hyperlink" Target="http://app.geosamples.org/sample_display.php?sample_id=76639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purl.obolibrary.org/obo/IAO_0000030" TargetMode="External"/><Relationship Id="rId4" Type="http://schemas.openxmlformats.org/officeDocument/2006/relationships/hyperlink" Target="http://vocabulary.odm2.org/sitetype/coasta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ublications.iodp.org/preliminary_report/341/341_11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>
          <a:xfrm>
            <a:off x="2147963" y="696516"/>
            <a:ext cx="7887146" cy="203596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Descartes Core 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DesC</a:t>
            </a:r>
            <a:r>
              <a:rPr lang="en-US" altLang="en-US" dirty="0" smtClean="0"/>
              <a:t>) Vision </a:t>
            </a:r>
            <a:r>
              <a:rPr lang="en-US" altLang="en-US" dirty="0" smtClean="0"/>
              <a:t>&amp; </a:t>
            </a:r>
            <a:r>
              <a:rPr lang="en-US" altLang="en-US" dirty="0" err="1" smtClean="0"/>
              <a:t>VoCamp</a:t>
            </a:r>
            <a:r>
              <a:rPr lang="en-US" altLang="en-US" dirty="0" smtClean="0"/>
              <a:t>  </a:t>
            </a:r>
            <a:r>
              <a:rPr lang="en-US" altLang="en-US" dirty="0" smtClean="0"/>
              <a:t>Strategy</a:t>
            </a:r>
            <a:endParaRPr lang="en-US" alt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147963" y="3750469"/>
            <a:ext cx="7887146" cy="1553766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Similar to Dublin Core for the library science and Darwin Core 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  for ecology (but will be “better”)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sz="2400" dirty="0">
                <a:solidFill>
                  <a:schemeClr val="tx1"/>
                </a:solidFill>
              </a:rPr>
              <a:t>Early Descartes-Core work at 2013/2014 meetings. 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C162F-1287-4276-ACDB-303AE087D17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8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possible 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Agent Amy S collected Sample </a:t>
            </a:r>
            <a:r>
              <a:rPr lang="en-US" dirty="0" smtClean="0">
                <a:hlinkClick r:id="rId2"/>
              </a:rPr>
              <a:t>IGSN:WHO000BC7</a:t>
            </a:r>
            <a:r>
              <a:rPr lang="en-US" dirty="0" smtClean="0"/>
              <a:t> </a:t>
            </a:r>
          </a:p>
          <a:p>
            <a:r>
              <a:rPr lang="en-US" dirty="0" smtClean="0"/>
              <a:t>Agent Amy S assigns Sample ID</a:t>
            </a:r>
          </a:p>
          <a:p>
            <a:r>
              <a:rPr lang="en-US" dirty="0" smtClean="0"/>
              <a:t>Sample has ID </a:t>
            </a:r>
            <a:r>
              <a:rPr lang="en-US" dirty="0" smtClean="0">
                <a:hlinkClick r:id="rId2"/>
              </a:rPr>
              <a:t>IGSN:WHO000BC7</a:t>
            </a:r>
            <a:r>
              <a:rPr lang="en-US" dirty="0" smtClean="0"/>
              <a:t> </a:t>
            </a:r>
          </a:p>
          <a:p>
            <a:r>
              <a:rPr lang="en-US" b="1" dirty="0" err="1" smtClean="0">
                <a:hlinkClick r:id="rId3"/>
              </a:rPr>
              <a:t>sem:hasTimeStamp</a:t>
            </a:r>
            <a:r>
              <a:rPr lang="en-US" b="1" dirty="0" smtClean="0"/>
              <a:t> </a:t>
            </a:r>
            <a:r>
              <a:rPr lang="en-US" dirty="0" smtClean="0"/>
              <a:t>subtype </a:t>
            </a:r>
            <a:r>
              <a:rPr lang="en-US" dirty="0" err="1" smtClean="0"/>
              <a:t>hascollectTimeStamp</a:t>
            </a:r>
            <a:endParaRPr lang="en-US" dirty="0" smtClean="0"/>
          </a:p>
          <a:p>
            <a:r>
              <a:rPr lang="en-US" dirty="0" smtClean="0"/>
              <a:t>Sample </a:t>
            </a:r>
            <a:r>
              <a:rPr lang="en-US" dirty="0" err="1" smtClean="0"/>
              <a:t>hascollectionTimeStamp</a:t>
            </a:r>
            <a:r>
              <a:rPr lang="en-US" dirty="0" smtClean="0"/>
              <a:t>  13:02:on 6/4/2013</a:t>
            </a:r>
          </a:p>
          <a:p>
            <a:r>
              <a:rPr lang="en-US" dirty="0" smtClean="0"/>
              <a:t>Sample </a:t>
            </a:r>
            <a:r>
              <a:rPr lang="en-US" dirty="0" err="1" smtClean="0"/>
              <a:t>hasMedium</a:t>
            </a:r>
            <a:r>
              <a:rPr lang="en-US" dirty="0" smtClean="0"/>
              <a:t> Seafloor Sediment</a:t>
            </a:r>
          </a:p>
          <a:p>
            <a:r>
              <a:rPr lang="en-US" dirty="0" smtClean="0"/>
              <a:t>Sample </a:t>
            </a:r>
            <a:r>
              <a:rPr lang="en-US" dirty="0" err="1" smtClean="0"/>
              <a:t>collectionMethod</a:t>
            </a:r>
            <a:r>
              <a:rPr lang="en-US" dirty="0" smtClean="0"/>
              <a:t> </a:t>
            </a:r>
            <a:r>
              <a:rPr lang="en-US" dirty="0" err="1" smtClean="0"/>
              <a:t>CoringMethod</a:t>
            </a:r>
            <a:endParaRPr lang="en-US" dirty="0" smtClean="0"/>
          </a:p>
          <a:p>
            <a:r>
              <a:rPr lang="en-US" dirty="0" err="1" smtClean="0"/>
              <a:t>CoringMethod</a:t>
            </a:r>
            <a:r>
              <a:rPr lang="en-US" dirty="0"/>
              <a:t> </a:t>
            </a:r>
            <a:r>
              <a:rPr lang="en-US" dirty="0" err="1" smtClean="0"/>
              <a:t>usesInstrument</a:t>
            </a:r>
            <a:r>
              <a:rPr lang="en-US" dirty="0" smtClean="0"/>
              <a:t> </a:t>
            </a:r>
            <a:r>
              <a:rPr lang="en-US" dirty="0" err="1" smtClean="0"/>
              <a:t>Vibrocorer</a:t>
            </a:r>
            <a:endParaRPr lang="en-US" dirty="0" smtClean="0"/>
          </a:p>
          <a:p>
            <a:r>
              <a:rPr lang="en-US" dirty="0" smtClean="0"/>
              <a:t>Sample </a:t>
            </a:r>
            <a:r>
              <a:rPr lang="en-US" dirty="0" err="1" smtClean="0"/>
              <a:t>hascollectionSite</a:t>
            </a:r>
            <a:r>
              <a:rPr lang="en-US" dirty="0" smtClean="0"/>
              <a:t> Site U1417</a:t>
            </a:r>
          </a:p>
          <a:p>
            <a:r>
              <a:rPr lang="en-US" dirty="0" smtClean="0"/>
              <a:t>Site U1417 </a:t>
            </a:r>
            <a:r>
              <a:rPr lang="en-US" dirty="0" err="1" smtClean="0"/>
              <a:t>hasSiteType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coastal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630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Site U1417 </a:t>
            </a:r>
            <a:r>
              <a:rPr lang="en-US" dirty="0" err="1" smtClean="0"/>
              <a:t>hasFeatureofInterest</a:t>
            </a:r>
            <a:r>
              <a:rPr lang="en-US" dirty="0" smtClean="0"/>
              <a:t> Hole U1417A</a:t>
            </a:r>
          </a:p>
          <a:p>
            <a:r>
              <a:rPr lang="en-US" dirty="0" smtClean="0"/>
              <a:t>Hole U1417A has </a:t>
            </a:r>
            <a:r>
              <a:rPr lang="en-US" dirty="0" err="1" smtClean="0"/>
              <a:t>hasFeatureofInterestType</a:t>
            </a:r>
            <a:r>
              <a:rPr lang="en-US" dirty="0" smtClean="0"/>
              <a:t> Hole</a:t>
            </a:r>
          </a:p>
          <a:p>
            <a:r>
              <a:rPr lang="en-US" dirty="0" smtClean="0"/>
              <a:t>Hole U1417A </a:t>
            </a:r>
            <a:r>
              <a:rPr lang="en-US" dirty="0" err="1" smtClean="0"/>
              <a:t>hasDrillDepth</a:t>
            </a:r>
            <a:r>
              <a:rPr lang="en-US" dirty="0" smtClean="0"/>
              <a:t> </a:t>
            </a:r>
            <a:r>
              <a:rPr lang="en-US" dirty="0" err="1" smtClean="0"/>
              <a:t>DrillDepthValue</a:t>
            </a:r>
            <a:r>
              <a:rPr lang="en-US" dirty="0" smtClean="0"/>
              <a:t> 168.0 meters</a:t>
            </a:r>
          </a:p>
          <a:p>
            <a:r>
              <a:rPr lang="en-US" dirty="0" smtClean="0"/>
              <a:t>Hole U1417A hasLongitude 147°6.5985′W </a:t>
            </a:r>
          </a:p>
          <a:p>
            <a:r>
              <a:rPr lang="en-US" dirty="0" smtClean="0"/>
              <a:t>Hole U1417A </a:t>
            </a:r>
            <a:r>
              <a:rPr lang="en-US" dirty="0" err="1" smtClean="0"/>
              <a:t>hasLatitude</a:t>
            </a:r>
            <a:r>
              <a:rPr lang="en-US" dirty="0" smtClean="0"/>
              <a:t> 56°57.5996′N</a:t>
            </a:r>
          </a:p>
          <a:p>
            <a:r>
              <a:rPr lang="en-US" dirty="0" smtClean="0"/>
              <a:t>Agent participates </a:t>
            </a:r>
            <a:r>
              <a:rPr lang="en-US" dirty="0" err="1" smtClean="0"/>
              <a:t>RecordCreationEvent</a:t>
            </a:r>
            <a:endParaRPr lang="en-US" dirty="0" smtClean="0"/>
          </a:p>
          <a:p>
            <a:r>
              <a:rPr lang="en-US" dirty="0" err="1" smtClean="0"/>
              <a:t>RecordCreationEvent</a:t>
            </a:r>
            <a:r>
              <a:rPr lang="en-US" dirty="0"/>
              <a:t> </a:t>
            </a:r>
            <a:r>
              <a:rPr lang="en-US" dirty="0" smtClean="0"/>
              <a:t>creates </a:t>
            </a:r>
            <a:r>
              <a:rPr lang="en-US" dirty="0" err="1" smtClean="0"/>
              <a:t>SampleRecord</a:t>
            </a:r>
            <a:endParaRPr lang="en-US" dirty="0" smtClean="0"/>
          </a:p>
          <a:p>
            <a:r>
              <a:rPr lang="en-US" dirty="0" err="1" smtClean="0"/>
              <a:t>SampleRecord</a:t>
            </a:r>
            <a:r>
              <a:rPr lang="en-US" dirty="0"/>
              <a:t> </a:t>
            </a:r>
            <a:r>
              <a:rPr lang="en-US" dirty="0" smtClean="0"/>
              <a:t>has material </a:t>
            </a:r>
            <a:r>
              <a:rPr lang="en-US" dirty="0"/>
              <a:t>information </a:t>
            </a:r>
            <a:r>
              <a:rPr lang="en-US" dirty="0" err="1"/>
              <a:t>bearer</a:t>
            </a:r>
            <a:r>
              <a:rPr lang="en-US" dirty="0" err="1" smtClean="0"/>
              <a:t>Type</a:t>
            </a:r>
            <a:r>
              <a:rPr lang="en-US" dirty="0" smtClean="0"/>
              <a:t> </a:t>
            </a:r>
            <a:r>
              <a:rPr lang="en-US" i="1" dirty="0" smtClean="0">
                <a:hlinkClick r:id="rId5" tooltip="http://purl.obolibrary.org/obo/IAO_0000030"/>
              </a:rPr>
              <a:t>information </a:t>
            </a:r>
            <a:r>
              <a:rPr lang="en-US" i="1" dirty="0">
                <a:hlinkClick r:id="rId5" tooltip="http://purl.obolibrary.org/obo/IAO_0000030"/>
              </a:rPr>
              <a:t>content </a:t>
            </a:r>
            <a:r>
              <a:rPr lang="en-US" i="1" dirty="0" smtClean="0">
                <a:hlinkClick r:id="rId5" tooltip="http://purl.obolibrary.org/obo/IAO_0000030"/>
              </a:rPr>
              <a:t>entity</a:t>
            </a:r>
            <a:endParaRPr lang="en-US" i="1" dirty="0" smtClean="0"/>
          </a:p>
          <a:p>
            <a:r>
              <a:rPr lang="en-US" dirty="0" smtClean="0"/>
              <a:t>Etc....</a:t>
            </a:r>
          </a:p>
        </p:txBody>
      </p:sp>
    </p:spTree>
    <p:extLst>
      <p:ext uri="{BB962C8B-B14F-4D97-AF65-F5344CB8AC3E}">
        <p14:creationId xmlns:p14="http://schemas.microsoft.com/office/powerpoint/2010/main" val="162541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95" y="0"/>
            <a:ext cx="10515600" cy="6726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High-level View of Sample and Related Conceptual Pattern Based on the Propositions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05200" y="2044093"/>
            <a:ext cx="1253067" cy="7789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Sampling </a:t>
            </a:r>
            <a:r>
              <a:rPr lang="en-US" dirty="0" err="1" smtClean="0"/>
              <a:t>Obs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05199" y="5262346"/>
            <a:ext cx="1253067" cy="778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Sampling Method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01250" y="3728556"/>
            <a:ext cx="1253067" cy="778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Sub-Sample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05200" y="3640021"/>
            <a:ext cx="1253067" cy="7789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Sampling process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39466" y="2044092"/>
            <a:ext cx="1253067" cy="778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78262" y="875941"/>
            <a:ext cx="1253067" cy="77893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317212" y="2358516"/>
            <a:ext cx="1726960" cy="77893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FF0000"/>
                </a:solidFill>
              </a:rPr>
              <a:t>SamplingEvent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Record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4999" y="1679907"/>
            <a:ext cx="1253067" cy="67368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3505200" y="2803442"/>
            <a:ext cx="1086758" cy="816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04533" y="3148956"/>
            <a:ext cx="133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Participant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3394904" y="4421953"/>
            <a:ext cx="1350283" cy="816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 rot="14129133">
            <a:off x="4541760" y="881611"/>
            <a:ext cx="897149" cy="1331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 rot="6153321">
            <a:off x="2235611" y="1333406"/>
            <a:ext cx="514585" cy="1959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4731163" y="2888978"/>
            <a:ext cx="2449558" cy="951440"/>
            <a:chOff x="4731163" y="2888978"/>
            <a:chExt cx="2449558" cy="951440"/>
          </a:xfrm>
        </p:grpSpPr>
        <p:sp>
          <p:nvSpPr>
            <p:cNvPr id="16" name="Down Arrow 15"/>
            <p:cNvSpPr/>
            <p:nvPr/>
          </p:nvSpPr>
          <p:spPr>
            <a:xfrm rot="14571480">
              <a:off x="5480222" y="2139919"/>
              <a:ext cx="951440" cy="2449558"/>
            </a:xfrm>
            <a:prstGeom prst="downArrow">
              <a:avLst>
                <a:gd name="adj1" fmla="val 50000"/>
                <a:gd name="adj2" fmla="val 443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 rot="19641867">
              <a:off x="5162741" y="3164498"/>
              <a:ext cx="1337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Produces</a:t>
              </a:r>
              <a:endParaRPr lang="en-US" dirty="0"/>
            </a:p>
          </p:txBody>
        </p:sp>
      </p:grpSp>
      <p:sp>
        <p:nvSpPr>
          <p:cNvPr id="22" name="Down Arrow 21"/>
          <p:cNvSpPr/>
          <p:nvPr/>
        </p:nvSpPr>
        <p:spPr>
          <a:xfrm rot="5400000">
            <a:off x="2286951" y="4762401"/>
            <a:ext cx="835370" cy="1692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82577" y="5280864"/>
            <a:ext cx="1405467" cy="778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Instrument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55739" y="5458663"/>
            <a:ext cx="133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159933" y="876049"/>
            <a:ext cx="1253067" cy="77893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 rot="6742279">
            <a:off x="2526480" y="1158532"/>
            <a:ext cx="835370" cy="12602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238777">
            <a:off x="2529745" y="1244623"/>
            <a:ext cx="1353429" cy="1213209"/>
          </a:xfrm>
          <a:prstGeom prst="rect">
            <a:avLst/>
          </a:prstGeom>
        </p:spPr>
      </p:pic>
      <p:sp>
        <p:nvSpPr>
          <p:cNvPr id="32" name="Down Arrow 31"/>
          <p:cNvSpPr/>
          <p:nvPr/>
        </p:nvSpPr>
        <p:spPr>
          <a:xfrm>
            <a:off x="7091943" y="2720515"/>
            <a:ext cx="671683" cy="958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5145998">
            <a:off x="6783218" y="3252683"/>
            <a:ext cx="133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hasPart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 rot="2106559">
            <a:off x="7994429" y="2125742"/>
            <a:ext cx="2332870" cy="722819"/>
            <a:chOff x="4731163" y="2888978"/>
            <a:chExt cx="2449558" cy="951440"/>
          </a:xfrm>
        </p:grpSpPr>
        <p:sp>
          <p:nvSpPr>
            <p:cNvPr id="36" name="Down Arrow 35"/>
            <p:cNvSpPr/>
            <p:nvPr/>
          </p:nvSpPr>
          <p:spPr>
            <a:xfrm rot="14571480">
              <a:off x="5480222" y="2139919"/>
              <a:ext cx="951440" cy="2449558"/>
            </a:xfrm>
            <a:prstGeom prst="downArrow">
              <a:avLst>
                <a:gd name="adj1" fmla="val 50000"/>
                <a:gd name="adj2" fmla="val 443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9641867">
              <a:off x="5162741" y="3164498"/>
              <a:ext cx="1337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hasRecord</a:t>
              </a:r>
              <a:endParaRPr lang="en-US" dirty="0"/>
            </a:p>
          </p:txBody>
        </p:sp>
      </p:grpSp>
      <p:sp>
        <p:nvSpPr>
          <p:cNvPr id="39" name="Down Arrow 38"/>
          <p:cNvSpPr/>
          <p:nvPr/>
        </p:nvSpPr>
        <p:spPr>
          <a:xfrm rot="16200000">
            <a:off x="7064643" y="391448"/>
            <a:ext cx="686171" cy="1607522"/>
          </a:xfrm>
          <a:prstGeom prst="downArrow">
            <a:avLst>
              <a:gd name="adj1" fmla="val 50000"/>
              <a:gd name="adj2" fmla="val 44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 rot="19363511">
            <a:off x="4284510" y="1338743"/>
            <a:ext cx="133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Participant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120896" y="4477437"/>
            <a:ext cx="292327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Leverages Participant, Information (</a:t>
            </a:r>
            <a:r>
              <a:rPr lang="en-US" i="1" dirty="0" smtClean="0"/>
              <a:t>Information artifact ontology (IAO))</a:t>
            </a:r>
            <a:r>
              <a:rPr lang="en-US" dirty="0" smtClean="0"/>
              <a:t> &amp; Simple Event Model (types of event, actor place, &amp; time)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01899" y="672647"/>
            <a:ext cx="8749879" cy="604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8865410" y="3373820"/>
            <a:ext cx="1484522" cy="856519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130772" y="723202"/>
            <a:ext cx="1253067" cy="7789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Record Creation event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803637" y="982663"/>
            <a:ext cx="133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Participant</a:t>
            </a:r>
            <a:endParaRPr lang="en-US" dirty="0"/>
          </a:p>
        </p:txBody>
      </p:sp>
      <p:sp>
        <p:nvSpPr>
          <p:cNvPr id="52" name="Down Arrow 51"/>
          <p:cNvSpPr/>
          <p:nvPr/>
        </p:nvSpPr>
        <p:spPr>
          <a:xfrm rot="18371586">
            <a:off x="9686438" y="801779"/>
            <a:ext cx="761565" cy="1972107"/>
          </a:xfrm>
          <a:prstGeom prst="downArrow">
            <a:avLst>
              <a:gd name="adj1" fmla="val 50000"/>
              <a:gd name="adj2" fmla="val 44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 rot="2234044">
            <a:off x="9317724" y="1713799"/>
            <a:ext cx="189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createsRecord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148671" y="458079"/>
            <a:ext cx="1861068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b="1" dirty="0" smtClean="0"/>
              <a:t>aterial information bearer</a:t>
            </a:r>
            <a:endParaRPr lang="en-US" dirty="0"/>
          </a:p>
        </p:txBody>
      </p:sp>
      <p:sp>
        <p:nvSpPr>
          <p:cNvPr id="55" name="Down Arrow 54"/>
          <p:cNvSpPr/>
          <p:nvPr/>
        </p:nvSpPr>
        <p:spPr>
          <a:xfrm>
            <a:off x="10976639" y="1265626"/>
            <a:ext cx="910647" cy="1149122"/>
          </a:xfrm>
          <a:prstGeom prst="downArrow">
            <a:avLst>
              <a:gd name="adj1" fmla="val 50000"/>
              <a:gd name="adj2" fmla="val 30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5145998">
            <a:off x="10811272" y="1917062"/>
            <a:ext cx="128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SubType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823029">
            <a:off x="1719672" y="2131221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sem:hasPlace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2598" y="4188366"/>
            <a:ext cx="2148981" cy="9690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hasLongitude </a:t>
            </a:r>
            <a:r>
              <a:rPr lang="en-US" dirty="0" smtClean="0">
                <a:solidFill>
                  <a:prstClr val="black"/>
                </a:solidFill>
              </a:rPr>
              <a:t>147°6.5985′W</a:t>
            </a:r>
            <a:r>
              <a:rPr lang="en-US" sz="2200" dirty="0" smtClean="0">
                <a:solidFill>
                  <a:prstClr val="black"/>
                </a:solidFill>
              </a:rPr>
              <a:t> </a:t>
            </a:r>
            <a:r>
              <a:rPr lang="en-US" dirty="0" smtClean="0"/>
              <a:t>6.5985′W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523075" y="2368567"/>
            <a:ext cx="969215" cy="1822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5400000">
            <a:off x="-330475" y="3519533"/>
            <a:ext cx="282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Dwc:hasdecimalLongitude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9886793" y="3189689"/>
            <a:ext cx="2148981" cy="9690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hasLongitude </a:t>
            </a:r>
            <a:r>
              <a:rPr lang="en-US" dirty="0" smtClean="0">
                <a:solidFill>
                  <a:prstClr val="black"/>
                </a:solidFill>
              </a:rPr>
              <a:t>Record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Attributes </a:t>
            </a:r>
            <a:r>
              <a:rPr lang="en-US" dirty="0" smtClean="0"/>
              <a:t>6.5985′W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434" y="0"/>
            <a:ext cx="10515600" cy="3591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There are relevant ontology design patterns to consider</a:t>
            </a:r>
            <a:endParaRPr lang="en-US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886" y="1407135"/>
            <a:ext cx="4821997" cy="54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Image:Informationrealiz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297" y="359183"/>
            <a:ext cx="5286703" cy="245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/>
          <a:srcRect l="19389" t="38918" r="21716" b="12368"/>
          <a:stretch/>
        </p:blipFill>
        <p:spPr>
          <a:xfrm>
            <a:off x="0" y="1118446"/>
            <a:ext cx="4069245" cy="573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8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06098" y="6248549"/>
            <a:ext cx="1904256" cy="456531"/>
          </a:xfrm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12" indent="-285736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42" indent="-228588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18" indent="-22858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295" indent="-22858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471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648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825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001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62A6899-2C72-4BCD-B6AC-EA2C0248F86C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</a:t>
            </a:fld>
            <a:endParaRPr lang="en-US" altLang="en-US" sz="10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354" y="277937"/>
            <a:ext cx="8001000" cy="8650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800" dirty="0"/>
              <a:t>Goals- Build on Past Workshops, Interests, Experience as part of a Broader 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/>
              <a:t>Descartes-Core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Vision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390799"/>
            <a:ext cx="9853389" cy="48577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 err="1"/>
              <a:t>DesC</a:t>
            </a:r>
            <a:r>
              <a:rPr lang="en-US" sz="2000" dirty="0"/>
              <a:t> is NOT a top-level ontology but a </a:t>
            </a:r>
            <a:r>
              <a:rPr lang="en-US" sz="2000" b="1" dirty="0"/>
              <a:t>related group </a:t>
            </a:r>
            <a:r>
              <a:rPr lang="en-US" sz="2000" dirty="0"/>
              <a:t>of </a:t>
            </a:r>
          </a:p>
          <a:p>
            <a:pPr lvl="1">
              <a:defRPr/>
            </a:pPr>
            <a:r>
              <a:rPr lang="en-US" sz="2000" dirty="0"/>
              <a:t>(geo-)ontology design patterns, </a:t>
            </a:r>
          </a:p>
          <a:p>
            <a:pPr lvl="1">
              <a:defRPr/>
            </a:pPr>
            <a:r>
              <a:rPr lang="en-US" sz="2000" dirty="0"/>
              <a:t>micro-ontologies (ArcGIS example),</a:t>
            </a:r>
          </a:p>
          <a:p>
            <a:pPr lvl="1">
              <a:defRPr/>
            </a:pPr>
            <a:r>
              <a:rPr lang="en-US" sz="2000" dirty="0"/>
              <a:t>best practice guides, </a:t>
            </a:r>
          </a:p>
          <a:p>
            <a:pPr lvl="1">
              <a:defRPr/>
            </a:pPr>
            <a:r>
              <a:rPr lang="en-US" sz="2000" dirty="0"/>
              <a:t>examples, </a:t>
            </a:r>
          </a:p>
          <a:p>
            <a:pPr lvl="1">
              <a:defRPr/>
            </a:pPr>
            <a:r>
              <a:rPr lang="en-US" sz="2000" dirty="0"/>
              <a:t>software, and services. </a:t>
            </a:r>
          </a:p>
          <a:p>
            <a:pPr>
              <a:defRPr/>
            </a:pPr>
            <a:r>
              <a:rPr lang="en-US" sz="2000" dirty="0"/>
              <a:t>Designed to </a:t>
            </a:r>
            <a:r>
              <a:rPr lang="en-US" sz="2000" b="1" dirty="0"/>
              <a:t>foster semantic interoperability </a:t>
            </a:r>
            <a:r>
              <a:rPr lang="en-US" sz="2000" dirty="0"/>
              <a:t>between</a:t>
            </a:r>
          </a:p>
          <a:p>
            <a:pPr marL="0" indent="0">
              <a:buNone/>
              <a:defRPr/>
            </a:pPr>
            <a:r>
              <a:rPr lang="en-US" sz="2000" dirty="0"/>
              <a:t>different (Linked Data) sources </a:t>
            </a:r>
            <a:r>
              <a:rPr lang="en-US" sz="2000" b="1" dirty="0"/>
              <a:t>without simultaneously restricting real semantic heterogeneity. </a:t>
            </a:r>
          </a:p>
          <a:p>
            <a:pPr marL="0" indent="0">
              <a:buNone/>
              <a:defRPr/>
            </a:pPr>
            <a:r>
              <a:rPr lang="en-US" sz="2000" b="1" dirty="0"/>
              <a:t>                                     </a:t>
            </a:r>
            <a:r>
              <a:rPr lang="en-US" sz="2000" i="1" dirty="0"/>
              <a:t>After </a:t>
            </a:r>
            <a:r>
              <a:rPr lang="en-US" altLang="en-US" sz="2000" i="1" dirty="0"/>
              <a:t>Krzysztof Janowicz at DC </a:t>
            </a:r>
            <a:r>
              <a:rPr lang="en-US" altLang="en-US" sz="2000" i="1" dirty="0" err="1"/>
              <a:t>VoCamp</a:t>
            </a:r>
            <a:r>
              <a:rPr lang="en-US" altLang="en-US" sz="2000" i="1" dirty="0"/>
              <a:t> 2013</a:t>
            </a:r>
          </a:p>
          <a:p>
            <a:pPr marL="0" indent="0">
              <a:buNone/>
              <a:defRPr/>
            </a:pPr>
            <a:r>
              <a:rPr lang="en-US" sz="2000" i="1" dirty="0"/>
              <a:t>                                       </a:t>
            </a:r>
            <a:r>
              <a:rPr lang="en-US" sz="2000" dirty="0"/>
              <a:t>See: http://bit.ly/19y5dk0</a:t>
            </a:r>
            <a:endParaRPr lang="en-US" sz="2000" i="1" dirty="0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524000" y="5587753"/>
            <a:ext cx="3545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827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ClrTx/>
              <a:buSzTx/>
              <a:buFontTx/>
              <a:buNone/>
              <a:defRPr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1800"/>
          </a:p>
        </p:txBody>
      </p:sp>
      <p:pic>
        <p:nvPicPr>
          <p:cNvPr id="16390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1" t="29677" r="40871" b="37148"/>
          <a:stretch>
            <a:fillRect/>
          </a:stretch>
        </p:blipFill>
        <p:spPr bwMode="auto">
          <a:xfrm>
            <a:off x="7313787" y="1488870"/>
            <a:ext cx="3659013" cy="185418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5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587750" y="0"/>
            <a:ext cx="7927330" cy="1010171"/>
          </a:xfrm>
        </p:spPr>
        <p:txBody>
          <a:bodyPr/>
          <a:lstStyle/>
          <a:p>
            <a:pPr>
              <a:defRPr/>
            </a:pPr>
            <a:r>
              <a:rPr lang="en-US" altLang="en-US" sz="2800" dirty="0"/>
              <a:t>Krzysztof</a:t>
            </a:r>
            <a:r>
              <a:rPr lang="en-US" altLang="en-US" sz="2800" i="1" dirty="0"/>
              <a:t> </a:t>
            </a:r>
            <a:r>
              <a:rPr lang="en-US" altLang="en-US" sz="2800" dirty="0"/>
              <a:t>Puts the ideas together: Observation-Driven Geo-Ontology </a:t>
            </a:r>
            <a:r>
              <a:rPr lang="en-US" altLang="en-US" sz="2800" dirty="0" smtClean="0"/>
              <a:t>Engineering (ODOE) </a:t>
            </a:r>
            <a:endParaRPr lang="en-US" altLang="en-US" sz="2800" dirty="0"/>
          </a:p>
        </p:txBody>
      </p:sp>
      <p:pic>
        <p:nvPicPr>
          <p:cNvPr id="17411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1" t="22141" r="21819" b="9947"/>
          <a:stretch>
            <a:fillRect/>
          </a:stretch>
        </p:blipFill>
        <p:spPr>
          <a:xfrm>
            <a:off x="1599902" y="1010171"/>
            <a:ext cx="9068098" cy="4968255"/>
          </a:xfrm>
        </p:spPr>
      </p:pic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06098" y="6248549"/>
            <a:ext cx="1904256" cy="456531"/>
          </a:xfrm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12" indent="-285736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42" indent="-228588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18" indent="-22858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295" indent="-22858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471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648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825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001" indent="-2285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C90EC01-BF02-4BB0-AF0B-5E68A34B541C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</a:t>
            </a:fld>
            <a:endParaRPr lang="en-US" altLang="en-US" sz="1000"/>
          </a:p>
        </p:txBody>
      </p: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1524000" y="2653234"/>
            <a:ext cx="1900908" cy="63094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700"/>
              <a:t>Best practice </a:t>
            </a:r>
            <a:r>
              <a:rPr lang="en-US" altLang="en-US" sz="1800"/>
              <a:t>guides </a:t>
            </a:r>
          </a:p>
        </p:txBody>
      </p: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1782961" y="3379887"/>
            <a:ext cx="1332756" cy="40011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000"/>
              <a:t>Examples </a:t>
            </a:r>
          </a:p>
        </p:txBody>
      </p:sp>
      <p:sp>
        <p:nvSpPr>
          <p:cNvPr id="7175" name="TextBox 7"/>
          <p:cNvSpPr txBox="1">
            <a:spLocks noChangeArrowheads="1"/>
          </p:cNvSpPr>
          <p:nvPr/>
        </p:nvSpPr>
        <p:spPr bwMode="auto">
          <a:xfrm>
            <a:off x="1992809" y="3958084"/>
            <a:ext cx="914177" cy="40011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000"/>
              <a:t>Data</a:t>
            </a:r>
          </a:p>
        </p:txBody>
      </p:sp>
      <p:sp>
        <p:nvSpPr>
          <p:cNvPr id="7176" name="TextBox 8"/>
          <p:cNvSpPr txBox="1">
            <a:spLocks noChangeArrowheads="1"/>
          </p:cNvSpPr>
          <p:nvPr/>
        </p:nvSpPr>
        <p:spPr bwMode="auto">
          <a:xfrm>
            <a:off x="1524000" y="2031504"/>
            <a:ext cx="1752451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i="1" dirty="0">
                <a:solidFill>
                  <a:srgbClr val="FF0000"/>
                </a:solidFill>
              </a:rPr>
              <a:t>Understanding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782961" y="3216921"/>
            <a:ext cx="6839025" cy="1238948"/>
          </a:xfrm>
          <a:prstGeom prst="roundRect">
            <a:avLst/>
          </a:prstGeom>
          <a:noFill/>
          <a:ln w="28575" cap="sq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 sz="1200"/>
          </a:p>
        </p:txBody>
      </p:sp>
      <p:cxnSp>
        <p:nvCxnSpPr>
          <p:cNvPr id="7178" name="Straight Arrow Connector 2"/>
          <p:cNvCxnSpPr>
            <a:cxnSpLocks noChangeShapeType="1"/>
          </p:cNvCxnSpPr>
          <p:nvPr/>
        </p:nvCxnSpPr>
        <p:spPr bwMode="auto">
          <a:xfrm flipV="1">
            <a:off x="2591098" y="4227091"/>
            <a:ext cx="685354" cy="802555"/>
          </a:xfrm>
          <a:prstGeom prst="straightConnector1">
            <a:avLst/>
          </a:prstGeom>
          <a:noFill/>
          <a:ln w="38100" cap="sq" algn="ctr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9" name="TextBox 4"/>
          <p:cNvSpPr txBox="1">
            <a:spLocks noChangeArrowheads="1"/>
          </p:cNvSpPr>
          <p:nvPr/>
        </p:nvSpPr>
        <p:spPr bwMode="auto">
          <a:xfrm>
            <a:off x="1757289" y="4762872"/>
            <a:ext cx="1284758" cy="64633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/>
              <a:t>Some Progress</a:t>
            </a:r>
          </a:p>
        </p:txBody>
      </p:sp>
      <p:sp>
        <p:nvSpPr>
          <p:cNvPr id="7180" name="TextBox 5"/>
          <p:cNvSpPr txBox="1">
            <a:spLocks noChangeArrowheads="1"/>
          </p:cNvSpPr>
          <p:nvPr/>
        </p:nvSpPr>
        <p:spPr bwMode="auto">
          <a:xfrm>
            <a:off x="2591098" y="6367984"/>
            <a:ext cx="6629177" cy="36933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/>
              <a:t>Sign up to be part of a group to help develop any of these....</a:t>
            </a:r>
          </a:p>
        </p:txBody>
      </p:sp>
      <p:sp>
        <p:nvSpPr>
          <p:cNvPr id="7181" name="Up Arrow 6"/>
          <p:cNvSpPr>
            <a:spLocks noChangeArrowheads="1"/>
          </p:cNvSpPr>
          <p:nvPr/>
        </p:nvSpPr>
        <p:spPr bwMode="auto">
          <a:xfrm>
            <a:off x="3129112" y="3379887"/>
            <a:ext cx="609451" cy="1706687"/>
          </a:xfrm>
          <a:prstGeom prst="up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/>
              <a:t>Develop</a:t>
            </a:r>
          </a:p>
        </p:txBody>
      </p:sp>
      <p:sp>
        <p:nvSpPr>
          <p:cNvPr id="7183" name="TextBox 7"/>
          <p:cNvSpPr txBox="1">
            <a:spLocks noChangeArrowheads="1"/>
          </p:cNvSpPr>
          <p:nvPr/>
        </p:nvSpPr>
        <p:spPr bwMode="auto">
          <a:xfrm>
            <a:off x="1757289" y="5639098"/>
            <a:ext cx="8757791" cy="646331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/>
              <a:t>Observation-driven framework to the engineering of geo-ontologies (ODOE) that can be integrated with existing methodologies</a:t>
            </a:r>
          </a:p>
        </p:txBody>
      </p:sp>
      <p:sp>
        <p:nvSpPr>
          <p:cNvPr id="7184" name="Left-Right Arrow 8"/>
          <p:cNvSpPr>
            <a:spLocks noChangeArrowheads="1"/>
          </p:cNvSpPr>
          <p:nvPr/>
        </p:nvSpPr>
        <p:spPr bwMode="auto">
          <a:xfrm>
            <a:off x="7848451" y="1974578"/>
            <a:ext cx="991195" cy="395139"/>
          </a:xfrm>
          <a:prstGeom prst="leftRightArrow">
            <a:avLst>
              <a:gd name="adj1" fmla="val 50000"/>
              <a:gd name="adj2" fmla="val 50004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1800"/>
          </a:p>
        </p:txBody>
      </p:sp>
      <p:sp>
        <p:nvSpPr>
          <p:cNvPr id="7185" name="TextBox 7"/>
          <p:cNvSpPr txBox="1">
            <a:spLocks noChangeArrowheads="1"/>
          </p:cNvSpPr>
          <p:nvPr/>
        </p:nvSpPr>
        <p:spPr bwMode="auto">
          <a:xfrm>
            <a:off x="9311804" y="2496964"/>
            <a:ext cx="1356196" cy="40011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000" dirty="0" err="1"/>
              <a:t>MetaData</a:t>
            </a:r>
            <a:endParaRPr lang="en-US" altLang="en-US" sz="2000" dirty="0"/>
          </a:p>
        </p:txBody>
      </p:sp>
      <p:sp>
        <p:nvSpPr>
          <p:cNvPr id="2" name="Down Arrow 1"/>
          <p:cNvSpPr>
            <a:spLocks noChangeArrowheads="1"/>
          </p:cNvSpPr>
          <p:nvPr/>
        </p:nvSpPr>
        <p:spPr bwMode="auto">
          <a:xfrm>
            <a:off x="7866310" y="2417967"/>
            <a:ext cx="1293690" cy="1233413"/>
          </a:xfrm>
          <a:prstGeom prst="downArrow">
            <a:avLst>
              <a:gd name="adj1" fmla="val 50000"/>
              <a:gd name="adj2" fmla="val 50003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/>
              <a:t>Push</a:t>
            </a:r>
          </a:p>
        </p:txBody>
      </p:sp>
      <p:sp>
        <p:nvSpPr>
          <p:cNvPr id="8210" name="TextBox 2"/>
          <p:cNvSpPr txBox="1">
            <a:spLocks noChangeArrowheads="1"/>
          </p:cNvSpPr>
          <p:nvPr/>
        </p:nvSpPr>
        <p:spPr bwMode="auto">
          <a:xfrm>
            <a:off x="4279925" y="2076153"/>
            <a:ext cx="10615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20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96629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4" grpId="0" animBg="1"/>
      <p:bldP spid="7175" grpId="0" animBg="1"/>
      <p:bldP spid="7176" grpId="0" animBg="1"/>
      <p:bldP spid="10" grpId="0" animBg="1"/>
      <p:bldP spid="7179" grpId="0" animBg="1"/>
      <p:bldP spid="7180" grpId="0" animBg="1"/>
      <p:bldP spid="7181" grpId="0" animBg="1"/>
      <p:bldP spid="7183" grpId="0" animBg="1"/>
      <p:bldP spid="7184" grpId="0" animBg="1"/>
      <p:bldP spid="7185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7B49F-7D40-4D8C-9B45-780B16A4CA0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9459" name="Group 39"/>
          <p:cNvGrpSpPr>
            <a:grpSpLocks/>
          </p:cNvGrpSpPr>
          <p:nvPr/>
        </p:nvGrpSpPr>
        <p:grpSpPr bwMode="auto">
          <a:xfrm>
            <a:off x="1979414" y="568152"/>
            <a:ext cx="8688586" cy="5900291"/>
            <a:chOff x="2692400" y="807937"/>
            <a:chExt cx="8135189" cy="8391329"/>
          </a:xfrm>
        </p:grpSpPr>
        <p:grpSp>
          <p:nvGrpSpPr>
            <p:cNvPr id="19460" name="Group 5"/>
            <p:cNvGrpSpPr>
              <a:grpSpLocks/>
            </p:cNvGrpSpPr>
            <p:nvPr/>
          </p:nvGrpSpPr>
          <p:grpSpPr bwMode="auto">
            <a:xfrm>
              <a:off x="2692400" y="1208424"/>
              <a:ext cx="8135189" cy="7990842"/>
              <a:chOff x="0" y="1285875"/>
              <a:chExt cx="8763000" cy="5624964"/>
            </a:xfrm>
          </p:grpSpPr>
          <p:sp>
            <p:nvSpPr>
              <p:cNvPr id="19464" name="Footer Placeholder 3"/>
              <p:cNvSpPr txBox="1">
                <a:spLocks/>
              </p:cNvSpPr>
              <p:nvPr/>
            </p:nvSpPr>
            <p:spPr bwMode="auto">
              <a:xfrm>
                <a:off x="5305427" y="2943224"/>
                <a:ext cx="1867335" cy="25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Geometry</a:t>
                </a:r>
              </a:p>
            </p:txBody>
          </p:sp>
          <p:sp>
            <p:nvSpPr>
              <p:cNvPr id="19465" name="Slide Number Placeholder 4"/>
              <p:cNvSpPr txBox="1">
                <a:spLocks/>
              </p:cNvSpPr>
              <p:nvPr/>
            </p:nvSpPr>
            <p:spPr bwMode="auto">
              <a:xfrm>
                <a:off x="6781800" y="6248400"/>
                <a:ext cx="1905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fld id="{56B67C52-4E8E-4874-934E-F4226E3059EB}" type="slidenum">
                  <a:rPr lang="en-US" altLang="en-US" sz="703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t>4</a:t>
                </a:fld>
                <a:endParaRPr lang="en-US" altLang="en-US" sz="703">
                  <a:latin typeface="Arial" panose="020B0604020202020204" pitchFamily="34" charset="0"/>
                  <a:cs typeface="Arial" panose="020B0604020202020204" pitchFamily="34" charset="0"/>
                  <a:sym typeface="Hoefler Text" charset="0"/>
                </a:endParaRPr>
              </a:p>
            </p:txBody>
          </p:sp>
          <p:sp>
            <p:nvSpPr>
              <p:cNvPr id="19466" name="Rounded Rectangle 7"/>
              <p:cNvSpPr>
                <a:spLocks noChangeArrowheads="1"/>
              </p:cNvSpPr>
              <p:nvPr/>
            </p:nvSpPr>
            <p:spPr bwMode="auto">
              <a:xfrm>
                <a:off x="3981450" y="1562100"/>
                <a:ext cx="1257300" cy="533400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Setting</a:t>
                </a:r>
              </a:p>
            </p:txBody>
          </p:sp>
          <p:sp>
            <p:nvSpPr>
              <p:cNvPr id="19467" name="Rounded Rectangle 8"/>
              <p:cNvSpPr>
                <a:spLocks noChangeArrowheads="1"/>
              </p:cNvSpPr>
              <p:nvPr/>
            </p:nvSpPr>
            <p:spPr bwMode="auto">
              <a:xfrm>
                <a:off x="709613" y="4899025"/>
                <a:ext cx="1257300" cy="533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Motion</a:t>
                </a:r>
              </a:p>
            </p:txBody>
          </p:sp>
          <p:sp>
            <p:nvSpPr>
              <p:cNvPr id="19468" name="Rounded Rectangle 9"/>
              <p:cNvSpPr>
                <a:spLocks noChangeArrowheads="1"/>
              </p:cNvSpPr>
              <p:nvPr/>
            </p:nvSpPr>
            <p:spPr bwMode="auto">
              <a:xfrm>
                <a:off x="3990975" y="2490788"/>
                <a:ext cx="1257300" cy="533400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 dirty="0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Spatial</a:t>
                </a:r>
              </a:p>
            </p:txBody>
          </p:sp>
          <p:sp>
            <p:nvSpPr>
              <p:cNvPr id="19469" name="Rounded Rectangle 10"/>
              <p:cNvSpPr>
                <a:spLocks noChangeArrowheads="1"/>
              </p:cNvSpPr>
              <p:nvPr/>
            </p:nvSpPr>
            <p:spPr bwMode="auto">
              <a:xfrm>
                <a:off x="7143752" y="2435225"/>
                <a:ext cx="1257300" cy="533400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 dirty="0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Time</a:t>
                </a:r>
              </a:p>
            </p:txBody>
          </p:sp>
          <p:sp>
            <p:nvSpPr>
              <p:cNvPr id="19470" name="Rounded Rectangle 11"/>
              <p:cNvSpPr>
                <a:spLocks noChangeArrowheads="1"/>
              </p:cNvSpPr>
              <p:nvPr/>
            </p:nvSpPr>
            <p:spPr bwMode="auto">
              <a:xfrm>
                <a:off x="781050" y="2490788"/>
                <a:ext cx="1038224" cy="533400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 dirty="0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Theme</a:t>
                </a:r>
              </a:p>
            </p:txBody>
          </p:sp>
          <p:sp>
            <p:nvSpPr>
              <p:cNvPr id="19471" name="Rounded Rectangle 12"/>
              <p:cNvSpPr>
                <a:spLocks noChangeArrowheads="1"/>
              </p:cNvSpPr>
              <p:nvPr/>
            </p:nvSpPr>
            <p:spPr bwMode="auto">
              <a:xfrm>
                <a:off x="2362200" y="5545138"/>
                <a:ext cx="1382713" cy="6588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Semantic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Trajectory</a:t>
                </a:r>
              </a:p>
            </p:txBody>
          </p:sp>
          <p:sp>
            <p:nvSpPr>
              <p:cNvPr id="19472" name="Rounded Rectangle 13"/>
              <p:cNvSpPr>
                <a:spLocks noChangeArrowheads="1"/>
              </p:cNvSpPr>
              <p:nvPr/>
            </p:nvSpPr>
            <p:spPr bwMode="auto">
              <a:xfrm>
                <a:off x="763588" y="4132263"/>
                <a:ext cx="1257300" cy="533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Event</a:t>
                </a:r>
              </a:p>
            </p:txBody>
          </p:sp>
          <p:sp>
            <p:nvSpPr>
              <p:cNvPr id="19473" name="Rounded Rectangle 14"/>
              <p:cNvSpPr>
                <a:spLocks noChangeArrowheads="1"/>
              </p:cNvSpPr>
              <p:nvPr/>
            </p:nvSpPr>
            <p:spPr bwMode="auto">
              <a:xfrm>
                <a:off x="4686300" y="3371850"/>
                <a:ext cx="1257300" cy="533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Contour</a:t>
                </a:r>
              </a:p>
            </p:txBody>
          </p:sp>
          <p:sp>
            <p:nvSpPr>
              <p:cNvPr id="19474" name="Rounded Rectangle 15"/>
              <p:cNvSpPr>
                <a:spLocks noChangeArrowheads="1"/>
              </p:cNvSpPr>
              <p:nvPr/>
            </p:nvSpPr>
            <p:spPr bwMode="auto">
              <a:xfrm>
                <a:off x="3965575" y="4914900"/>
                <a:ext cx="1257300" cy="533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Path</a:t>
                </a:r>
              </a:p>
            </p:txBody>
          </p:sp>
          <p:sp>
            <p:nvSpPr>
              <p:cNvPr id="19475" name="Rounded Rectangle 16"/>
              <p:cNvSpPr>
                <a:spLocks noChangeArrowheads="1"/>
              </p:cNvSpPr>
              <p:nvPr/>
            </p:nvSpPr>
            <p:spPr bwMode="auto">
              <a:xfrm>
                <a:off x="3086099" y="3324225"/>
                <a:ext cx="1524002" cy="7000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Surface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Networks</a:t>
                </a:r>
              </a:p>
            </p:txBody>
          </p:sp>
          <p:sp>
            <p:nvSpPr>
              <p:cNvPr id="19476" name="Rounded Rectangle 17"/>
              <p:cNvSpPr>
                <a:spLocks noChangeArrowheads="1"/>
              </p:cNvSpPr>
              <p:nvPr/>
            </p:nvSpPr>
            <p:spPr bwMode="auto">
              <a:xfrm>
                <a:off x="739775" y="5499100"/>
                <a:ext cx="1281113" cy="8001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Point of Interest</a:t>
                </a:r>
              </a:p>
            </p:txBody>
          </p:sp>
          <p:sp>
            <p:nvSpPr>
              <p:cNvPr id="19477" name="Rounded Rectangle 18"/>
              <p:cNvSpPr>
                <a:spLocks noChangeArrowheads="1"/>
              </p:cNvSpPr>
              <p:nvPr/>
            </p:nvSpPr>
            <p:spPr bwMode="auto">
              <a:xfrm>
                <a:off x="406400" y="3332163"/>
                <a:ext cx="1862138" cy="6381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25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Material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25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Transformation</a:t>
                </a:r>
              </a:p>
            </p:txBody>
          </p:sp>
          <p:sp>
            <p:nvSpPr>
              <p:cNvPr id="19478" name="Rounded Rectangle 19"/>
              <p:cNvSpPr>
                <a:spLocks noChangeArrowheads="1"/>
              </p:cNvSpPr>
              <p:nvPr/>
            </p:nvSpPr>
            <p:spPr bwMode="auto">
              <a:xfrm>
                <a:off x="5543550" y="4048125"/>
                <a:ext cx="1790700" cy="736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Cartographic Symbology</a:t>
                </a:r>
              </a:p>
            </p:txBody>
          </p:sp>
          <p:sp>
            <p:nvSpPr>
              <p:cNvPr id="19479" name="Rounded Rectangle 20"/>
              <p:cNvSpPr>
                <a:spLocks noChangeArrowheads="1"/>
              </p:cNvSpPr>
              <p:nvPr/>
            </p:nvSpPr>
            <p:spPr bwMode="auto">
              <a:xfrm>
                <a:off x="6056313" y="3430588"/>
                <a:ext cx="1369680" cy="533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Boundary</a:t>
                </a:r>
              </a:p>
            </p:txBody>
          </p:sp>
          <p:sp>
            <p:nvSpPr>
              <p:cNvPr id="19480" name="Rounded Rectangle 21"/>
              <p:cNvSpPr>
                <a:spLocks noChangeArrowheads="1"/>
              </p:cNvSpPr>
              <p:nvPr/>
            </p:nvSpPr>
            <p:spPr bwMode="auto">
              <a:xfrm>
                <a:off x="2339976" y="4887913"/>
                <a:ext cx="1349376" cy="533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Transport</a:t>
                </a:r>
              </a:p>
            </p:txBody>
          </p:sp>
          <p:sp>
            <p:nvSpPr>
              <p:cNvPr id="19481" name="Rounded Rectangle 22"/>
              <p:cNvSpPr>
                <a:spLocks noChangeArrowheads="1"/>
              </p:cNvSpPr>
              <p:nvPr/>
            </p:nvSpPr>
            <p:spPr bwMode="auto">
              <a:xfrm>
                <a:off x="5695950" y="4959350"/>
                <a:ext cx="1847850" cy="28733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GeoVoID</a:t>
                </a:r>
              </a:p>
            </p:txBody>
          </p:sp>
          <p:sp>
            <p:nvSpPr>
              <p:cNvPr id="19482" name="Rounded Rectangle 23"/>
              <p:cNvSpPr>
                <a:spLocks noChangeArrowheads="1"/>
              </p:cNvSpPr>
              <p:nvPr/>
            </p:nvSpPr>
            <p:spPr bwMode="auto">
              <a:xfrm>
                <a:off x="2487613" y="4027488"/>
                <a:ext cx="1257300" cy="70008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Surface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Water</a:t>
                </a:r>
              </a:p>
            </p:txBody>
          </p:sp>
          <p:sp>
            <p:nvSpPr>
              <p:cNvPr id="19483" name="Rounded Rectangle 24"/>
              <p:cNvSpPr>
                <a:spLocks noChangeArrowheads="1"/>
              </p:cNvSpPr>
              <p:nvPr/>
            </p:nvSpPr>
            <p:spPr bwMode="auto">
              <a:xfrm>
                <a:off x="3960813" y="5632450"/>
                <a:ext cx="1754187" cy="533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Containment</a:t>
                </a:r>
              </a:p>
            </p:txBody>
          </p:sp>
          <p:sp>
            <p:nvSpPr>
              <p:cNvPr id="19484" name="Rounded Rectangle 25"/>
              <p:cNvSpPr>
                <a:spLocks noChangeArrowheads="1"/>
              </p:cNvSpPr>
              <p:nvPr/>
            </p:nvSpPr>
            <p:spPr bwMode="auto">
              <a:xfrm>
                <a:off x="2819400" y="2824163"/>
                <a:ext cx="4724400" cy="1435100"/>
              </a:xfrm>
              <a:prstGeom prst="roundRect">
                <a:avLst>
                  <a:gd name="adj" fmla="val 16667"/>
                </a:avLst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66">
                  <a:latin typeface="Arial" panose="020B0604020202020204" pitchFamily="34" charset="0"/>
                  <a:cs typeface="Arial" panose="020B0604020202020204" pitchFamily="34" charset="0"/>
                  <a:sym typeface="Hoefler Text" charset="0"/>
                </a:endParaRPr>
              </a:p>
            </p:txBody>
          </p:sp>
          <p:sp>
            <p:nvSpPr>
              <p:cNvPr id="19485" name="Rounded Rectangle 26"/>
              <p:cNvSpPr>
                <a:spLocks noChangeArrowheads="1"/>
              </p:cNvSpPr>
              <p:nvPr/>
            </p:nvSpPr>
            <p:spPr bwMode="auto">
              <a:xfrm>
                <a:off x="406400" y="4784725"/>
                <a:ext cx="5308600" cy="1611313"/>
              </a:xfrm>
              <a:prstGeom prst="roundRect">
                <a:avLst>
                  <a:gd name="adj" fmla="val 16667"/>
                </a:avLst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66">
                  <a:latin typeface="Arial" panose="020B0604020202020204" pitchFamily="34" charset="0"/>
                  <a:cs typeface="Arial" panose="020B0604020202020204" pitchFamily="34" charset="0"/>
                  <a:sym typeface="Hoefler Text" charset="0"/>
                </a:endParaRPr>
              </a:p>
            </p:txBody>
          </p:sp>
          <p:cxnSp>
            <p:nvCxnSpPr>
              <p:cNvPr id="19486" name="Straight Connector 28"/>
              <p:cNvCxnSpPr>
                <a:cxnSpLocks noChangeShapeType="1"/>
              </p:cNvCxnSpPr>
              <p:nvPr/>
            </p:nvCxnSpPr>
            <p:spPr bwMode="auto">
              <a:xfrm flipV="1">
                <a:off x="6248400" y="1981200"/>
                <a:ext cx="838200" cy="842963"/>
              </a:xfrm>
              <a:prstGeom prst="line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487" name="Rectangle 30"/>
              <p:cNvSpPr>
                <a:spLocks noChangeArrowheads="1"/>
              </p:cNvSpPr>
              <p:nvPr/>
            </p:nvSpPr>
            <p:spPr bwMode="auto">
              <a:xfrm>
                <a:off x="6953250" y="1285875"/>
                <a:ext cx="1809750" cy="809625"/>
              </a:xfrm>
              <a:prstGeom prst="rect">
                <a:avLst/>
              </a:prstGeom>
              <a:solidFill>
                <a:srgbClr val="99FF66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Start on a microtheory?</a:t>
                </a:r>
              </a:p>
            </p:txBody>
          </p:sp>
          <p:cxnSp>
            <p:nvCxnSpPr>
              <p:cNvPr id="19488" name="Straight Connector 31"/>
              <p:cNvCxnSpPr>
                <a:cxnSpLocks noChangeShapeType="1"/>
              </p:cNvCxnSpPr>
              <p:nvPr/>
            </p:nvCxnSpPr>
            <p:spPr bwMode="auto">
              <a:xfrm>
                <a:off x="5715000" y="5938838"/>
                <a:ext cx="1162050" cy="0"/>
              </a:xfrm>
              <a:prstGeom prst="line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489" name="Rectangle 32"/>
              <p:cNvSpPr>
                <a:spLocks noChangeArrowheads="1"/>
              </p:cNvSpPr>
              <p:nvPr/>
            </p:nvSpPr>
            <p:spPr bwMode="auto">
              <a:xfrm>
                <a:off x="6523497" y="5946772"/>
                <a:ext cx="1804988" cy="964067"/>
              </a:xfrm>
              <a:prstGeom prst="rect">
                <a:avLst/>
              </a:prstGeom>
              <a:solidFill>
                <a:srgbClr val="99FF66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Start on a microtheory?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Refined for application?</a:t>
                </a:r>
              </a:p>
            </p:txBody>
          </p:sp>
          <p:sp>
            <p:nvSpPr>
              <p:cNvPr id="19490" name="Rounded Rectangle 35"/>
              <p:cNvSpPr>
                <a:spLocks noChangeArrowheads="1"/>
              </p:cNvSpPr>
              <p:nvPr/>
            </p:nvSpPr>
            <p:spPr bwMode="auto">
              <a:xfrm>
                <a:off x="0" y="6203950"/>
                <a:ext cx="1412875" cy="660400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ts val="1100"/>
                  </a:spcBef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rgbClr val="FFFF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2pPr>
                <a:lvl3pPr marL="1143000" indent="-228600">
                  <a:spcBef>
                    <a:spcPts val="800"/>
                  </a:spcBef>
                  <a:buClr>
                    <a:srgbClr val="66CCFF"/>
                  </a:buClr>
                  <a:buSzPct val="60000"/>
                  <a:buFont typeface="Wingdings" panose="05000000000000000000" pitchFamily="2" charset="2"/>
                  <a:buChar char="n"/>
                  <a:defRPr sz="34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3pPr>
                <a:lvl4pPr marL="1600200" indent="-228600">
                  <a:spcBef>
                    <a:spcPts val="700"/>
                  </a:spcBef>
                  <a:buClr>
                    <a:srgbClr val="CCECFF"/>
                  </a:buClr>
                  <a:buSzPct val="100000"/>
                  <a:buFont typeface="Verdana" panose="020B0604030504040204" pitchFamily="34" charset="0"/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4pPr>
                <a:lvl5pPr marL="2057400" indent="-228600">
                  <a:spcBef>
                    <a:spcPts val="700"/>
                  </a:spcBef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FFCC66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sym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66">
                    <a:latin typeface="Arial" panose="020B0604020202020204" pitchFamily="34" charset="0"/>
                    <a:cs typeface="Arial" panose="020B0604020202020204" pitchFamily="34" charset="0"/>
                    <a:sym typeface="Hoefler Text" charset="0"/>
                  </a:rPr>
                  <a:t>CityML</a:t>
                </a:r>
              </a:p>
            </p:txBody>
          </p:sp>
          <p:cxnSp>
            <p:nvCxnSpPr>
              <p:cNvPr id="19491" name="Straight Connector 37"/>
              <p:cNvCxnSpPr>
                <a:cxnSpLocks noChangeShapeType="1"/>
                <a:stCxn id="19467" idx="3"/>
                <a:endCxn id="19480" idx="1"/>
              </p:cNvCxnSpPr>
              <p:nvPr/>
            </p:nvCxnSpPr>
            <p:spPr bwMode="auto">
              <a:xfrm flipV="1">
                <a:off x="1966913" y="5154613"/>
                <a:ext cx="373062" cy="11112"/>
              </a:xfrm>
              <a:prstGeom prst="line">
                <a:avLst/>
              </a:prstGeom>
              <a:noFill/>
              <a:ln w="381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92" name="Straight Connector 38"/>
              <p:cNvCxnSpPr>
                <a:cxnSpLocks noChangeShapeType="1"/>
                <a:endCxn id="19474" idx="1"/>
              </p:cNvCxnSpPr>
              <p:nvPr/>
            </p:nvCxnSpPr>
            <p:spPr bwMode="auto">
              <a:xfrm>
                <a:off x="3657600" y="5130800"/>
                <a:ext cx="307975" cy="0"/>
              </a:xfrm>
              <a:prstGeom prst="line">
                <a:avLst/>
              </a:prstGeom>
              <a:noFill/>
              <a:ln w="381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93" name="Straight Connector 40"/>
              <p:cNvCxnSpPr>
                <a:cxnSpLocks noChangeShapeType="1"/>
                <a:endCxn id="19471" idx="1"/>
              </p:cNvCxnSpPr>
              <p:nvPr/>
            </p:nvCxnSpPr>
            <p:spPr bwMode="auto">
              <a:xfrm>
                <a:off x="1974850" y="5851525"/>
                <a:ext cx="387350" cy="23020"/>
              </a:xfrm>
              <a:prstGeom prst="line">
                <a:avLst/>
              </a:prstGeom>
              <a:noFill/>
              <a:ln w="381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9461" name="Rounded Rectangle 7"/>
            <p:cNvSpPr>
              <a:spLocks noChangeArrowheads="1"/>
            </p:cNvSpPr>
            <p:nvPr/>
          </p:nvSpPr>
          <p:spPr bwMode="auto">
            <a:xfrm>
              <a:off x="4015842" y="807937"/>
              <a:ext cx="1971900" cy="75775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ts val="1100"/>
                </a:spcBef>
                <a:buClr>
                  <a:srgbClr val="FFFFCC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FFFFFF"/>
                </a:buClr>
                <a:buSzPct val="100000"/>
                <a:buFont typeface="Verdana" panose="020B0604030504040204" pitchFamily="34" charset="0"/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2pPr>
              <a:lvl3pPr marL="1143000" indent="-228600">
                <a:spcBef>
                  <a:spcPts val="800"/>
                </a:spcBef>
                <a:buClr>
                  <a:srgbClr val="66CCFF"/>
                </a:buClr>
                <a:buSzPct val="60000"/>
                <a:buFont typeface="Wingdings" panose="05000000000000000000" pitchFamily="2" charset="2"/>
                <a:buChar char="n"/>
                <a:defRPr sz="34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3pPr>
              <a:lvl4pPr marL="1600200" indent="-228600">
                <a:spcBef>
                  <a:spcPts val="700"/>
                </a:spcBef>
                <a:buClr>
                  <a:srgbClr val="CCECFF"/>
                </a:buClr>
                <a:buSzPct val="100000"/>
                <a:buFont typeface="Verdana" panose="020B0604030504040204" pitchFamily="34" charset="0"/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4pPr>
              <a:lvl5pPr marL="2057400" indent="-228600">
                <a:spcBef>
                  <a:spcPts val="700"/>
                </a:spcBef>
                <a:buClr>
                  <a:srgbClr val="FFCC66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FFCC66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FFCC66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FFCC66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FFCC66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66">
                  <a:latin typeface="Arial" panose="020B0604020202020204" pitchFamily="34" charset="0"/>
                  <a:cs typeface="Arial" panose="020B0604020202020204" pitchFamily="34" charset="0"/>
                  <a:sym typeface="Hoefler Text" charset="0"/>
                </a:rPr>
                <a:t>Life Cycle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66">
                  <a:latin typeface="Arial" panose="020B0604020202020204" pitchFamily="34" charset="0"/>
                  <a:cs typeface="Arial" panose="020B0604020202020204" pitchFamily="34" charset="0"/>
                  <a:sym typeface="Hoefler Text" charset="0"/>
                </a:rPr>
                <a:t>Assessment</a:t>
              </a:r>
            </a:p>
          </p:txBody>
        </p:sp>
        <p:sp>
          <p:nvSpPr>
            <p:cNvPr id="19462" name="Rounded Rectangle 35"/>
            <p:cNvSpPr>
              <a:spLocks noChangeArrowheads="1"/>
            </p:cNvSpPr>
            <p:nvPr/>
          </p:nvSpPr>
          <p:spPr bwMode="auto">
            <a:xfrm>
              <a:off x="3811822" y="8249422"/>
              <a:ext cx="1311652" cy="938166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ts val="1100"/>
                </a:spcBef>
                <a:buClr>
                  <a:srgbClr val="FFFFCC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FFFFFF"/>
                </a:buClr>
                <a:buSzPct val="100000"/>
                <a:buFont typeface="Verdana" panose="020B0604030504040204" pitchFamily="34" charset="0"/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2pPr>
              <a:lvl3pPr marL="1143000" indent="-228600">
                <a:spcBef>
                  <a:spcPts val="800"/>
                </a:spcBef>
                <a:buClr>
                  <a:srgbClr val="66CCFF"/>
                </a:buClr>
                <a:buSzPct val="60000"/>
                <a:buFont typeface="Wingdings" panose="05000000000000000000" pitchFamily="2" charset="2"/>
                <a:buChar char="n"/>
                <a:defRPr sz="34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3pPr>
              <a:lvl4pPr marL="1600200" indent="-228600">
                <a:spcBef>
                  <a:spcPts val="700"/>
                </a:spcBef>
                <a:buClr>
                  <a:srgbClr val="CCECFF"/>
                </a:buClr>
                <a:buSzPct val="100000"/>
                <a:buFont typeface="Verdana" panose="020B0604030504040204" pitchFamily="34" charset="0"/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4pPr>
              <a:lvl5pPr marL="2057400" indent="-228600">
                <a:spcBef>
                  <a:spcPts val="700"/>
                </a:spcBef>
                <a:buClr>
                  <a:srgbClr val="FFCC66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FFCC66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FFCC66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FFCC66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FFCC66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66">
                  <a:latin typeface="Arial" panose="020B0604020202020204" pitchFamily="34" charset="0"/>
                  <a:cs typeface="Arial" panose="020B0604020202020204" pitchFamily="34" charset="0"/>
                  <a:sym typeface="Hoefler Text" charset="0"/>
                </a:rPr>
                <a:t>University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66">
                  <a:latin typeface="Arial" panose="020B0604020202020204" pitchFamily="34" charset="0"/>
                  <a:cs typeface="Arial" panose="020B0604020202020204" pitchFamily="34" charset="0"/>
                  <a:sym typeface="Hoefler Text" charset="0"/>
                </a:rPr>
                <a:t>Building</a:t>
              </a:r>
            </a:p>
          </p:txBody>
        </p:sp>
        <p:sp>
          <p:nvSpPr>
            <p:cNvPr id="19463" name="Rounded Rectangle 22"/>
            <p:cNvSpPr>
              <a:spLocks noChangeArrowheads="1"/>
            </p:cNvSpPr>
            <p:nvPr/>
          </p:nvSpPr>
          <p:spPr bwMode="auto">
            <a:xfrm>
              <a:off x="8925775" y="3814319"/>
              <a:ext cx="1715464" cy="40818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100"/>
                </a:spcBef>
                <a:buClr>
                  <a:srgbClr val="FFFFCC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FFFFFF"/>
                </a:buClr>
                <a:buSzPct val="100000"/>
                <a:buFont typeface="Verdana" panose="020B0604030504040204" pitchFamily="34" charset="0"/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2pPr>
              <a:lvl3pPr marL="1143000" indent="-228600">
                <a:spcBef>
                  <a:spcPts val="800"/>
                </a:spcBef>
                <a:buClr>
                  <a:srgbClr val="66CCFF"/>
                </a:buClr>
                <a:buSzPct val="60000"/>
                <a:buFont typeface="Wingdings" panose="05000000000000000000" pitchFamily="2" charset="2"/>
                <a:buChar char="n"/>
                <a:defRPr sz="34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3pPr>
              <a:lvl4pPr marL="1600200" indent="-228600">
                <a:spcBef>
                  <a:spcPts val="700"/>
                </a:spcBef>
                <a:buClr>
                  <a:srgbClr val="CCECFF"/>
                </a:buClr>
                <a:buSzPct val="100000"/>
                <a:buFont typeface="Verdana" panose="020B0604030504040204" pitchFamily="34" charset="0"/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4pPr>
              <a:lvl5pPr marL="2057400" indent="-228600">
                <a:spcBef>
                  <a:spcPts val="700"/>
                </a:spcBef>
                <a:buClr>
                  <a:srgbClr val="FFCC66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FFCC66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FFCC66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FFCC66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FFCC66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sym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66">
                  <a:latin typeface="Arial" panose="020B0604020202020204" pitchFamily="34" charset="0"/>
                  <a:cs typeface="Arial" panose="020B0604020202020204" pitchFamily="34" charset="0"/>
                  <a:sym typeface="Hoefler Text" charset="0"/>
                </a:rPr>
                <a:t>GeoSPARQL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84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0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Illustrating Methods using a Sample Topic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Describe </a:t>
            </a:r>
            <a:r>
              <a:rPr lang="en-US" dirty="0" smtClean="0"/>
              <a:t>Samples using </a:t>
            </a:r>
            <a:r>
              <a:rPr lang="en-US" dirty="0"/>
              <a:t>standard </a:t>
            </a:r>
            <a:r>
              <a:rPr lang="en-US" dirty="0" smtClean="0"/>
              <a:t>languages &amp; vocabularies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60099"/>
            <a:ext cx="3228629" cy="868589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928688"/>
            <a:ext cx="11277600" cy="52482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Models provide an overview start and entry into </a:t>
            </a:r>
            <a:r>
              <a:rPr lang="en-US" dirty="0"/>
              <a:t>relevant</a:t>
            </a:r>
            <a:r>
              <a:rPr lang="en-US" dirty="0" smtClean="0"/>
              <a:t> literature and work</a:t>
            </a:r>
          </a:p>
          <a:p>
            <a:pPr lvl="1"/>
            <a:r>
              <a:rPr lang="en-US" dirty="0"/>
              <a:t>Many views of (Physical) Sample and associated </a:t>
            </a:r>
            <a:r>
              <a:rPr lang="en-US" dirty="0" smtClean="0"/>
              <a:t>vocabularies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onflicting </a:t>
            </a:r>
            <a:r>
              <a:rPr lang="en-US" dirty="0"/>
              <a:t>models and heterogeneous </a:t>
            </a:r>
            <a:r>
              <a:rPr lang="en-US" dirty="0" smtClean="0"/>
              <a:t>vocabularies makes integration difficult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Real </a:t>
            </a:r>
            <a:r>
              <a:rPr lang="en-US" dirty="0" smtClean="0"/>
              <a:t>data from observations </a:t>
            </a:r>
            <a:r>
              <a:rPr lang="en-US" dirty="0" smtClean="0"/>
              <a:t>organized into science domain</a:t>
            </a:r>
            <a:r>
              <a:rPr lang="en-US" dirty="0" smtClean="0"/>
              <a:t> </a:t>
            </a:r>
            <a:r>
              <a:rPr lang="en-US" dirty="0" smtClean="0"/>
              <a:t>scenarios </a:t>
            </a:r>
            <a:r>
              <a:rPr lang="en-US" dirty="0"/>
              <a:t>can </a:t>
            </a:r>
            <a:r>
              <a:rPr lang="en-US" dirty="0" smtClean="0"/>
              <a:t>help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Bottom driven from scenario, existing vocabularies &amp; published data etc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Extracting Propositions &amp; Fact Statements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vocabularies exist?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a Conceptual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Organize into Middle view from existing schema, larger ontologies &amp; relevant </a:t>
            </a:r>
            <a:r>
              <a:rPr lang="en-US" dirty="0" smtClean="0"/>
              <a:t>ODPs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Top-down addition from organizing </a:t>
            </a:r>
            <a:r>
              <a:rPr lang="en-US" dirty="0" smtClean="0"/>
              <a:t>ontologies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Relevant ODPs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3614737"/>
            <a:ext cx="8165646" cy="25622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odm2_schemat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26" y="3526348"/>
            <a:ext cx="5569966" cy="33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earthchem_information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9" y="292765"/>
            <a:ext cx="4578004" cy="30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5958" t="23345" r="15484" b="19141"/>
          <a:stretch/>
        </p:blipFill>
        <p:spPr>
          <a:xfrm>
            <a:off x="5614988" y="193730"/>
            <a:ext cx="6577012" cy="632244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457325" y="914400"/>
            <a:ext cx="1443038" cy="1328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5429" y="3246492"/>
            <a:ext cx="1443038" cy="1328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10192" y="2134677"/>
            <a:ext cx="1443037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IGSN</a:t>
            </a:r>
          </a:p>
          <a:p>
            <a:r>
              <a:rPr lang="en-US" dirty="0" smtClean="0"/>
              <a:t>International </a:t>
            </a:r>
            <a:r>
              <a:rPr lang="en-US" dirty="0"/>
              <a:t>Geo Sample </a:t>
            </a:r>
            <a:r>
              <a:rPr lang="en-US" dirty="0" smtClean="0"/>
              <a:t>Number</a:t>
            </a:r>
            <a:r>
              <a:rPr lang="en-US" dirty="0" smtClean="0"/>
              <a:t> </a:t>
            </a:r>
            <a:r>
              <a:rPr lang="en-US" dirty="0" smtClean="0"/>
              <a:t>Birth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649" r="23379"/>
          <a:stretch/>
        </p:blipFill>
        <p:spPr>
          <a:xfrm>
            <a:off x="-186266" y="0"/>
            <a:ext cx="12658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048" y="208848"/>
            <a:ext cx="7694352" cy="8685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Illustration: </a:t>
            </a:r>
            <a:r>
              <a:rPr lang="en-US" dirty="0"/>
              <a:t>drilling site U1417 in the Gulf of Alaska on June 4, 2013.</a:t>
            </a:r>
          </a:p>
        </p:txBody>
      </p:sp>
      <p:pic>
        <p:nvPicPr>
          <p:cNvPr id="4098" name="Picture 2" descr="http://ets.wessexarch.co.uk/wp-content/uploads/2011/07/16-coring-367x4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3" t="46227" r="17638" b="1755"/>
          <a:stretch/>
        </p:blipFill>
        <p:spPr bwMode="auto">
          <a:xfrm>
            <a:off x="3834015" y="1289917"/>
            <a:ext cx="5700225" cy="377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ets.wessexarch.co.uk/wp-content/uploads/2011/07/16-coring-367x4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7" t="-3428" r="4835" b="22776"/>
          <a:stretch/>
        </p:blipFill>
        <p:spPr bwMode="auto">
          <a:xfrm>
            <a:off x="3470823" y="1367285"/>
            <a:ext cx="380589" cy="330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51230" y="920585"/>
            <a:ext cx="466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Instrument: </a:t>
            </a:r>
            <a:r>
              <a:rPr lang="en-US" dirty="0" err="1" smtClean="0"/>
              <a:t>Vibrocorer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50803" y="2118752"/>
            <a:ext cx="309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Sampling Method: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658" y="1077437"/>
            <a:ext cx="2463036" cy="507831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2+- Core Samples</a:t>
            </a:r>
          </a:p>
          <a:p>
            <a:r>
              <a:rPr lang="en-US" dirty="0" smtClean="0"/>
              <a:t>2-100+ subsamples</a:t>
            </a:r>
          </a:p>
          <a:p>
            <a:r>
              <a:rPr lang="en-US" u="sng" dirty="0" smtClean="0"/>
              <a:t>Medium: Sediment</a:t>
            </a:r>
          </a:p>
          <a:p>
            <a:endParaRPr lang="en-US" u="sng" dirty="0" smtClean="0"/>
          </a:p>
          <a:p>
            <a:r>
              <a:rPr lang="en-US" dirty="0" smtClean="0"/>
              <a:t>Constituents: various types</a:t>
            </a:r>
            <a:r>
              <a:rPr lang="en-US" dirty="0"/>
              <a:t> </a:t>
            </a:r>
            <a:r>
              <a:rPr lang="en-US" dirty="0" smtClean="0"/>
              <a:t>includes </a:t>
            </a:r>
            <a:r>
              <a:rPr lang="en-US" b="1" dirty="0" smtClean="0"/>
              <a:t>biota (</a:t>
            </a:r>
            <a:r>
              <a:rPr lang="en-US" b="1" dirty="0" err="1" smtClean="0"/>
              <a:t>eg</a:t>
            </a:r>
            <a:r>
              <a:rPr lang="en-US" b="1" dirty="0" smtClean="0"/>
              <a:t> </a:t>
            </a:r>
            <a:r>
              <a:rPr lang="en-US" dirty="0" smtClean="0"/>
              <a:t>shells, pollen, plants, insects &amp; minute animals) </a:t>
            </a:r>
            <a:r>
              <a:rPr lang="en-US" b="1" dirty="0"/>
              <a:t> </a:t>
            </a:r>
            <a:r>
              <a:rPr lang="en-US" dirty="0"/>
              <a:t>from the overlying </a:t>
            </a:r>
            <a:r>
              <a:rPr lang="en-US" dirty="0" smtClean="0"/>
              <a:t>ocean water</a:t>
            </a:r>
            <a:r>
              <a:rPr lang="en-US" dirty="0"/>
              <a:t>, eroded material from land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, bits of wood ) transported rivers </a:t>
            </a:r>
            <a:r>
              <a:rPr lang="en-US" dirty="0"/>
              <a:t>or wind, </a:t>
            </a:r>
            <a:r>
              <a:rPr lang="en-US" b="1" dirty="0"/>
              <a:t>Inorganic </a:t>
            </a:r>
            <a:r>
              <a:rPr lang="en-US" b="1" dirty="0" smtClean="0"/>
              <a:t>sediments such as </a:t>
            </a:r>
            <a:r>
              <a:rPr lang="en-US" dirty="0" smtClean="0"/>
              <a:t>ash or </a:t>
            </a:r>
            <a:r>
              <a:rPr lang="en-US" i="1" dirty="0"/>
              <a:t>volcanic glass</a:t>
            </a:r>
            <a:r>
              <a:rPr lang="en-US" dirty="0" smtClean="0"/>
              <a:t> </a:t>
            </a:r>
            <a:r>
              <a:rPr lang="en-US" dirty="0"/>
              <a:t>from volcanoes, and chemical precipitates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5" name="Up Arrow 4"/>
          <p:cNvSpPr/>
          <p:nvPr/>
        </p:nvSpPr>
        <p:spPr>
          <a:xfrm rot="16200000">
            <a:off x="4060264" y="985476"/>
            <a:ext cx="826718" cy="14635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http://ets.wessexarch.co.uk/wp-content/uploads/2011/07/16-coring-367x4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7" t="-3428" r="4835" b="22776"/>
          <a:stretch/>
        </p:blipFill>
        <p:spPr bwMode="auto">
          <a:xfrm>
            <a:off x="3048003" y="1389492"/>
            <a:ext cx="380589" cy="330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32050" y="3534585"/>
            <a:ext cx="1915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Sampling Site </a:t>
            </a:r>
          </a:p>
          <a:p>
            <a:r>
              <a:rPr lang="en-US" dirty="0" smtClean="0"/>
              <a:t>(has location &amp; </a:t>
            </a:r>
          </a:p>
          <a:p>
            <a:r>
              <a:rPr lang="en-US" dirty="0" smtClean="0"/>
              <a:t>Geometry)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20111" y="5626501"/>
            <a:ext cx="6548472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Constituent Features:</a:t>
            </a:r>
          </a:p>
          <a:p>
            <a:r>
              <a:rPr lang="en-US" dirty="0"/>
              <a:t> sediment grain size, type of sediment, </a:t>
            </a:r>
            <a:r>
              <a:rPr lang="en-US" dirty="0" smtClean="0"/>
              <a:t>color </a:t>
            </a:r>
            <a:r>
              <a:rPr lang="en-US" dirty="0"/>
              <a:t>of </a:t>
            </a:r>
            <a:r>
              <a:rPr lang="en-US" dirty="0" smtClean="0"/>
              <a:t>sediment,</a:t>
            </a:r>
          </a:p>
          <a:p>
            <a:r>
              <a:rPr lang="en-US" dirty="0"/>
              <a:t>a</a:t>
            </a:r>
            <a:r>
              <a:rPr lang="en-US" dirty="0" smtClean="0"/>
              <a:t>ge of pollen etc.  </a:t>
            </a:r>
            <a:endParaRPr lang="en-US" dirty="0"/>
          </a:p>
        </p:txBody>
      </p:sp>
      <p:pic>
        <p:nvPicPr>
          <p:cNvPr id="4102" name="Picture 6" descr="http://web.staging.lincolninteractive.org/html/Earth%20Science%20Part%202/Unit%203/u3l3_files/earth_science_pt2_u3l3_sediment_co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61"/>
          <a:stretch/>
        </p:blipFill>
        <p:spPr bwMode="auto">
          <a:xfrm>
            <a:off x="8166243" y="392611"/>
            <a:ext cx="1725083" cy="142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03721" y="2743170"/>
            <a:ext cx="154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(piston)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91326" y="431106"/>
            <a:ext cx="2121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</a:t>
            </a:r>
            <a:endParaRPr lang="en-US" dirty="0" smtClean="0"/>
          </a:p>
          <a:p>
            <a:r>
              <a:rPr lang="en-US" dirty="0" smtClean="0"/>
              <a:t>(collector Role)</a:t>
            </a:r>
          </a:p>
          <a:p>
            <a:r>
              <a:rPr lang="en-US" dirty="0" smtClean="0"/>
              <a:t>Collects at Time T on 6/4/2013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02134" y="2842088"/>
            <a:ext cx="2364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After: </a:t>
            </a:r>
            <a:r>
              <a:rPr lang="en-US" dirty="0" smtClean="0">
                <a:hlinkClick r:id="rId4"/>
              </a:rPr>
              <a:t>http://publications.iodp.org/preliminary_report/341/341_11.htm</a:t>
            </a:r>
            <a:r>
              <a:rPr lang="en-US" dirty="0" smtClean="0"/>
              <a:t> &amp; http://publications.iodp.org/preliminary_report/341/341_f6.htm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37686</TotalTime>
  <Words>581</Words>
  <Application>Microsoft Office PowerPoint</Application>
  <PresentationFormat>Widescreen</PresentationFormat>
  <Paragraphs>158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Hoefler Text</vt:lpstr>
      <vt:lpstr>Wingdings</vt:lpstr>
      <vt:lpstr>Office Theme</vt:lpstr>
      <vt:lpstr>Descartes Core (DesC) Vision &amp; VoCamp  Strategy</vt:lpstr>
      <vt:lpstr>Goals- Build on Past Workshops, Interests, Experience as part of a Broader  Descartes-Core Vision</vt:lpstr>
      <vt:lpstr>Krzysztof Puts the ideas together: Observation-Driven Geo-Ontology Engineering (ODOE) </vt:lpstr>
      <vt:lpstr>PowerPoint Presentation</vt:lpstr>
      <vt:lpstr>Illustrating Methods using a Sample Topic</vt:lpstr>
      <vt:lpstr>Outline</vt:lpstr>
      <vt:lpstr>PowerPoint Presentation</vt:lpstr>
      <vt:lpstr>PowerPoint Presentation</vt:lpstr>
      <vt:lpstr>Illustration: drilling site U1417 in the Gulf of Alaska on June 4, 2013.</vt:lpstr>
      <vt:lpstr>Some possible propositions</vt:lpstr>
      <vt:lpstr>High-level View of Sample and Related Conceptual Pattern Based on the Propositions</vt:lpstr>
      <vt:lpstr>There are relevant ontology design patterns to consider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ODP Notes</dc:title>
  <dc:creator>Gary Berg-Cross</dc:creator>
  <cp:lastModifiedBy>Gary Berg-Cross</cp:lastModifiedBy>
  <cp:revision>100</cp:revision>
  <dcterms:created xsi:type="dcterms:W3CDTF">2015-10-29T22:04:02Z</dcterms:created>
  <dcterms:modified xsi:type="dcterms:W3CDTF">2015-11-30T13:32:51Z</dcterms:modified>
</cp:coreProperties>
</file>