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117769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117769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eca274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eca274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06c7d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06c7d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306c7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306c7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06c7d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06c7d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306c7df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306c7df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06c7df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06c7df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1177690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1177690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1177690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31177690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1177690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31177690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ea4aaa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ea4aaa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1177690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1177690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31177690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31177690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ea4aaa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ea4aaa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ea4aaa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ea4aaa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ea4aaa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ea4aaa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ea4aaa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2ea4aaa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ea4aaa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ea4aaa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eca274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eca274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117769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117769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key.bg/en/products/detail/adam-tech/AC010-D05/22469409" TargetMode="External"/><Relationship Id="rId4" Type="http://schemas.openxmlformats.org/officeDocument/2006/relationships/hyperlink" Target="https://www.digikey.bg/en/products/detail/cosel-usa-inc/AC9-MH2H2H-00-02/7052740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gikey.bg/en/products/detail/pui-audio-inc/XL-5530-LW300-S-R/174572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gnaling.fedsig.com/product/350-vibratone-horn" TargetMode="External"/><Relationship Id="rId4" Type="http://schemas.openxmlformats.org/officeDocument/2006/relationships/hyperlink" Target="https://www.digikey.bg/en/products/detail/mallory-sonalert-products-inc/SC628/528117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key.bg/en/products/detail/espressif-systems/ESP32-S3/1582244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osche.eu/en/p/miniature-load-cell-h07a/100-300-50-04" TargetMode="External"/><Relationship Id="rId4" Type="http://schemas.openxmlformats.org/officeDocument/2006/relationships/hyperlink" Target="https://www.sparkfun.com/products/1387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igikey.bg/en/products/detail/omron-electronics-inc-emc-div/G2R-1-E-DC24/154284" TargetMode="External"/><Relationship Id="rId4" Type="http://schemas.openxmlformats.org/officeDocument/2006/relationships/hyperlink" Target="https://www.digikey.bg/en/products/detail/schneider-electric/LRD12/22033825" TargetMode="External"/><Relationship Id="rId5" Type="http://schemas.openxmlformats.org/officeDocument/2006/relationships/hyperlink" Target="https://www.digikey.bg/en/products/detail/analog-devices-inc-maxim-integrated/MAX14850ASE/3517194" TargetMode="External"/><Relationship Id="rId6" Type="http://schemas.openxmlformats.org/officeDocument/2006/relationships/hyperlink" Target="https://www.digikey.it/en/products/detail/texas-instruments/TPSM82903SISR/17748443?srsltid=AfmBOorqAk9l90UXkexv_PXPGEHMxSSx0XyEHMhqoAFmMlsZskvim2zH" TargetMode="External"/><Relationship Id="rId7" Type="http://schemas.openxmlformats.org/officeDocument/2006/relationships/hyperlink" Target="https://www.digikey.de/de/products/detail/weidm%C3%BCller/1176030000/3993861?srsltid=AfmBOoqGYGqSP_-3mLSjOaYqF5rsjMWPvGhKj66qLcPU1dCT8Nat1TPX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lsta.co.uk/product/digi-xbee-gatew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key.bg/en/products/detail/mean-well-usa-inc/IRM-10-5/77046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Victor Penev 12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 (COMPARISON)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https://www.digikey.bg/en/products/detail/adam-tech/AC010-D05/22469409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https://www.digikey.bg/en/products/detail/cosel-usa-inc/AC9-MH2H2H-00-02/7052740</a:t>
            </a:r>
            <a:endParaRPr sz="110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75" y="2571750"/>
            <a:ext cx="8380200" cy="1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for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need to cover 2000 sq. m (meaning that it must be more than 100 db per 1 meter)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as high as +45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buzzer - XL-5530-LW300-S-R 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https://www.digikey.bg/en/products/detail/pui-audio-inc/XL-5530-LW300-S-R/1745724</a:t>
            </a:r>
            <a:r>
              <a:rPr lang="bg" sz="1100">
                <a:solidFill>
                  <a:schemeClr val="dk1"/>
                </a:solidFill>
              </a:rPr>
              <a:t>) - 21.21€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BUZZER (COMPARISON)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3"/>
              </a:rPr>
              <a:t>https://signaling.fedsig.com/product/350-vibratone-horn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 u="sng">
                <a:solidFill>
                  <a:schemeClr val="hlink"/>
                </a:solidFill>
                <a:hlinkClick r:id="rId4"/>
              </a:rPr>
              <a:t>https://www.digikey.bg/en/products/detail/mallory-sonalert-products-inc/SC628/528117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05425"/>
            <a:ext cx="8520599" cy="176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Support Wi-Fi communication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Operate reliably at temperatures up to 45°C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 sz="1100">
                <a:solidFill>
                  <a:schemeClr val="dk1"/>
                </a:solidFill>
              </a:rPr>
              <a:t>Are manufactured by reputable companies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MCU</a:t>
            </a:r>
            <a:r>
              <a:rPr lang="bg" sz="1100">
                <a:solidFill>
                  <a:schemeClr val="dk1"/>
                </a:solidFill>
              </a:rPr>
              <a:t> - ESP32</a:t>
            </a:r>
            <a:r>
              <a:rPr lang="bg" sz="1100">
                <a:solidFill>
                  <a:schemeClr val="dk1"/>
                </a:solidFill>
              </a:rPr>
              <a:t>(</a:t>
            </a:r>
            <a:r>
              <a:rPr lang="bg" sz="1100" u="sng">
                <a:solidFill>
                  <a:schemeClr val="hlink"/>
                </a:solidFill>
                <a:hlinkClick r:id="rId3"/>
              </a:rPr>
              <a:t>https://www.digikey.bg/en/products/detail/espressif-systems/ESP32-S3/15822445</a:t>
            </a:r>
            <a:r>
              <a:rPr lang="bg" sz="1100">
                <a:solidFill>
                  <a:schemeClr val="dk1"/>
                </a:solidFill>
              </a:rPr>
              <a:t>) - 1.92$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MCU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COMPONENTS - MCU (COMPARISON)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3425"/>
            <a:ext cx="8422626" cy="1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Criteria of searching: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weight minimum of 2 kg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could be digital or analog but with signal conditioning module\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must be single point load cell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Operating temperature could get up to +45C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bg" sz="1100">
                <a:solidFill>
                  <a:schemeClr val="dk1"/>
                </a:solidFill>
              </a:rPr>
              <a:t>±5% maximum </a:t>
            </a:r>
            <a:r>
              <a:rPr lang="bg" sz="1100">
                <a:solidFill>
                  <a:schemeClr val="dk1"/>
                </a:solidFill>
              </a:rPr>
              <a:t>accuracy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weight sensor -</a:t>
            </a:r>
            <a:r>
              <a:rPr lang="bg">
                <a:solidFill>
                  <a:schemeClr val="dk1"/>
                </a:solidFill>
              </a:rPr>
              <a:t> </a:t>
            </a:r>
            <a:r>
              <a:rPr lang="bg" sz="1100">
                <a:solidFill>
                  <a:schemeClr val="dk1"/>
                </a:solidFill>
              </a:rPr>
              <a:t>H07A (</a:t>
            </a:r>
            <a:r>
              <a:rPr lang="bg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https://www.bosche.eu/en/p/miniature-load-cell-h07a/100-300-50-04</a:t>
            </a:r>
            <a:r>
              <a:rPr lang="bg" sz="1100">
                <a:solidFill>
                  <a:schemeClr val="dk1"/>
                </a:solidFill>
              </a:rPr>
              <a:t>) - 54.02$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 sz="1100">
                <a:solidFill>
                  <a:schemeClr val="dk1"/>
                </a:solidFill>
              </a:rPr>
              <a:t>Needs to be used with combination of a signal conditioning module (SparkFun Load Cell Amplifier - HX711 - (</a:t>
            </a:r>
            <a:r>
              <a:rPr lang="bg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https://www.sparkfun.com/products/13879</a:t>
            </a:r>
            <a:r>
              <a:rPr lang="bg" sz="1100">
                <a:solidFill>
                  <a:schemeClr val="dk1"/>
                </a:solidFill>
              </a:rPr>
              <a:t>) - 10.95$) to convert the analog signal to a format compatible with your PLC transceiver.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Weight Sensor (COMPARISON)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6" y="1897975"/>
            <a:ext cx="8570075" cy="1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OTHER COMPONENTS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Relay - G2R-1-E DC24 (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https://www.digikey.bg/en/products/detail/omron-electronics-inc-emc-div/G2R-1-E-DC24/154284</a:t>
            </a:r>
            <a:r>
              <a:rPr lang="bg"/>
              <a:t>) -  - 7.17$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Relay Motor - LRD12 (</a:t>
            </a:r>
            <a:r>
              <a:rPr lang="bg" u="sng">
                <a:solidFill>
                  <a:schemeClr val="hlink"/>
                </a:solidFill>
                <a:hlinkClick r:id="rId4"/>
              </a:rPr>
              <a:t>https://www.digikey.bg/en/products/detail/schneider-electric/LRD12/22033825</a:t>
            </a:r>
            <a:r>
              <a:rPr lang="bg"/>
              <a:t>) - 75.69$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PLC Transceiver x4 - MAX14850ASE+(</a:t>
            </a:r>
            <a:r>
              <a:rPr lang="bg" u="sng">
                <a:solidFill>
                  <a:schemeClr val="hlink"/>
                </a:solidFill>
                <a:hlinkClick r:id="rId5"/>
              </a:rPr>
              <a:t>https://www.digikey.bg/en/products/detail/analog-devices-inc-maxim-integrated/MAX14850ASE/3517194</a:t>
            </a:r>
            <a:r>
              <a:rPr lang="bg"/>
              <a:t>) - 4.93$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Buck Converter - TPSM82903SISR (</a:t>
            </a:r>
            <a:r>
              <a:rPr lang="bg" u="sng">
                <a:solidFill>
                  <a:schemeClr val="hlink"/>
                </a:solidFill>
                <a:hlinkClick r:id="rId6"/>
              </a:rPr>
              <a:t>https://www.digikey.it/en/products/detail/texas-instruments/TPSM82903SISR/17748443?srsltid=AfmBOorqAk9l90UXkexv_PXPGEHMxSSx0XyEHMhqoAFmMlsZskvim2zH</a:t>
            </a:r>
            <a:r>
              <a:rPr lang="bg"/>
              <a:t>) - 3.83$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Signal Conditioning Module - 1176030000(</a:t>
            </a:r>
            <a:r>
              <a:rPr lang="bg" u="sng">
                <a:solidFill>
                  <a:schemeClr val="hlink"/>
                </a:solidFill>
                <a:hlinkClick r:id="rId7"/>
              </a:rPr>
              <a:t>https://www.digikey.de/de/products/detail/weidmüller/1176030000/3993861?srsltid=AfmBOoqGYGqSP_-3mLSjOaYqF5rsjMWPvGhKj66qLcPU1dCT8Nat1TPX</a:t>
            </a:r>
            <a:r>
              <a:rPr lang="bg"/>
              <a:t>) - </a:t>
            </a:r>
            <a:r>
              <a:rPr lang="bg"/>
              <a:t>343.90$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Price Analysis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For one conveyor belt - </a:t>
            </a:r>
            <a:r>
              <a:rPr lang="bg"/>
              <a:t>545.11</a:t>
            </a:r>
            <a:r>
              <a:rPr lang="bg"/>
              <a:t>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For 50 conveyor belts - </a:t>
            </a:r>
            <a:r>
              <a:rPr lang="bg"/>
              <a:t>27,255.5</a:t>
            </a:r>
            <a:r>
              <a:rPr lang="bg"/>
              <a:t> 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For the whole system - 27,257.42 $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Using Zigbee for several reasons: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supports hundreds to thousand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designed for low-power devices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typically has a range of 10–20 meters per hop in industrial environments. With mesh networking, you can extend this range significantly.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(ZCL or proprietary commands).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Zigbee Gateway - </a:t>
            </a:r>
            <a:r>
              <a:rPr lang="bg" u="sng">
                <a:solidFill>
                  <a:schemeClr val="hlink"/>
                </a:solidFill>
                <a:hlinkClick r:id="rId3"/>
              </a:rPr>
              <a:t>https://solsta.co.uk/product/digi-xbee-gateway/</a:t>
            </a:r>
            <a:r>
              <a:rPr lang="bg"/>
              <a:t> - 134$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Acts as the translator between Zigbee and HTTP/HTTPS.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Zigbee Communication (Local):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bg"/>
              <a:t>HTTP/HTTPS Communication (Global):</a:t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Communication protocols and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ASSIGNMENT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 and the values can be between 0-2kg. The factory has many conveyor belts and there is no cabling aside from power to them.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2301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Scheme of communication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SENSORS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ACTUATORS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necessary sensors and actuators. For each controlled/monitored value, select a minimum of three sensors / actuators from well-known manufacturers. Choose one of them and justify your choice based on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, sensitivity,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speed,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price,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operating conditions.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of the boxes on a conveyor belt. If the box weight is not between X kg and Y kg, the conveyor belt must be stopped, and a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sound indication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must be activated. The X and Y values are sent from an internet server and the values can be between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0-2kg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sensors measure weights strictly between 0–2 kg, or is there a tolerance range (±5%)?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+/-5% is an acceptable tolerance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What kind of audible indication is required and what should the volume be?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in a large room (2000 sq m) and the sound should be loud enough to be heard in an industrial environment. The study is part of the task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MCU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9275" y="13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right MCU. Select a minimum of three MCUs from well-known manufacturers. Choose one of them and justify your choice based on performance, price, interfaces, power consumption,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operating conditions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internet server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Are there any specific environmental conditions for the sensors and actuators? 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temperature in the hall can reach 45 degrees. There are no other specific requirements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REQUIREMENTS – PSU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PSU. Choose a minimum of three PSU solutions from well-known manufacturers. Choose one of them and justify your choice based on the number and values of the output voltages, maximum current, efficiency, price, and operating conditions.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them.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requirements: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it be possible to determine the working capacity of the factory or should it always work at 100% and all conveyor belts (will all belts always work or can we turn off and on the belts individually, which will mean different PSU connections, and/or possibly a turn off button to turn off this belt)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Each belt should be able to be stopped individually.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Analyze the communication between the designed IoT device and the Internet. Choose a specific wired / wireless protocol for communication based on speed, range, consumption, and price. Select a specific transceiver solution from a well-known manufacturer, implementing the relevant protocol.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Develop an “Empty box detection system”. The system must monitor the weight of the boxes on a conveyor belt. If the box weight is not between X kg and Y kg, the conveyor belt must be stopped, and a sound indication must be activated. The X and Y values are sent from an internet server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and the values can be between 0-2kg. The factory has many conveyor belts and there is </a:t>
            </a: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 cabling aside from power to them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Asked questions that support those requirement:</a:t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Should the system send data continuously or only on certain events (if a box exceeds/does not meet weight limits)?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Only in case of an event. Plus sporadic information that the system is working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Is there any specific factory layout or environmental factor that we need to consider in order to know how the different components should be connected?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production lines are evenly spaced in an open space of 2000 sq m.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Is it okay to send sporadic I'm alive messages every 1 hour or should they be sent more frequently?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Maximum every 5 minutes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b="1"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REQUIREMENTS –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093375" y="217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BLOCK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COMPONENTS - PSU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Chosen PSU - IRM-10-5(</a:t>
            </a:r>
            <a:r>
              <a:rPr lang="bg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https://www.digikey.bg/en/products/detail/mean-well-usa-inc/IRM-10-5/7704657</a:t>
            </a:r>
            <a:r>
              <a:rPr lang="bg" sz="1100">
                <a:solidFill>
                  <a:schemeClr val="dk1"/>
                </a:solidFill>
              </a:rPr>
              <a:t>) - 6.91€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