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3" autoAdjust="0"/>
    <p:restoredTop sz="94660"/>
  </p:normalViewPr>
  <p:slideViewPr>
    <p:cSldViewPr snapToGrid="0">
      <p:cViewPr>
        <p:scale>
          <a:sx n="50" d="100"/>
          <a:sy n="50" d="100"/>
        </p:scale>
        <p:origin x="4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040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461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537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8432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199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5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7779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97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2792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849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066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DF22-7701-4CB1-A491-1F65CBE5646F}" type="datetimeFigureOut">
              <a:rPr lang="en-ZW" smtClean="0"/>
              <a:t>2/4/2017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407A-1698-441E-8AE1-DCD737A0739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131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 err="1" smtClean="0"/>
              <a:t>Nemak</a:t>
            </a:r>
            <a:r>
              <a:rPr lang="en-ZW" dirty="0" smtClean="0"/>
              <a:t> Group </a:t>
            </a:r>
            <a:r>
              <a:rPr lang="en-ZW" dirty="0"/>
              <a:t>M</a:t>
            </a:r>
            <a:r>
              <a:rPr lang="en-ZW" dirty="0" smtClean="0"/>
              <a:t>eeting</a:t>
            </a:r>
            <a:br>
              <a:rPr lang="en-ZW" dirty="0" smtClean="0"/>
            </a:br>
            <a:r>
              <a:rPr lang="en-ZW" dirty="0" smtClean="0"/>
              <a:t>2/3/2017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9393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136525"/>
            <a:ext cx="10515600" cy="1325563"/>
          </a:xfrm>
        </p:spPr>
        <p:txBody>
          <a:bodyPr/>
          <a:lstStyle/>
          <a:p>
            <a:r>
              <a:rPr lang="en-ZW" dirty="0" err="1" smtClean="0"/>
              <a:t>NovaCast</a:t>
            </a:r>
            <a:r>
              <a:rPr lang="en-ZW" dirty="0" smtClean="0"/>
              <a:t> </a:t>
            </a:r>
            <a:r>
              <a:rPr lang="en-ZW" dirty="0" err="1" smtClean="0"/>
              <a:t>NovaFlow&amp;Solid</a:t>
            </a:r>
            <a:endParaRPr lang="en-ZW" dirty="0"/>
          </a:p>
        </p:txBody>
      </p:sp>
      <p:pic>
        <p:nvPicPr>
          <p:cNvPr id="12" name="Picture 11" descr="C:\Users\Nastac\Desktop\Article pictures\Figures\Figure 2\Figure 2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4" y="1851902"/>
            <a:ext cx="42862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Nastac\Desktop\Article pictures\final pictures\local_solidification_tim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6" t="22611"/>
          <a:stretch/>
        </p:blipFill>
        <p:spPr bwMode="auto">
          <a:xfrm>
            <a:off x="5795248" y="1799563"/>
            <a:ext cx="5105400" cy="4048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Results</a:t>
            </a:r>
            <a:endParaRPr lang="en-ZW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29321"/>
              </p:ext>
            </p:extLst>
          </p:nvPr>
        </p:nvGraphicFramePr>
        <p:xfrm>
          <a:off x="0" y="2727661"/>
          <a:ext cx="4185285" cy="1456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705"/>
                <a:gridCol w="2862580"/>
              </a:tblGrid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Sample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Cooling rate, K/s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1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1.7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2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1.2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3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2.8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4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10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>
                          <a:effectLst/>
                        </a:rPr>
                        <a:t>5</a:t>
                      </a:r>
                      <a:endParaRPr lang="en-ZW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55650" algn="l"/>
                        </a:tabLst>
                      </a:pPr>
                      <a:r>
                        <a:rPr lang="en-ZW" sz="1200" dirty="0">
                          <a:effectLst/>
                        </a:rPr>
                        <a:t>25</a:t>
                      </a:r>
                      <a:endParaRPr lang="en-ZW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 descr="C:\Users\Nastac\Desktop\Article pictures\final pictures\Silic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42" y="1222314"/>
            <a:ext cx="6698458" cy="231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Nastac\Desktop\Article pictures\final pictures\Sludg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42" y="4184529"/>
            <a:ext cx="6698458" cy="23026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10100" y="843240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Silicon</a:t>
            </a:r>
            <a:endParaRPr lang="en-ZW" dirty="0"/>
          </a:p>
        </p:txBody>
      </p:sp>
      <p:sp>
        <p:nvSpPr>
          <p:cNvPr id="8" name="TextBox 7"/>
          <p:cNvSpPr txBox="1"/>
          <p:nvPr/>
        </p:nvSpPr>
        <p:spPr>
          <a:xfrm>
            <a:off x="4598677" y="3678553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Sludge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958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Conclusions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1.	At cooling rate above 2.5 K/s, mean particle size for sludge and silicon dramatically increase</a:t>
            </a:r>
          </a:p>
          <a:p>
            <a:endParaRPr lang="en-ZW" dirty="0"/>
          </a:p>
          <a:p>
            <a:r>
              <a:rPr lang="en-ZW" dirty="0" smtClean="0"/>
              <a:t>2. Particle size appears to have a logarithmic relationship with  simulated solidification time</a:t>
            </a:r>
          </a:p>
          <a:p>
            <a:endParaRPr lang="en-ZW" dirty="0"/>
          </a:p>
          <a:p>
            <a:r>
              <a:rPr lang="en-ZW" dirty="0" smtClean="0"/>
              <a:t>3. More experimental work is needed to determine the sludge formation mechanism.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31005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Future work</a:t>
            </a:r>
            <a:br>
              <a:rPr lang="en-ZW" dirty="0" smtClean="0"/>
            </a:b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Microscale simulations</a:t>
            </a:r>
          </a:p>
          <a:p>
            <a:r>
              <a:rPr lang="en-ZW" dirty="0" smtClean="0"/>
              <a:t>Interpolate solidification conditions from fluent simulations to cellular automata mesh.</a:t>
            </a:r>
          </a:p>
          <a:p>
            <a:r>
              <a:rPr lang="en-ZW" smtClean="0"/>
              <a:t>Predict microstructure</a:t>
            </a:r>
            <a:endParaRPr lang="en-ZW" dirty="0" smtClean="0"/>
          </a:p>
        </p:txBody>
      </p:sp>
    </p:spTree>
    <p:extLst>
      <p:ext uri="{BB962C8B-B14F-4D97-AF65-F5344CB8AC3E}">
        <p14:creationId xmlns:p14="http://schemas.microsoft.com/office/powerpoint/2010/main" val="291188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Topics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ZW" dirty="0" smtClean="0"/>
              <a:t>HPDC process</a:t>
            </a:r>
          </a:p>
          <a:p>
            <a:pPr marL="514350" indent="-514350">
              <a:buAutoNum type="arabicPeriod"/>
            </a:pPr>
            <a:r>
              <a:rPr lang="en-ZW" dirty="0" smtClean="0"/>
              <a:t>Research goals</a:t>
            </a:r>
          </a:p>
          <a:p>
            <a:pPr marL="514350" indent="-514350">
              <a:buAutoNum type="arabicPeriod"/>
            </a:pPr>
            <a:r>
              <a:rPr lang="en-ZW" dirty="0" smtClean="0"/>
              <a:t>Present work</a:t>
            </a:r>
          </a:p>
          <a:p>
            <a:pPr marL="514350" indent="-514350">
              <a:buAutoNum type="arabicPeriod"/>
            </a:pPr>
            <a:r>
              <a:rPr lang="en-ZW" dirty="0" smtClean="0"/>
              <a:t>Future work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8041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Why study the HPDC process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ZW" dirty="0" smtClean="0"/>
          </a:p>
          <a:p>
            <a:r>
              <a:rPr lang="en-ZW" dirty="0" smtClean="0"/>
              <a:t>Complicated process:</a:t>
            </a:r>
          </a:p>
          <a:p>
            <a:pPr lvl="1"/>
            <a:r>
              <a:rPr lang="en-ZW" dirty="0" smtClean="0"/>
              <a:t>Rapid filling of </a:t>
            </a:r>
            <a:r>
              <a:rPr lang="en-ZW" dirty="0" err="1" smtClean="0"/>
              <a:t>mold</a:t>
            </a:r>
            <a:endParaRPr lang="en-ZW" dirty="0"/>
          </a:p>
          <a:p>
            <a:pPr lvl="1"/>
            <a:r>
              <a:rPr lang="en-ZW" dirty="0" smtClean="0"/>
              <a:t>Moderately high pressure (80 </a:t>
            </a:r>
            <a:r>
              <a:rPr lang="en-ZW" dirty="0" err="1" smtClean="0"/>
              <a:t>Mpa</a:t>
            </a:r>
            <a:r>
              <a:rPr lang="en-ZW" dirty="0" smtClean="0"/>
              <a:t>)</a:t>
            </a:r>
          </a:p>
          <a:p>
            <a:pPr lvl="1"/>
            <a:r>
              <a:rPr lang="en-ZW" dirty="0" smtClean="0"/>
              <a:t>Complicated geometry</a:t>
            </a:r>
          </a:p>
          <a:p>
            <a:pPr lvl="1"/>
            <a:r>
              <a:rPr lang="en-ZW" dirty="0" smtClean="0"/>
              <a:t>Variable solidification conditions.</a:t>
            </a:r>
            <a:endParaRPr lang="en-ZW" dirty="0"/>
          </a:p>
          <a:p>
            <a:endParaRPr lang="en-ZW" dirty="0" smtClean="0"/>
          </a:p>
          <a:p>
            <a:r>
              <a:rPr lang="en-ZW" dirty="0" smtClean="0"/>
              <a:t>Risks:</a:t>
            </a:r>
          </a:p>
          <a:p>
            <a:pPr lvl="1"/>
            <a:r>
              <a:rPr lang="en-ZW" dirty="0" smtClean="0"/>
              <a:t>Porosity</a:t>
            </a:r>
          </a:p>
          <a:p>
            <a:pPr lvl="1"/>
            <a:r>
              <a:rPr lang="en-ZW" dirty="0" smtClean="0"/>
              <a:t>Shear banding</a:t>
            </a:r>
          </a:p>
          <a:p>
            <a:pPr lvl="1"/>
            <a:r>
              <a:rPr lang="en-ZW" dirty="0" smtClean="0"/>
              <a:t>Unwanted microstructure = Coarse needle-like silicon and Fe-rich </a:t>
            </a:r>
            <a:r>
              <a:rPr lang="en-ZW" dirty="0" err="1" smtClean="0"/>
              <a:t>intermetallics</a:t>
            </a:r>
            <a:endParaRPr lang="en-ZW" dirty="0" smtClean="0"/>
          </a:p>
        </p:txBody>
      </p:sp>
    </p:spTree>
    <p:extLst>
      <p:ext uri="{BB962C8B-B14F-4D97-AF65-F5344CB8AC3E}">
        <p14:creationId xmlns:p14="http://schemas.microsoft.com/office/powerpoint/2010/main" val="104351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Research goals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Acquire data for A383 simulations</a:t>
            </a:r>
          </a:p>
          <a:p>
            <a:endParaRPr lang="en-ZW" dirty="0" smtClean="0"/>
          </a:p>
          <a:p>
            <a:r>
              <a:rPr lang="en-ZW" dirty="0" smtClean="0"/>
              <a:t>Predict macroscale solidification and filling conditions in casting.</a:t>
            </a:r>
          </a:p>
          <a:p>
            <a:pPr lvl="1"/>
            <a:r>
              <a:rPr lang="en-ZW" dirty="0" err="1" smtClean="0"/>
              <a:t>Ansys</a:t>
            </a:r>
            <a:r>
              <a:rPr lang="en-ZW" dirty="0" smtClean="0"/>
              <a:t> Fluent</a:t>
            </a:r>
          </a:p>
          <a:p>
            <a:pPr lvl="1"/>
            <a:r>
              <a:rPr lang="en-ZW" dirty="0" err="1" smtClean="0"/>
              <a:t>NovaCast</a:t>
            </a:r>
            <a:r>
              <a:rPr lang="en-ZW" dirty="0" smtClean="0"/>
              <a:t> </a:t>
            </a:r>
            <a:r>
              <a:rPr lang="en-ZW" dirty="0" err="1" smtClean="0"/>
              <a:t>NovaFlow&amp;Solid</a:t>
            </a:r>
            <a:endParaRPr lang="en-ZW" dirty="0" smtClean="0"/>
          </a:p>
          <a:p>
            <a:pPr lvl="1"/>
            <a:endParaRPr lang="en-ZW" dirty="0" smtClean="0"/>
          </a:p>
          <a:p>
            <a:r>
              <a:rPr lang="en-ZW" dirty="0" smtClean="0"/>
              <a:t>Interpolate cooling rates to finer microscale mesh</a:t>
            </a:r>
          </a:p>
          <a:p>
            <a:pPr lvl="1"/>
            <a:r>
              <a:rPr lang="en-ZW" dirty="0" smtClean="0"/>
              <a:t>Microscale solidification structure simulation using cellular automata</a:t>
            </a:r>
          </a:p>
          <a:p>
            <a:pPr marL="457200" lvl="1" indent="0">
              <a:buNone/>
            </a:pPr>
            <a:endParaRPr lang="en-ZW" dirty="0" smtClean="0"/>
          </a:p>
          <a:p>
            <a:endParaRPr lang="en-ZW" dirty="0" smtClean="0"/>
          </a:p>
        </p:txBody>
      </p:sp>
    </p:spTree>
    <p:extLst>
      <p:ext uri="{BB962C8B-B14F-4D97-AF65-F5344CB8AC3E}">
        <p14:creationId xmlns:p14="http://schemas.microsoft.com/office/powerpoint/2010/main" val="23826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95" y="349083"/>
            <a:ext cx="10515600" cy="1325563"/>
          </a:xfrm>
        </p:spPr>
        <p:txBody>
          <a:bodyPr/>
          <a:lstStyle/>
          <a:p>
            <a:r>
              <a:rPr lang="en-ZW" dirty="0" smtClean="0"/>
              <a:t>Present work	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Literature review</a:t>
            </a:r>
          </a:p>
          <a:p>
            <a:r>
              <a:rPr lang="en-ZW" dirty="0" err="1" smtClean="0"/>
              <a:t>Novaflow&amp;Solid</a:t>
            </a:r>
            <a:r>
              <a:rPr lang="en-ZW" dirty="0" smtClean="0"/>
              <a:t> simulations for solidification conditions</a:t>
            </a:r>
          </a:p>
          <a:p>
            <a:r>
              <a:rPr lang="en-ZW" dirty="0" smtClean="0"/>
              <a:t>Fluent simulations for solidification conditions</a:t>
            </a:r>
          </a:p>
          <a:p>
            <a:r>
              <a:rPr lang="en-ZW" dirty="0" smtClean="0"/>
              <a:t>Experimental results on size of eutectic and sludge-phase (Fe-rich intermetallic)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54702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Fluent steady-state</a:t>
            </a:r>
            <a:endParaRPr lang="en-ZW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0" y="2743200"/>
            <a:ext cx="2670184" cy="324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4" y="2743200"/>
            <a:ext cx="2661064" cy="324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70" y="694056"/>
            <a:ext cx="577536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4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082675"/>
          </a:xfrm>
        </p:spPr>
        <p:txBody>
          <a:bodyPr>
            <a:normAutofit fontScale="90000"/>
          </a:bodyPr>
          <a:lstStyle/>
          <a:p>
            <a:r>
              <a:rPr lang="en-ZW" dirty="0" smtClean="0"/>
              <a:t>Pressure effect on cooling rate</a:t>
            </a:r>
            <a:endParaRPr lang="en-ZW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367338" cy="39671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73869" y="5809137"/>
            <a:ext cx="1051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K.A.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Batyshev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Casting of Aluminum Alloys with Pressure Crystallization. Part 1, Met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Heat Treat+ 53 (2012) 463-471.</a:t>
            </a:r>
            <a:endParaRPr lang="en-ZW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60368" y="365125"/>
            <a:ext cx="47839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W" dirty="0" smtClean="0"/>
              <a:t>Pressure drop for height/diameter in cylindrical casting</a:t>
            </a:r>
            <a:endParaRPr lang="en-ZW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68" y="1899125"/>
            <a:ext cx="4229417" cy="355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26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Pressure effect: eutectic temperature</a:t>
            </a:r>
            <a:br>
              <a:rPr lang="en-ZW" dirty="0" smtClean="0"/>
            </a:br>
            <a:r>
              <a:rPr lang="en-ZW" dirty="0" smtClean="0"/>
              <a:t>Eutectic temperature increases</a:t>
            </a:r>
            <a:endParaRPr lang="en-ZW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71750"/>
            <a:ext cx="40005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42900" y="5581649"/>
            <a:ext cx="400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Brosh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Makov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R.Z.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Shneck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Application of CALPHAD to high pressures,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Calphad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31 (2007) 173-185.</a:t>
            </a:r>
            <a:endParaRPr lang="en-ZW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5350" y="5547447"/>
            <a:ext cx="379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J.J.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Sobczak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Drenchev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Asthana. Effect of pressure on solidification of metallic materials,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Cast Metal Res 25 (2012) 1-14.</a:t>
            </a:r>
            <a:endParaRPr lang="en-ZW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571750"/>
            <a:ext cx="3429000" cy="2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20" y="2190750"/>
            <a:ext cx="2829560" cy="28616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787130" y="5304650"/>
            <a:ext cx="2876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L.V.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Nikulin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Crystallization conditions and structure of Al-Si alloys in casting under pressure, Met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Heat Treat+ 39 (1997) 384-389.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5903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78" y="241532"/>
            <a:ext cx="10515600" cy="1325563"/>
          </a:xfrm>
        </p:spPr>
        <p:txBody>
          <a:bodyPr/>
          <a:lstStyle/>
          <a:p>
            <a:r>
              <a:rPr lang="en-ZW" dirty="0" smtClean="0"/>
              <a:t>Pressure effect: phase diagram</a:t>
            </a:r>
            <a:br>
              <a:rPr lang="en-ZW" dirty="0" smtClean="0"/>
            </a:br>
            <a:r>
              <a:rPr lang="en-ZW" dirty="0" err="1" smtClean="0"/>
              <a:t>Diagram</a:t>
            </a:r>
            <a:r>
              <a:rPr lang="en-ZW" dirty="0" smtClean="0"/>
              <a:t> moves up and to the right!</a:t>
            </a:r>
            <a:endParaRPr lang="en-ZW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68" y="1567095"/>
            <a:ext cx="5400910" cy="42640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33643" y="59109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J.J.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Sobczak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Drenchev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Asthana. Effect of pressure on solidification of metallic materials, </a:t>
            </a:r>
            <a:r>
              <a:rPr lang="en-ZW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ZW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Cast Metal Res 25 (2012) 1-14.</a:t>
            </a:r>
            <a:endParaRPr lang="en-ZW" dirty="0"/>
          </a:p>
        </p:txBody>
      </p:sp>
      <p:sp>
        <p:nvSpPr>
          <p:cNvPr id="9" name="Rectangle 8"/>
          <p:cNvSpPr/>
          <p:nvPr/>
        </p:nvSpPr>
        <p:spPr>
          <a:xfrm>
            <a:off x="5895278" y="5910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Brosh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Makov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R.Z.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Shneck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Application of CALPHAD to high pressures,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Calphad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31 (2007) 173-185.</a:t>
            </a:r>
            <a:endParaRPr lang="en-ZW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8" y="1857816"/>
            <a:ext cx="4887022" cy="372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4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Nemak Group Meeting 2/3/2017</vt:lpstr>
      <vt:lpstr>Topics</vt:lpstr>
      <vt:lpstr>Why study the HPDC process</vt:lpstr>
      <vt:lpstr>Research goals</vt:lpstr>
      <vt:lpstr>Present work </vt:lpstr>
      <vt:lpstr>Fluent steady-state</vt:lpstr>
      <vt:lpstr>Pressure effect on cooling rate</vt:lpstr>
      <vt:lpstr>Pressure effect: eutectic temperature Eutectic temperature increases</vt:lpstr>
      <vt:lpstr>Pressure effect: phase diagram Diagram moves up and to the right!</vt:lpstr>
      <vt:lpstr>NovaCast NovaFlow&amp;Solid</vt:lpstr>
      <vt:lpstr>Results</vt:lpstr>
      <vt:lpstr>Conclusions</vt:lpstr>
      <vt:lpstr>Future work </vt:lpstr>
    </vt:vector>
  </TitlesOfParts>
  <Company>The University of Alabama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Nemak Group Meeting 2/4/2017</dc:title>
  <dc:creator>dzhang</dc:creator>
  <cp:lastModifiedBy>dzhang</cp:lastModifiedBy>
  <cp:revision>26</cp:revision>
  <dcterms:created xsi:type="dcterms:W3CDTF">2017-02-04T07:52:00Z</dcterms:created>
  <dcterms:modified xsi:type="dcterms:W3CDTF">2017-02-04T09:25:41Z</dcterms:modified>
</cp:coreProperties>
</file>