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21" r:id="rId2"/>
    <p:sldId id="361" r:id="rId3"/>
    <p:sldId id="322" r:id="rId4"/>
    <p:sldId id="257" r:id="rId5"/>
    <p:sldId id="389" r:id="rId6"/>
    <p:sldId id="388" r:id="rId7"/>
    <p:sldId id="390" r:id="rId8"/>
    <p:sldId id="362" r:id="rId9"/>
    <p:sldId id="382" r:id="rId10"/>
    <p:sldId id="363" r:id="rId11"/>
    <p:sldId id="364" r:id="rId12"/>
    <p:sldId id="365" r:id="rId13"/>
    <p:sldId id="366" r:id="rId14"/>
    <p:sldId id="391" r:id="rId15"/>
    <p:sldId id="392" r:id="rId16"/>
    <p:sldId id="367" r:id="rId17"/>
    <p:sldId id="393" r:id="rId18"/>
    <p:sldId id="394" r:id="rId19"/>
    <p:sldId id="368" r:id="rId20"/>
    <p:sldId id="395" r:id="rId21"/>
    <p:sldId id="396" r:id="rId22"/>
    <p:sldId id="397" r:id="rId23"/>
    <p:sldId id="369" r:id="rId24"/>
    <p:sldId id="399" r:id="rId25"/>
    <p:sldId id="398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260" r:id="rId37"/>
    <p:sldId id="261" r:id="rId38"/>
    <p:sldId id="262" r:id="rId39"/>
    <p:sldId id="263" r:id="rId40"/>
    <p:sldId id="264" r:id="rId41"/>
    <p:sldId id="265" r:id="rId42"/>
    <p:sldId id="266" r:id="rId43"/>
    <p:sldId id="267" r:id="rId44"/>
    <p:sldId id="269" r:id="rId45"/>
    <p:sldId id="270" r:id="rId46"/>
    <p:sldId id="271" r:id="rId47"/>
    <p:sldId id="311" r:id="rId48"/>
    <p:sldId id="312" r:id="rId49"/>
    <p:sldId id="313" r:id="rId50"/>
    <p:sldId id="314" r:id="rId51"/>
    <p:sldId id="317" r:id="rId52"/>
    <p:sldId id="318" r:id="rId53"/>
    <p:sldId id="315" r:id="rId54"/>
    <p:sldId id="316" r:id="rId55"/>
    <p:sldId id="385" r:id="rId56"/>
    <p:sldId id="386" r:id="rId57"/>
    <p:sldId id="387" r:id="rId58"/>
    <p:sldId id="319" r:id="rId59"/>
    <p:sldId id="34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7_pro" initials="w" lastIdx="1" clrIdx="0">
    <p:extLst>
      <p:ext uri="{19B8F6BF-5375-455C-9EA6-DF929625EA0E}">
        <p15:presenceInfo xmlns:p15="http://schemas.microsoft.com/office/powerpoint/2012/main" userId="win7_p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9" d="100"/>
          <a:sy n="99" d="100"/>
        </p:scale>
        <p:origin x="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5FDD2-C85A-4DFA-9ECF-ADFD8D2B5CC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4B856-3B5B-4EB7-8B7B-F1D39D02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BB111A-BA7B-4DF8-A3AB-1023D7DAAB0B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16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5791200" y="6731000"/>
            <a:ext cx="44307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11" tIns="49455" rIns="98911" bIns="49455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6F2C2905-DCF5-4F3D-9EF9-E0D38E9C1763}" type="slidenum">
              <a:rPr lang="en-US" altLang="en-US" sz="1300"/>
              <a:pPr algn="r"/>
              <a:t>3</a:t>
            </a:fld>
            <a:endParaRPr lang="en-US" altLang="en-US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398379752"/>
              </p:ext>
            </p:extLst>
          </p:nvPr>
        </p:nvGraphicFramePr>
        <p:xfrm>
          <a:off x="0" y="0"/>
          <a:ext cx="1219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219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597"/>
            <a:ext cx="741363" cy="8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7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5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A3792A8F-EC31-4DB9-8235-698A0CBCB8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E2B03-6089-48C1-979A-F1B45B10AED0}" type="datetime1">
              <a:rPr lang="en-US"/>
              <a:pPr>
                <a:defRPr/>
              </a:pPr>
              <a:t>2/13/2022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663D75A1-DEA4-4F99-A6B4-75D5457419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8599CAC2-0770-4A78-834D-38403D7E2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20177-4DBA-490F-AAC1-C4BA351D13E3}" type="slidenum">
              <a:rPr lang="en-US" altLang="en-US"/>
              <a:pPr/>
              <a:t>‹#›</a:t>
            </a:fld>
            <a:r>
              <a:rPr lang="en-US" altLang="en-US"/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142978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 userDrawn="1"/>
        </p:nvSpPr>
        <p:spPr bwMode="gray">
          <a:xfrm>
            <a:off x="0" y="6388100"/>
            <a:ext cx="12192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vi-VN" alt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348" cy="365125"/>
          </a:xfrm>
        </p:spPr>
        <p:txBody>
          <a:bodyPr/>
          <a:lstStyle/>
          <a:p>
            <a:fld id="{3FEC186C-5A00-4957-B607-E8935ED81F02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338818975"/>
              </p:ext>
            </p:extLst>
          </p:nvPr>
        </p:nvGraphicFramePr>
        <p:xfrm>
          <a:off x="0" y="0"/>
          <a:ext cx="1219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219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110"/>
            <a:ext cx="736600" cy="79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810538" y="6388100"/>
            <a:ext cx="3177209" cy="34455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rgbClr val="E62D33"/>
                </a:solidFill>
                <a:latin typeface="Arial" charset="0"/>
              </a:rPr>
              <a:t>Faculty Of Information Technology</a:t>
            </a:r>
          </a:p>
        </p:txBody>
      </p:sp>
      <p:sp>
        <p:nvSpPr>
          <p:cNvPr id="11" name="Rectangle 23"/>
          <p:cNvSpPr>
            <a:spLocks noChangeArrowheads="1"/>
          </p:cNvSpPr>
          <p:nvPr userDrawn="1"/>
        </p:nvSpPr>
        <p:spPr bwMode="auto">
          <a:xfrm>
            <a:off x="10903227" y="6376917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400" b="1" dirty="0">
                <a:solidFill>
                  <a:schemeClr val="bg1"/>
                </a:solidFill>
              </a:rPr>
              <a:t>Slide </a:t>
            </a:r>
            <a:fld id="{6D281FBE-FDE6-4BD7-9727-8F1C667273FA}" type="slidenum">
              <a:rPr lang="en-US" altLang="vi-VN" sz="1400" b="1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en-US" altLang="vi-V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4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0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5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277144250"/>
              </p:ext>
            </p:extLst>
          </p:nvPr>
        </p:nvGraphicFramePr>
        <p:xfrm>
          <a:off x="0" y="0"/>
          <a:ext cx="1219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219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597"/>
            <a:ext cx="741363" cy="8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gray">
          <a:xfrm>
            <a:off x="0" y="6441108"/>
            <a:ext cx="12192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vi-VN" altLang="vi-VN"/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10903227" y="6429925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400" b="1" dirty="0">
                <a:solidFill>
                  <a:schemeClr val="bg1"/>
                </a:solidFill>
              </a:rPr>
              <a:t>Slide </a:t>
            </a:r>
            <a:fld id="{6D281FBE-FDE6-4BD7-9727-8F1C667273FA}" type="slidenum">
              <a:rPr lang="en-US" altLang="vi-VN" sz="1400" b="1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en-US" altLang="vi-V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9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9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186C-5A00-4957-B607-E8935ED81F02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G:\usb\TL_HTML\Web\Bai6_1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4435" y="1066800"/>
            <a:ext cx="11013141" cy="3352800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CHƯƠNG 2</a:t>
            </a:r>
            <a:br>
              <a:rPr lang="en-US" sz="44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NGÔN NGỮ ĐỊNH DẠNG HTML</a:t>
            </a:r>
            <a:b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endParaRPr lang="en-US" sz="54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466811" y="4513263"/>
            <a:ext cx="6096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 err="1">
                <a:solidFill>
                  <a:srgbClr val="002060"/>
                </a:solidFill>
              </a:rPr>
              <a:t>Giảng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viên</a:t>
            </a:r>
            <a:r>
              <a:rPr lang="en-US" altLang="en-US" sz="2400" b="1" dirty="0">
                <a:solidFill>
                  <a:srgbClr val="002060"/>
                </a:solidFill>
              </a:rPr>
              <a:t>: </a:t>
            </a:r>
            <a:r>
              <a:rPr lang="en-US" altLang="en-US" sz="2400" b="1" dirty="0" err="1">
                <a:solidFill>
                  <a:srgbClr val="002060"/>
                </a:solidFill>
              </a:rPr>
              <a:t>ThS</a:t>
            </a:r>
            <a:r>
              <a:rPr lang="en-US" altLang="en-US" sz="2400" b="1" dirty="0">
                <a:solidFill>
                  <a:srgbClr val="002060"/>
                </a:solidFill>
              </a:rPr>
              <a:t>. </a:t>
            </a:r>
            <a:r>
              <a:rPr lang="en-US" altLang="en-US" sz="2400" b="1" dirty="0" err="1">
                <a:solidFill>
                  <a:srgbClr val="002060"/>
                </a:solidFill>
              </a:rPr>
              <a:t>Tăng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Thị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Hà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Phương</a:t>
            </a:r>
            <a:endParaRPr lang="en-US" altLang="en-US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002060"/>
                </a:solidFill>
              </a:rPr>
              <a:t>Email: tangthihaphuong@duytan.edu.vn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002060"/>
                </a:solidFill>
              </a:rPr>
              <a:t>Phone: 093 551 5068</a:t>
            </a:r>
          </a:p>
        </p:txBody>
      </p:sp>
    </p:spTree>
    <p:extLst>
      <p:ext uri="{BB962C8B-B14F-4D97-AF65-F5344CB8AC3E}">
        <p14:creationId xmlns:p14="http://schemas.microsoft.com/office/powerpoint/2010/main" val="11774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081" y="1132764"/>
            <a:ext cx="10930719" cy="5044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khối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bản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&lt;h1&gt;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&lt;h2&gt;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&lt;h3&gt;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&lt;/h3&gt;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&lt;h4&gt;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&lt;/h4&gt;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&lt;h5&gt;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&lt;/h5&gt;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&lt;h6&gt;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&lt;/h6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2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020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7672" y="1378424"/>
            <a:ext cx="10876128" cy="3016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&lt;p&gt; ,&lt;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&lt;p&gt;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53668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E6CB3E7-75A7-49BB-8124-75E61F72DCF8}"/>
              </a:ext>
            </a:extLst>
          </p:cNvPr>
          <p:cNvSpPr txBox="1">
            <a:spLocks noChangeArrowheads="1"/>
          </p:cNvSpPr>
          <p:nvPr/>
        </p:nvSpPr>
        <p:spPr>
          <a:xfrm>
            <a:off x="477672" y="4258101"/>
            <a:ext cx="10876128" cy="191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4842" y="996288"/>
            <a:ext cx="6005015" cy="5063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đậm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&lt;b&gt;</a:t>
            </a:r>
            <a:r>
              <a:rPr lang="en-US" alt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đậm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&lt;/b&gt;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&lt;strong&gt;</a:t>
            </a:r>
            <a:r>
              <a:rPr lang="en-US" alt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đậm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&lt;/strong&gt;</a:t>
            </a:r>
          </a:p>
          <a:p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nghiêng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nghiêng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nghiêng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&lt;u&gt;</a:t>
            </a:r>
            <a:r>
              <a:rPr lang="en-US" altLang="en-US" sz="22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alt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&lt;/u&gt;</a:t>
            </a:r>
          </a:p>
          <a:p>
            <a:pPr marL="0" indent="0"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&lt;s&gt;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&lt;/s&gt;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&lt;strike&gt;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&lt;/strike&gt;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021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7014949" y="996288"/>
            <a:ext cx="5177051" cy="5063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200" dirty="0" err="1">
                <a:latin typeface="Courier New" panose="02070309020205020404" pitchFamily="49" charset="0"/>
              </a:rPr>
              <a:t>Chữ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đ</a:t>
            </a:r>
            <a:r>
              <a:rPr lang="en-US" altLang="en-US" sz="2200" dirty="0" err="1"/>
              <a:t>á</a:t>
            </a:r>
            <a:r>
              <a:rPr lang="en-US" altLang="en-US" sz="2200" dirty="0" err="1">
                <a:latin typeface="Courier New" panose="02070309020205020404" pitchFamily="49" charset="0"/>
              </a:rPr>
              <a:t>nh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m</a:t>
            </a:r>
            <a:r>
              <a:rPr lang="en-US" altLang="en-US" sz="2200" dirty="0" err="1"/>
              <a:t>á</a:t>
            </a:r>
            <a:r>
              <a:rPr lang="en-US" altLang="en-US" sz="2200" dirty="0" err="1">
                <a:latin typeface="Courier New" panose="02070309020205020404" pitchFamily="49" charset="0"/>
              </a:rPr>
              <a:t>y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200" dirty="0" err="1">
                <a:latin typeface="Courier New" panose="02070309020205020404" pitchFamily="49" charset="0"/>
              </a:rPr>
              <a:t>Chữ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đ</a:t>
            </a:r>
            <a:r>
              <a:rPr lang="en-US" altLang="en-US" sz="2200" dirty="0" err="1"/>
              <a:t>á</a:t>
            </a:r>
            <a:r>
              <a:rPr lang="en-US" altLang="en-US" sz="2200" dirty="0" err="1">
                <a:latin typeface="Courier New" panose="02070309020205020404" pitchFamily="49" charset="0"/>
              </a:rPr>
              <a:t>nh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m</a:t>
            </a:r>
            <a:r>
              <a:rPr lang="en-US" altLang="en-US" sz="2200" dirty="0" err="1"/>
              <a:t>á</a:t>
            </a:r>
            <a:r>
              <a:rPr lang="en-US" altLang="en-US" sz="2200" dirty="0" err="1">
                <a:latin typeface="Courier New" panose="02070309020205020404" pitchFamily="49" charset="0"/>
              </a:rPr>
              <a:t>y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&lt;sup&gt;</a:t>
            </a:r>
            <a:r>
              <a:rPr lang="en-US" altLang="en-US" sz="2200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&lt;/sup&gt;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----&gt;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5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en-US" sz="2400" baseline="5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&lt;sub&gt;</a:t>
            </a:r>
            <a:r>
              <a:rPr lang="en-US" altLang="en-US" sz="2200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&lt;/sub&gt;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----&gt;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093" y="1132765"/>
            <a:ext cx="10698707" cy="4476466"/>
          </a:xfrm>
        </p:spPr>
        <p:txBody>
          <a:bodyPr>
            <a:normAutofit/>
          </a:bodyPr>
          <a:lstStyle/>
          <a:p>
            <a:pPr marL="177800" lvl="1" indent="-3175"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lvl="1" indent="0">
              <a:buNone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&gt;...&lt;/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7800" lvl="1" indent="-3175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4625" indent="0">
              <a:buNone/>
            </a:pP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Ví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dụ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1" indent="-3175"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77800" lvl="1" indent="-3175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An.&lt;/li&gt;</a:t>
            </a:r>
          </a:p>
          <a:p>
            <a:pPr marL="177800" lvl="1" indent="-3175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li&gt;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.&lt;/li&gt;</a:t>
            </a:r>
          </a:p>
          <a:p>
            <a:pPr marL="177800" lvl="1" indent="-3175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.&lt;/li&gt;</a:t>
            </a:r>
          </a:p>
          <a:p>
            <a:pPr marL="177800" lvl="1" indent="-3175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.&lt;/li&gt;</a:t>
            </a:r>
          </a:p>
          <a:p>
            <a:pPr marL="177800" lvl="1" indent="-3175"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&lt;/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77800" lvl="1" indent="-3175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021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4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021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Group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307974"/>
              </p:ext>
            </p:extLst>
          </p:nvPr>
        </p:nvGraphicFramePr>
        <p:xfrm>
          <a:off x="729016" y="1774201"/>
          <a:ext cx="5640293" cy="3961430"/>
        </p:xfrm>
        <a:graphic>
          <a:graphicData uri="http://schemas.openxmlformats.org/drawingml/2006/table">
            <a:tbl>
              <a:tblPr/>
              <a:tblGrid>
                <a:gridCol w="20203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199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54691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 tính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47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= disk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Dấu hình tròn đậm</a:t>
                      </a:r>
                      <a:endParaRPr kumimoji="0" lang="it-I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60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= square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itchFamily="2" charset="2"/>
                        </a:rPr>
                        <a:t></a:t>
                      </a:r>
                      <a:r>
                        <a:rPr kumimoji="0" 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Dấu hình vuông</a:t>
                      </a:r>
                      <a:endParaRPr kumimoji="0" lang="it-I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160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= circle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</a:t>
                      </a:r>
                      <a:r>
                        <a:rPr kumimoji="0" lang="it-IT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Dấu hình tròn mờ</a:t>
                      </a:r>
                      <a:endParaRPr kumimoji="0" lang="it-I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884" y="1716081"/>
            <a:ext cx="35242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74675" y="941696"/>
            <a:ext cx="8001000" cy="5732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3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093" y="1132764"/>
            <a:ext cx="10698707" cy="5063319"/>
          </a:xfrm>
        </p:spPr>
        <p:txBody>
          <a:bodyPr>
            <a:noAutofit/>
          </a:bodyPr>
          <a:lstStyle/>
          <a:p>
            <a:pPr marL="177800" lvl="1" indent="-3175"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browser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&gt;...&lt;/</a:t>
            </a:r>
            <a:r>
              <a:rPr lang="en-US" alt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=“N”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= </a:t>
            </a: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“*”&gt;...&lt;/</a:t>
            </a:r>
            <a:r>
              <a:rPr lang="en-US" alt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‘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a, A,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800" noProof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 </a:t>
            </a:r>
            <a:r>
              <a:rPr lang="en-US" altLang="en-US" sz="1800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="2" </a:t>
            </a:r>
            <a:r>
              <a:rPr lang="en-US" altLang="en-US" sz="1800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="i"&gt;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altLang="en-US" sz="1800" noProof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1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Ngô Thị An.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1800" noProof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altLang="en-US" sz="1800" noProof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1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Lê Xuân Châu.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1800" noProof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altLang="en-US" sz="1800" noProof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1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Vũ Đức Chiến.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1800" noProof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altLang="en-US" sz="1800" noProof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1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Nguyễn Đức Đại.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1800" noProof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altLang="en-US" sz="1800" noProof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altLang="en-US" sz="18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1" indent="-3175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021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1800" dirty="0" smtClean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2034678"/>
            <a:ext cx="3744913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093" y="1214651"/>
            <a:ext cx="11341289" cy="4962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GB" alt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alt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alt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GB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GB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GB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altLang="en-US" sz="2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alt=“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GB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GB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height=“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GB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GB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GB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altLang="en-US" sz="2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en-GB" altLang="en-US" sz="2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GB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GB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/</a:t>
            </a:r>
            <a:r>
              <a:rPr lang="en-GB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lnSpc>
                <a:spcPct val="11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GB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11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site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11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alt=“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GB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1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width=“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height=“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 algn="just"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n: (n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pixels</a:t>
            </a:r>
          </a:p>
          <a:p>
            <a:pPr lvl="3" algn="just"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n%: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n%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11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border=“n”: 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viền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=0: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GB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viền</a:t>
            </a:r>
            <a:endParaRPr lang="en-GB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1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align=“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left, right, middle, top, </a:t>
            </a:r>
            <a:r>
              <a:rPr lang="en-GB" alt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texttop</a:t>
            </a:r>
            <a:r>
              <a:rPr lang="en-GB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0" lvl="1" indent="0">
              <a:spcBef>
                <a:spcPts val="1200"/>
              </a:spcBef>
              <a:buNone/>
            </a:pPr>
            <a:endParaRPr lang="en-US" altLang="en-US" dirty="0">
              <a:solidFill>
                <a:schemeClr val="tx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093" y="1214651"/>
            <a:ext cx="11341289" cy="496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lvl="1">
              <a:spcBef>
                <a:spcPts val="1200"/>
              </a:spcBef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lvl="1" indent="-342900">
              <a:buFont typeface="Wingdings" panose="05000000000000000000" pitchFamily="2" charset="2"/>
              <a:buChar char="v"/>
            </a:pP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</a:p>
          <a:p>
            <a:pPr marL="287338" indent="0">
              <a:lnSpc>
                <a:spcPct val="110000"/>
              </a:lnSpc>
              <a:buNone/>
            </a:pP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“mailto:”.</a:t>
            </a:r>
          </a:p>
          <a:p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&lt;a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mailto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email” &gt;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 &lt;/a&gt;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200"/>
              </a:spcBef>
              <a:buNone/>
            </a:pPr>
            <a:endParaRPr lang="en-US" altLang="en-US" dirty="0">
              <a:solidFill>
                <a:schemeClr val="tx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4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093" y="1214651"/>
            <a:ext cx="11341289" cy="496231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Font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0"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font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color=“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1" indent="0">
              <a:spcBef>
                <a:spcPts val="1200"/>
              </a:spcBef>
              <a:buNone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ỡ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200"/>
              </a:spcBef>
              <a:buNone/>
            </a:pPr>
            <a:endParaRPr lang="en-US" altLang="en-US" dirty="0">
              <a:solidFill>
                <a:schemeClr val="tx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081" y="1228299"/>
            <a:ext cx="10930719" cy="4948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Canh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lề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lề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center&gt;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&lt;/center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canh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lề</a:t>
            </a:r>
            <a:endParaRPr lang="en-US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clear=left&gt;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clear=right&gt;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clear=all&gt;</a:t>
            </a:r>
          </a:p>
          <a:p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lề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 align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=left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&lt;/div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2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>
              <a:spcAft>
                <a:spcPts val="600"/>
              </a:spcAft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981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NỘI DUNG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4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081" y="1228299"/>
            <a:ext cx="10930719" cy="4948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&lt;marquee  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hight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scrolldelay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scrollamount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behavior=“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alternate|slide|scroll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direction= “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right|left|up|down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xxyyzz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loop=“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/…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marquee&gt;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081" y="968991"/>
            <a:ext cx="11477767" cy="52079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endParaRPr lang="en-US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bgsound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bgsound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200" dirty="0" err="1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en-US" sz="2200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200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n”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>
              <a:lnSpc>
                <a:spcPct val="120000"/>
              </a:lnSpc>
            </a:pPr>
            <a:r>
              <a:rPr lang="en-US" altLang="en-US" sz="2200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wav, au, midi.</a:t>
            </a:r>
          </a:p>
          <a:p>
            <a:pPr lvl="1"/>
            <a:r>
              <a:rPr lang="en-US" altLang="en-US" sz="2200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hát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=-1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ý: tag 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bgSound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&lt;Head&gt;....&lt;/Head&gt;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&lt;Head&gt;....&lt;/Head&gt;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&lt;body&gt;.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lvl="4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Sound</a:t>
            </a: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 </a:t>
            </a:r>
          </a:p>
          <a:p>
            <a:pPr lvl="4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&lt;BGSOUND SRC="media/wmpaud7.wav" LOOP=-1&gt;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Enjoy my sound. </a:t>
            </a: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6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081" y="968991"/>
            <a:ext cx="11477767" cy="52079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Video</a:t>
            </a:r>
            <a:endParaRPr lang="en-US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video 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(*.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*.mpg, *.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wmv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ta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dynscr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=“filename”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None/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dynsrc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“*.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22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”*.mpg”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width=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height=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start=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fileopen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mouseover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loop=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</a:t>
            </a:r>
            <a:r>
              <a:rPr lang="en-US" altLang="en-US" sz="22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2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align=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lang="en-US" altLang="en-US" sz="22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dynsrc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"video/Introx.avi" 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loop=-1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align=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3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4"/>
            <a:ext cx="10862481" cy="5167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None/>
            </a:pPr>
            <a:r>
              <a:rPr lang="en-US" altLang="en-US" dirty="0">
                <a:solidFill>
                  <a:schemeClr val="tx2"/>
                </a:solidFill>
              </a:rPr>
              <a:t>&lt;table border</a:t>
            </a:r>
            <a:r>
              <a:rPr lang="en-US" altLang="en-US" dirty="0"/>
              <a:t>="1"</a:t>
            </a:r>
            <a:r>
              <a:rPr lang="en-US" altLang="en-US" dirty="0">
                <a:solidFill>
                  <a:schemeClr val="tx2"/>
                </a:solidFill>
              </a:rPr>
              <a:t>&gt;</a:t>
            </a:r>
          </a:p>
          <a:p>
            <a:pPr lvl="2">
              <a:buNone/>
            </a:pPr>
            <a:r>
              <a:rPr lang="en-US" altLang="en-US" dirty="0"/>
              <a:t>  </a:t>
            </a:r>
            <a:r>
              <a:rPr lang="en-US" altLang="en-US" dirty="0">
                <a:solidFill>
                  <a:schemeClr val="tx2"/>
                </a:solidFill>
              </a:rPr>
              <a:t>&lt;</a:t>
            </a:r>
            <a:r>
              <a:rPr lang="en-US" altLang="en-US" dirty="0" err="1">
                <a:solidFill>
                  <a:schemeClr val="tx2"/>
                </a:solidFill>
              </a:rPr>
              <a:t>tr</a:t>
            </a:r>
            <a:r>
              <a:rPr lang="en-US" altLang="en-US" dirty="0">
                <a:solidFill>
                  <a:schemeClr val="tx2"/>
                </a:solidFill>
              </a:rPr>
              <a:t>&gt;</a:t>
            </a:r>
          </a:p>
          <a:p>
            <a:pPr lvl="2">
              <a:buNone/>
            </a:pPr>
            <a:r>
              <a:rPr lang="en-US" altLang="en-US" dirty="0"/>
              <a:t>    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tx2"/>
                </a:solidFill>
              </a:rPr>
              <a:t>&lt;</a:t>
            </a:r>
            <a:r>
              <a:rPr lang="en-US" altLang="en-US" dirty="0">
                <a:solidFill>
                  <a:schemeClr val="tx2"/>
                </a:solidFill>
              </a:rPr>
              <a:t>td&gt;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r>
              <a:rPr lang="en-US" altLang="en-US" dirty="0"/>
              <a:t> 1, </a:t>
            </a:r>
            <a:r>
              <a:rPr lang="en-US" altLang="en-US" dirty="0" err="1"/>
              <a:t>cột</a:t>
            </a:r>
            <a:r>
              <a:rPr lang="en-US" altLang="en-US" dirty="0"/>
              <a:t> 1 </a:t>
            </a:r>
            <a:r>
              <a:rPr lang="en-US" altLang="en-US" dirty="0">
                <a:solidFill>
                  <a:schemeClr val="tx2"/>
                </a:solidFill>
              </a:rPr>
              <a:t>&lt;/td&gt;</a:t>
            </a:r>
          </a:p>
          <a:p>
            <a:pPr lvl="2">
              <a:buNone/>
            </a:pPr>
            <a:r>
              <a:rPr lang="en-US" altLang="en-US" dirty="0"/>
              <a:t>	 </a:t>
            </a:r>
            <a:r>
              <a:rPr lang="en-US" altLang="en-US" dirty="0">
                <a:solidFill>
                  <a:schemeClr val="tx2"/>
                </a:solidFill>
              </a:rPr>
              <a:t>&lt;td&gt;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r>
              <a:rPr lang="en-US" altLang="en-US" dirty="0"/>
              <a:t> 1, </a:t>
            </a:r>
            <a:r>
              <a:rPr lang="en-US" altLang="en-US" dirty="0" err="1"/>
              <a:t>cột</a:t>
            </a:r>
            <a:r>
              <a:rPr lang="en-US" altLang="en-US" dirty="0"/>
              <a:t> 2 </a:t>
            </a:r>
            <a:r>
              <a:rPr lang="en-US" altLang="en-US" dirty="0">
                <a:solidFill>
                  <a:schemeClr val="tx2"/>
                </a:solidFill>
              </a:rPr>
              <a:t>&lt;/td&gt;</a:t>
            </a:r>
          </a:p>
          <a:p>
            <a:pPr lvl="2">
              <a:buNone/>
            </a:pPr>
            <a:r>
              <a:rPr lang="en-US" altLang="en-US" dirty="0">
                <a:solidFill>
                  <a:schemeClr val="tx2"/>
                </a:solidFill>
              </a:rPr>
              <a:t>  &lt;/</a:t>
            </a:r>
            <a:r>
              <a:rPr lang="en-US" altLang="en-US" dirty="0" err="1">
                <a:solidFill>
                  <a:schemeClr val="tx2"/>
                </a:solidFill>
              </a:rPr>
              <a:t>tr</a:t>
            </a:r>
            <a:r>
              <a:rPr lang="en-US" altLang="en-US" dirty="0">
                <a:solidFill>
                  <a:schemeClr val="tx2"/>
                </a:solidFill>
              </a:rPr>
              <a:t>&gt;</a:t>
            </a:r>
          </a:p>
          <a:p>
            <a:pPr lvl="2">
              <a:buNone/>
            </a:pPr>
            <a:r>
              <a:rPr lang="en-US" altLang="en-US" dirty="0">
                <a:solidFill>
                  <a:schemeClr val="tx2"/>
                </a:solidFill>
              </a:rPr>
              <a:t>  &lt;</a:t>
            </a:r>
            <a:r>
              <a:rPr lang="en-US" altLang="en-US" dirty="0" err="1">
                <a:solidFill>
                  <a:schemeClr val="tx2"/>
                </a:solidFill>
              </a:rPr>
              <a:t>tr</a:t>
            </a:r>
            <a:r>
              <a:rPr lang="en-US" altLang="en-US" dirty="0">
                <a:solidFill>
                  <a:schemeClr val="tx2"/>
                </a:solidFill>
              </a:rPr>
              <a:t>&gt;</a:t>
            </a:r>
          </a:p>
          <a:p>
            <a:pPr lvl="2">
              <a:buNone/>
            </a:pPr>
            <a:r>
              <a:rPr lang="en-US" altLang="en-US" dirty="0"/>
              <a:t>    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tx2"/>
                </a:solidFill>
              </a:rPr>
              <a:t>&lt;</a:t>
            </a:r>
            <a:r>
              <a:rPr lang="en-US" altLang="en-US" dirty="0">
                <a:solidFill>
                  <a:schemeClr val="tx2"/>
                </a:solidFill>
              </a:rPr>
              <a:t>td&gt; </a:t>
            </a:r>
            <a:r>
              <a:rPr lang="en-US" altLang="en-US" dirty="0" err="1"/>
              <a:t>Hàng</a:t>
            </a:r>
            <a:r>
              <a:rPr lang="en-US" altLang="en-US" dirty="0"/>
              <a:t> 2, </a:t>
            </a:r>
            <a:r>
              <a:rPr lang="en-US" altLang="en-US" dirty="0" err="1"/>
              <a:t>cột</a:t>
            </a:r>
            <a:r>
              <a:rPr lang="en-US" altLang="en-US" dirty="0"/>
              <a:t> 1 </a:t>
            </a:r>
            <a:r>
              <a:rPr lang="en-US" altLang="en-US" dirty="0">
                <a:solidFill>
                  <a:schemeClr val="tx2"/>
                </a:solidFill>
              </a:rPr>
              <a:t>&lt;/td&gt;</a:t>
            </a:r>
          </a:p>
          <a:p>
            <a:pPr lvl="2">
              <a:buNone/>
            </a:pPr>
            <a:r>
              <a:rPr lang="en-US" altLang="en-US" dirty="0">
                <a:solidFill>
                  <a:schemeClr val="tx2"/>
                </a:solidFill>
              </a:rPr>
              <a:t>	 &lt;td&gt;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r>
              <a:rPr lang="en-US" altLang="en-US" dirty="0"/>
              <a:t> 2, </a:t>
            </a:r>
            <a:r>
              <a:rPr lang="en-US" altLang="en-US" dirty="0" err="1"/>
              <a:t>cột</a:t>
            </a:r>
            <a:r>
              <a:rPr lang="en-US" altLang="en-US" dirty="0"/>
              <a:t> 2 </a:t>
            </a:r>
            <a:r>
              <a:rPr lang="en-US" altLang="en-US" dirty="0">
                <a:solidFill>
                  <a:schemeClr val="tx2"/>
                </a:solidFill>
              </a:rPr>
              <a:t>&lt;/td&gt;</a:t>
            </a:r>
          </a:p>
          <a:p>
            <a:pPr lvl="2">
              <a:buNone/>
            </a:pPr>
            <a:r>
              <a:rPr lang="en-US" altLang="en-US" dirty="0"/>
              <a:t>  </a:t>
            </a:r>
            <a:r>
              <a:rPr lang="en-US" altLang="en-US" dirty="0">
                <a:solidFill>
                  <a:schemeClr val="tx2"/>
                </a:solidFill>
              </a:rPr>
              <a:t>&lt;/</a:t>
            </a:r>
            <a:r>
              <a:rPr lang="en-US" altLang="en-US" dirty="0" err="1">
                <a:solidFill>
                  <a:schemeClr val="tx2"/>
                </a:solidFill>
              </a:rPr>
              <a:t>tr</a:t>
            </a:r>
            <a:r>
              <a:rPr lang="en-US" altLang="en-US" dirty="0">
                <a:solidFill>
                  <a:schemeClr val="tx2"/>
                </a:solidFill>
              </a:rPr>
              <a:t>&gt;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tx2"/>
                </a:solidFill>
              </a:rPr>
              <a:t>&lt;/table&gt;</a:t>
            </a:r>
            <a:endParaRPr lang="en-US" altLang="en-US" dirty="0"/>
          </a:p>
          <a:p>
            <a:endParaRPr lang="en-US" altLang="en-US" sz="2400" dirty="0"/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938" y="2431837"/>
            <a:ext cx="3197225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13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4"/>
            <a:ext cx="10862481" cy="5167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alt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 = 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viền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cellpadding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vách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cellspacing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 = n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n%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= m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m%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 = left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right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dóng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lề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/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4"/>
            <a:ext cx="10862481" cy="5167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&lt;div&gt; &lt;/div&gt;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&lt;span&gt; &lt;/span&gt;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5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4"/>
            <a:ext cx="10862481" cy="5167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hay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Method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“URL”&gt; 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&lt;/form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&gt;: 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5"/>
            <a:ext cx="10862481" cy="54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7" y="1752600"/>
            <a:ext cx="11265871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endParaRPr lang="en-US" alt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= “name” Rows = “number” Cols = “number” Wrap = &lt;value&gt;&gt;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Text…..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2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OFF (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Wrap.</a:t>
            </a:r>
          </a:p>
        </p:txBody>
      </p:sp>
    </p:spTree>
    <p:extLst>
      <p:ext uri="{BB962C8B-B14F-4D97-AF65-F5344CB8AC3E}">
        <p14:creationId xmlns:p14="http://schemas.microsoft.com/office/powerpoint/2010/main" val="35490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5"/>
            <a:ext cx="10862481" cy="54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75588" y="1573618"/>
            <a:ext cx="11384316" cy="239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0425" indent="-341313">
              <a:buFont typeface="Arial" panose="020B0604020202020204" pitchFamily="34" charset="0"/>
              <a:buChar char="•"/>
            </a:pP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63">
              <a:lnSpc>
                <a:spcPct val="140000"/>
              </a:lnSpc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=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“Text”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“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Text_name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= “number”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“number”&gt;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(Size &lt;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53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5"/>
            <a:ext cx="10862481" cy="54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8163" y="1799565"/>
            <a:ext cx="11076082" cy="242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 marL="682625" indent="-341313">
              <a:buFont typeface="Arial" panose="020B0604020202020204" pitchFamily="34" charset="0"/>
              <a:buChar char="•"/>
            </a:pP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 = Password Name = “name” 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= “number”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“number”&gt;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“*” hay “x”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tuỳ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34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76200"/>
            <a:ext cx="8229600" cy="762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MỤC TIÊU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30306" y="990600"/>
            <a:ext cx="11282082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Cung cấp cho sinh viên kiến thức tổng quan về ứng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ngôn ngữ định dạng HTML xây dựng giao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công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trang web sinh động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endParaRPr lang="en-US" sz="3600" dirty="0">
              <a:latin typeface="Times New Roman" pitchFamily="18" charset="0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endParaRPr lang="vi-VN" sz="3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5"/>
            <a:ext cx="10862481" cy="54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6899" y="1786872"/>
            <a:ext cx="10880867" cy="320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Box</a:t>
            </a:r>
          </a:p>
          <a:p>
            <a:pPr marL="682625" indent="-342900">
              <a:buFont typeface="Arial" panose="020B0604020202020204" pitchFamily="34" charset="0"/>
              <a:buChar char="•"/>
            </a:pP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 =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Name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“name”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String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en-US" sz="22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Tuỳ</a:t>
            </a:r>
            <a:r>
              <a:rPr lang="en-US" alt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tuỳ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UnChecked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String: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78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5"/>
            <a:ext cx="10862481" cy="54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93700" y="1786605"/>
            <a:ext cx="11138658" cy="256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</a:t>
            </a:r>
          </a:p>
          <a:p>
            <a:pPr marL="682625" indent="-342900">
              <a:buFont typeface="Arial" panose="020B0604020202020204" pitchFamily="34" charset="0"/>
              <a:buChar char="•"/>
            </a:pP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&lt;Input Type = “Radio” Name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“name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Value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String</a:t>
            </a:r>
          </a:p>
          <a:p>
            <a:pPr>
              <a:lnSpc>
                <a:spcPct val="120000"/>
              </a:lnSpc>
            </a:pP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tuỳ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2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5"/>
            <a:ext cx="10862481" cy="54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91319" y="1807854"/>
            <a:ext cx="1108198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25" indent="-342900">
              <a:buFont typeface="Arial" panose="020B0604020202020204" pitchFamily="34" charset="0"/>
              <a:buChar char="•"/>
            </a:pP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 =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“Hidden”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“name”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</a:t>
            </a:r>
          </a:p>
          <a:p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ngầm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Script.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3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5"/>
            <a:ext cx="10862481" cy="54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1999" y="1757087"/>
            <a:ext cx="10729415" cy="259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</a:p>
          <a:p>
            <a:pPr marL="682625" indent="-342900">
              <a:buFont typeface="Arial" panose="020B0604020202020204" pitchFamily="34" charset="0"/>
              <a:buChar char="•"/>
            </a:pP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2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“Submit”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= “String”&gt;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String: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Submit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09935"/>
            <a:ext cx="10862481" cy="54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61999" y="1768814"/>
            <a:ext cx="10702119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25" indent="-342900">
              <a:buFont typeface="Arial" panose="020B0604020202020204" pitchFamily="34" charset="0"/>
              <a:buChar char="•"/>
            </a:pP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 =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“Reset” 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= “String”&gt;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Form.</a:t>
            </a:r>
          </a:p>
          <a:p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98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319" y="1025303"/>
            <a:ext cx="10862481" cy="54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6373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09600" y="1729094"/>
            <a:ext cx="107442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25" indent="-342900">
              <a:buFont typeface="Arial" panose="020B0604020202020204" pitchFamily="34" charset="0"/>
              <a:buChar char="•"/>
            </a:pP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 = “name” Size = &lt;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Multiple &gt;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 Selected  Value = “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1”&gt; String</a:t>
            </a:r>
          </a:p>
          <a:p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&lt;Option   Value = “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2”&gt; String</a:t>
            </a:r>
          </a:p>
          <a:p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&lt;Option   Value = “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3”&gt; String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&lt;Option&gt;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Multiple: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37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96" y="914400"/>
            <a:ext cx="10515600" cy="73406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Ví dụ: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38200" y="1648460"/>
            <a:ext cx="6915912" cy="44392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&lt;html&gt;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&lt;head&gt;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&lt;title&gt;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&lt;/title&gt;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&lt;/head&gt;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&lt;body&gt;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&lt;marquee&gt;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Chào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&lt;/marquee&gt;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&lt;b&gt;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&lt;/b&gt;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Email: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&gt;&lt;u&gt; nguyena@gmeo.com &lt;/u&gt;&lt;/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&lt;/html&gt;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715" y="2692150"/>
            <a:ext cx="482028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4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33477"/>
            <a:ext cx="10515600" cy="576207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CSS (CASCADING STYLE SHEET)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7" y="987552"/>
            <a:ext cx="11355593" cy="552297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là 1 kỹ thuật dùng để định nghĩa cách thể hiện của các đối tượng trong trang web, tạo tính thẩm mỹ. 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CSS còn có những lợi điểm khác (tiện ích): 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 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CSS. </a:t>
            </a:r>
          </a:p>
        </p:txBody>
      </p:sp>
    </p:spTree>
    <p:extLst>
      <p:ext uri="{BB962C8B-B14F-4D97-AF65-F5344CB8AC3E}">
        <p14:creationId xmlns:p14="http://schemas.microsoft.com/office/powerpoint/2010/main" val="74403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9472"/>
            <a:ext cx="10988040" cy="5401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tenstyle {</a:t>
            </a:r>
          </a:p>
          <a:p>
            <a:pPr marL="0" indent="0">
              <a:buNone/>
            </a:pPr>
            <a:r>
              <a:rPr lang="en-US" sz="3600" dirty="0"/>
              <a:t>		property1: value;</a:t>
            </a:r>
          </a:p>
          <a:p>
            <a:pPr marL="0" indent="0">
              <a:buNone/>
            </a:pPr>
            <a:r>
              <a:rPr lang="en-US" sz="3600" dirty="0"/>
              <a:t>		property2:value;</a:t>
            </a:r>
          </a:p>
          <a:p>
            <a:pPr marL="0" indent="0">
              <a:buNone/>
            </a:pPr>
            <a:r>
              <a:rPr lang="en-US" sz="3600" dirty="0"/>
              <a:t>		…….</a:t>
            </a:r>
          </a:p>
          <a:p>
            <a:pPr marL="0" indent="0">
              <a:buNone/>
            </a:pPr>
            <a:r>
              <a:rPr lang="en-US" sz="3600" dirty="0"/>
              <a:t>		</a:t>
            </a:r>
            <a:r>
              <a:rPr lang="en-US" sz="3600" dirty="0" err="1"/>
              <a:t>property:value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  <a:p>
            <a:pPr marL="0" indent="0">
              <a:buNone/>
            </a:pPr>
            <a:r>
              <a:rPr lang="en-US" sz="3600" i="1" dirty="0" err="1"/>
              <a:t>Ví</a:t>
            </a:r>
            <a:r>
              <a:rPr lang="en-US" sz="3600" i="1" dirty="0"/>
              <a:t> </a:t>
            </a:r>
            <a:r>
              <a:rPr lang="en-US" sz="3600" i="1" dirty="0" err="1"/>
              <a:t>dụ</a:t>
            </a:r>
            <a:r>
              <a:rPr lang="en-US" sz="3600" i="1" dirty="0"/>
              <a:t>: p{ </a:t>
            </a:r>
            <a:r>
              <a:rPr lang="en-US" sz="3600" i="1" dirty="0" smtClean="0"/>
              <a:t>color</a:t>
            </a:r>
            <a:r>
              <a:rPr lang="en-US" sz="3600" i="1" dirty="0"/>
              <a:t>: Red; </a:t>
            </a:r>
            <a:r>
              <a:rPr lang="en-US" sz="3600" i="1" dirty="0" smtClean="0"/>
              <a:t>font-size:16px; </a:t>
            </a:r>
            <a:r>
              <a:rPr lang="en-US" sz="3600" i="1" dirty="0" err="1"/>
              <a:t>font-weight:Bold</a:t>
            </a:r>
            <a:r>
              <a:rPr lang="en-US" sz="3600" i="1" dirty="0"/>
              <a:t>; }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Cú pháp:</a:t>
            </a:r>
          </a:p>
        </p:txBody>
      </p:sp>
    </p:spTree>
    <p:extLst>
      <p:ext uri="{BB962C8B-B14F-4D97-AF65-F5344CB8AC3E}">
        <p14:creationId xmlns:p14="http://schemas.microsoft.com/office/powerpoint/2010/main" val="222309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18" y="884903"/>
            <a:ext cx="12044082" cy="597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tag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h1{ Color: Red 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(id)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quangcao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text-align: center;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background-color: #999933;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}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tag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quangcao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quangcao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 width: 200px;}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baiviet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background-color: #CCCC99;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 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Các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7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32329" y="81869"/>
            <a:ext cx="10515600" cy="64681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NGÔN NGỮ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4" y="849703"/>
            <a:ext cx="11550590" cy="52371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(Hyper Text Markup Language):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gồm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(tag), tên tag đặt trong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&gt;, 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thẻ HTML thông thường đi theo cặp như &lt;b&gt; và &lt;/ b</a:t>
            </a:r>
            <a:r>
              <a:rPr lang="vi-V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được ra đời vào năm 1990, người sáng tạo ra ngôn ngữ này là Tim Berners-Lee, cũng là cha đẻ của World Wide Web và là chủ tịch của W3C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trang web dạng trang HTML là một tập tin văn bản ASCII nên có thể soạn thảo bằng bất kỳ một phần mềm nào như Notepad, Notepad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Wordpad, Microsoft Word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Brackets, Adobe Dreamweaver, Visual Studio Code,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64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109472"/>
            <a:ext cx="11288358" cy="5401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Sử dụng /*  ghi chú  */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Ví dụ</a:t>
            </a: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SelectorName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property1: value1;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*/  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property2: value;  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2*/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….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}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Ghi chú:</a:t>
            </a:r>
          </a:p>
        </p:txBody>
      </p:sp>
    </p:spTree>
    <p:extLst>
      <p:ext uri="{BB962C8B-B14F-4D97-AF65-F5344CB8AC3E}">
        <p14:creationId xmlns:p14="http://schemas.microsoft.com/office/powerpoint/2010/main" val="182803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9472"/>
            <a:ext cx="10988040" cy="28574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3 cách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Inline Style Sheet (Nhúng CSS vào tag HTML)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Internal Style Sheet (Nhúng CSS vào trang web)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Linking Style Sheet (Liên kết CSS với trang web)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Vị trí đặt CSS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17" y="3461649"/>
            <a:ext cx="3375212" cy="25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9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83" y="1109472"/>
            <a:ext cx="11686774" cy="4982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Inline Style Sheet : (CSS cục bộ)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&lt;tag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= “property1:value1; ….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PropertyN:valueN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;”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….. &lt;/tag&gt;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&lt;h1 style=“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color:yellow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&lt;/h1&gt;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Vị trí đặt CSS</a:t>
            </a:r>
          </a:p>
        </p:txBody>
      </p:sp>
    </p:spTree>
    <p:extLst>
      <p:ext uri="{BB962C8B-B14F-4D97-AF65-F5344CB8AC3E}">
        <p14:creationId xmlns:p14="http://schemas.microsoft.com/office/powerpoint/2010/main" val="186511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1146412"/>
            <a:ext cx="11330728" cy="55629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Internal Style Sheet : (CSS nội tuyến)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Định nghĩa &lt;style&gt; nhúng trong thẻ &lt;head&gt; của trang Html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&lt;head&gt;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&lt;style type=“text/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SelectorName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….}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&lt;/style&gt;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Vị trí đặt CSS</a:t>
            </a:r>
          </a:p>
        </p:txBody>
      </p:sp>
      <p:sp>
        <p:nvSpPr>
          <p:cNvPr id="2" name="Rectangle 1"/>
          <p:cNvSpPr/>
          <p:nvPr/>
        </p:nvSpPr>
        <p:spPr>
          <a:xfrm>
            <a:off x="8417859" y="3496235"/>
            <a:ext cx="2743200" cy="267596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HTML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5776" y="3886200"/>
            <a:ext cx="2366684" cy="129091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04839" y="3886200"/>
            <a:ext cx="1265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head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65776" y="5271246"/>
            <a:ext cx="2366684" cy="753035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04839" y="5299357"/>
            <a:ext cx="1265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body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103659" y="4503548"/>
            <a:ext cx="914400" cy="45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32904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89" y="851259"/>
            <a:ext cx="11157857" cy="6006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 type="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text/css"&gt;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color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red;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font-size:12pt;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h2 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color:yellow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&lt;/style&gt;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&lt;h2&gt;This is yellow &lt;/h2&gt;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p&gt; 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red, 12pt &lt;/p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25" y="2849008"/>
            <a:ext cx="4724666" cy="22099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Vị trí đặt CSS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888417" y="3469341"/>
            <a:ext cx="983030" cy="106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5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030927"/>
            <a:ext cx="11948160" cy="5401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Linking Style Sheet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External Style Sheet)</a:t>
            </a:r>
          </a:p>
          <a:p>
            <a:pPr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Là một bảng kiểu được lưu trữ thành một file bên ngoài  và được liên kết với trang HTML,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phần mở rộng *.css</a:t>
            </a:r>
          </a:p>
          <a:p>
            <a:pPr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=“stylesheet”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type=“text/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Vị trí đặt CSS</a:t>
            </a:r>
          </a:p>
        </p:txBody>
      </p:sp>
    </p:spTree>
    <p:extLst>
      <p:ext uri="{BB962C8B-B14F-4D97-AF65-F5344CB8AC3E}">
        <p14:creationId xmlns:p14="http://schemas.microsoft.com/office/powerpoint/2010/main" val="42526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09472"/>
            <a:ext cx="11157857" cy="5401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Ví dụ: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72979" y="1890174"/>
            <a:ext cx="37109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/*File </a:t>
            </a:r>
            <a:r>
              <a:rPr lang="en-US" sz="3000" dirty="0" err="1">
                <a:solidFill>
                  <a:srgbClr val="002060"/>
                </a:solidFill>
              </a:rPr>
              <a:t>css</a:t>
            </a:r>
            <a:r>
              <a:rPr lang="en-US" sz="3000" dirty="0">
                <a:solidFill>
                  <a:srgbClr val="002060"/>
                </a:solidFill>
              </a:rPr>
              <a:t> : mycss.css*/</a:t>
            </a:r>
          </a:p>
          <a:p>
            <a:r>
              <a:rPr lang="en-US" sz="3000" dirty="0"/>
              <a:t>h</a:t>
            </a:r>
            <a:r>
              <a:rPr lang="en-US" sz="3000" dirty="0" smtClean="0"/>
              <a:t>2</a:t>
            </a:r>
            <a:endParaRPr lang="en-US" sz="3000" dirty="0"/>
          </a:p>
          <a:p>
            <a:r>
              <a:rPr lang="en-US" sz="3000" dirty="0" smtClean="0"/>
              <a:t>{</a:t>
            </a:r>
          </a:p>
          <a:p>
            <a:r>
              <a:rPr lang="en-US" sz="3000" dirty="0"/>
              <a:t> </a:t>
            </a:r>
            <a:r>
              <a:rPr lang="en-US" sz="3000" dirty="0" err="1" smtClean="0"/>
              <a:t>font-weight:bold</a:t>
            </a:r>
            <a:r>
              <a:rPr lang="en-US" sz="3000" dirty="0"/>
              <a:t>;</a:t>
            </a:r>
          </a:p>
          <a:p>
            <a:r>
              <a:rPr lang="en-US" sz="3000" dirty="0"/>
              <a:t> font-size:16pt;</a:t>
            </a:r>
          </a:p>
          <a:p>
            <a:r>
              <a:rPr lang="en-US" sz="3000" dirty="0"/>
              <a:t> </a:t>
            </a:r>
            <a:r>
              <a:rPr lang="en-US" sz="3000" dirty="0" err="1"/>
              <a:t>color:white</a:t>
            </a:r>
            <a:r>
              <a:rPr lang="en-US" sz="3000" dirty="0"/>
              <a:t>;</a:t>
            </a:r>
          </a:p>
          <a:p>
            <a:r>
              <a:rPr lang="en-US" sz="3000" dirty="0"/>
              <a:t> </a:t>
            </a:r>
            <a:r>
              <a:rPr lang="en-US" sz="3000" dirty="0" err="1"/>
              <a:t>background-color:red</a:t>
            </a:r>
            <a:r>
              <a:rPr lang="en-US" sz="3000" dirty="0"/>
              <a:t>; </a:t>
            </a:r>
          </a:p>
          <a:p>
            <a:r>
              <a:rPr lang="en-US" sz="30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3460" y="1265830"/>
            <a:ext cx="4780202" cy="446276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/*File html Demo*/</a:t>
            </a:r>
          </a:p>
          <a:p>
            <a:r>
              <a:rPr lang="en-US" sz="2600" dirty="0"/>
              <a:t>&lt;html&gt;</a:t>
            </a:r>
          </a:p>
          <a:p>
            <a:r>
              <a:rPr lang="en-US" sz="2600" dirty="0"/>
              <a:t>&lt;head&gt;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&lt;</a:t>
            </a:r>
            <a:r>
              <a:rPr lang="en-US" sz="2600" dirty="0"/>
              <a:t>title&gt; </a:t>
            </a:r>
            <a:r>
              <a:rPr lang="en-US" sz="2600" dirty="0" err="1"/>
              <a:t>ví</a:t>
            </a:r>
            <a:r>
              <a:rPr lang="en-US" sz="2600" dirty="0"/>
              <a:t> </a:t>
            </a:r>
            <a:r>
              <a:rPr lang="en-US" sz="2600" dirty="0" err="1"/>
              <a:t>dụ</a:t>
            </a:r>
            <a:r>
              <a:rPr lang="en-US" sz="2600" dirty="0"/>
              <a:t> 6&lt;/title&gt;</a:t>
            </a:r>
          </a:p>
          <a:p>
            <a:r>
              <a:rPr lang="en-US" sz="2600" dirty="0" smtClean="0"/>
              <a:t>   &lt;</a:t>
            </a:r>
            <a:r>
              <a:rPr lang="en-US" sz="2600" dirty="0"/>
              <a:t>link </a:t>
            </a:r>
            <a:r>
              <a:rPr lang="en-US" sz="2600" dirty="0" err="1"/>
              <a:t>href</a:t>
            </a:r>
            <a:r>
              <a:rPr lang="en-US" sz="2600" dirty="0"/>
              <a:t>="mycss.css" </a:t>
            </a:r>
            <a:r>
              <a:rPr lang="en-US" sz="2600" dirty="0" err="1"/>
              <a:t>rel</a:t>
            </a:r>
            <a:r>
              <a:rPr lang="en-US" sz="2600" dirty="0"/>
              <a:t>="stylesheet"&gt;</a:t>
            </a:r>
          </a:p>
          <a:p>
            <a:r>
              <a:rPr lang="en-US" sz="2600" dirty="0"/>
              <a:t>&lt;/head&gt;</a:t>
            </a:r>
          </a:p>
          <a:p>
            <a:r>
              <a:rPr lang="en-US" sz="2600" dirty="0"/>
              <a:t>&lt;body&gt;</a:t>
            </a:r>
          </a:p>
          <a:p>
            <a:r>
              <a:rPr lang="en-US" sz="2600" dirty="0"/>
              <a:t>      &lt;h2&gt; this is h2&lt;/h2&gt;</a:t>
            </a:r>
          </a:p>
          <a:p>
            <a:r>
              <a:rPr lang="en-US" sz="2600" dirty="0"/>
              <a:t>&lt;/body&gt;</a:t>
            </a:r>
          </a:p>
          <a:p>
            <a:r>
              <a:rPr lang="en-US" sz="2600" dirty="0"/>
              <a:t>&lt;/html&gt;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43" y="3552167"/>
            <a:ext cx="3543715" cy="243438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199" y="0"/>
            <a:ext cx="10515600" cy="963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5. Vị trí đặt CSS:</a:t>
            </a:r>
          </a:p>
        </p:txBody>
      </p:sp>
      <p:sp>
        <p:nvSpPr>
          <p:cNvPr id="9" name="Down Arrow 8"/>
          <p:cNvSpPr/>
          <p:nvPr/>
        </p:nvSpPr>
        <p:spPr>
          <a:xfrm>
            <a:off x="9750082" y="1265830"/>
            <a:ext cx="1603717" cy="2037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Kết quả</a:t>
            </a:r>
          </a:p>
        </p:txBody>
      </p:sp>
    </p:spTree>
    <p:extLst>
      <p:ext uri="{BB962C8B-B14F-4D97-AF65-F5344CB8AC3E}">
        <p14:creationId xmlns:p14="http://schemas.microsoft.com/office/powerpoint/2010/main" val="212739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53" y="1109472"/>
            <a:ext cx="11990293" cy="574852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r: màu nền</a:t>
            </a:r>
          </a:p>
          <a:p>
            <a:pPr>
              <a:buFontTx/>
              <a:buChar char="-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Background-image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url(tên hình)</a:t>
            </a:r>
          </a:p>
          <a:p>
            <a:pPr>
              <a:buFontTx/>
              <a:buChar char="-"/>
            </a:pP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màu, font-family: kiểu, font-size:cỡ px,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font-weight:bold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đậm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),…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viền (3 thành phần):độ dày, kiểu viền, màu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Kiểu viền: solid (nét liền), dashed (nét đứt), dotted (nét chấm)</a:t>
            </a:r>
          </a:p>
          <a:p>
            <a:pPr>
              <a:buFontTx/>
              <a:buChar char="-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khoảng cách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padding (bên trong), margin (bên ngoài).</a:t>
            </a:r>
          </a:p>
          <a:p>
            <a:pPr>
              <a:buFontTx/>
              <a:buChar char="-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Căn lề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float: left (trái)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Một số thuộc tính thông dụng</a:t>
            </a:r>
          </a:p>
        </p:txBody>
      </p:sp>
    </p:spTree>
    <p:extLst>
      <p:ext uri="{BB962C8B-B14F-4D97-AF65-F5344CB8AC3E}">
        <p14:creationId xmlns:p14="http://schemas.microsoft.com/office/powerpoint/2010/main" val="150807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7" y="1064524"/>
            <a:ext cx="11990293" cy="539368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text: 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Text-decoration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none (không gạch chân)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underline: gạch chân</a:t>
            </a:r>
          </a:p>
          <a:p>
            <a:pPr>
              <a:buFontTx/>
              <a:buChar char="-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line-height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 giãn dòng (nên kết hợp display:block)</a:t>
            </a:r>
          </a:p>
          <a:p>
            <a:pPr>
              <a:buFontTx/>
              <a:buChar char="-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href: 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*a: định dạng cho các link chưa được nhắp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*a:hover: định dạng khi rê chuột vào link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a:active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định dạng cho link đang nhắp chuộc (chưa nhả)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a:visited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định dạng cho link đã được nhấp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Một số thuộc tính thông dụng</a:t>
            </a:r>
          </a:p>
        </p:txBody>
      </p:sp>
    </p:spTree>
    <p:extLst>
      <p:ext uri="{BB962C8B-B14F-4D97-AF65-F5344CB8AC3E}">
        <p14:creationId xmlns:p14="http://schemas.microsoft.com/office/powerpoint/2010/main" val="3189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5992"/>
            <a:ext cx="12191999" cy="60520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Table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(bảng biểu): tạo dữ liệu dạng bảng hoặc layout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&lt;th&gt; &lt;/th&gt; (dòng tiêu đề)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&lt;tr&gt;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&lt;td&gt; ô 1.1&lt;/td&gt;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&lt;td&gt; ô 1.2&lt;/td&gt;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&lt;/tr&gt;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&lt;tr&gt;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&lt;td&gt; ô 2.1&lt;/td&gt;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&lt;td&gt; ô 2.2&lt;/td&gt;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&lt;/tr&gt;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&lt;/table&gt;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44" y="2536407"/>
            <a:ext cx="2977750" cy="1945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5466" y="2351741"/>
            <a:ext cx="1851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Kết quả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Một số thuộc tính thông dụng</a:t>
            </a:r>
          </a:p>
        </p:txBody>
      </p:sp>
    </p:spTree>
    <p:extLst>
      <p:ext uri="{BB962C8B-B14F-4D97-AF65-F5344CB8AC3E}">
        <p14:creationId xmlns:p14="http://schemas.microsoft.com/office/powerpoint/2010/main" val="14599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25" y="1075571"/>
            <a:ext cx="11512297" cy="4044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trình soạn thảo văn bản  (lưu file với định dạng .html)</a:t>
            </a:r>
          </a:p>
          <a:p>
            <a:pPr>
              <a:buFontTx/>
              <a:buChar char="-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Notepad++</a:t>
            </a:r>
          </a:p>
          <a:p>
            <a:pPr>
              <a:buFontTx/>
              <a:buChar char="-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Brackets</a:t>
            </a:r>
          </a:p>
          <a:p>
            <a:pPr>
              <a:buFontTx/>
              <a:buChar char="-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Adobe Dreamweaver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>
              <a:buFontTx/>
              <a:buChar char="-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025" y="5207795"/>
            <a:ext cx="112947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u="sng" dirty="0" smtClean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sinh viên tìm hiểm HTML5, nêu sự khác biệt giữa phiên bản HTML với những phiên bản cũ hơn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2329" y="81869"/>
            <a:ext cx="10515600" cy="646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I. NGÔN NGỮ HTML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03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1109472"/>
            <a:ext cx="11837157" cy="574852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Table (bảng biểu):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thuộc tính :</a:t>
            </a:r>
          </a:p>
          <a:p>
            <a:pPr marL="914400" indent="0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Width, height: (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px, %)</a:t>
            </a:r>
          </a:p>
          <a:p>
            <a:pPr marL="914400" indent="0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Border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đường viền</a:t>
            </a:r>
          </a:p>
          <a:p>
            <a:pPr marL="914400" indent="0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Align = left/ right</a:t>
            </a:r>
          </a:p>
          <a:p>
            <a:pPr marL="914400" indent="0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cho ô (td)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thẻ định khối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div,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sesion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Một số thuộc tính thông dụng</a:t>
            </a:r>
          </a:p>
        </p:txBody>
      </p:sp>
    </p:spTree>
    <p:extLst>
      <p:ext uri="{BB962C8B-B14F-4D97-AF65-F5344CB8AC3E}">
        <p14:creationId xmlns:p14="http://schemas.microsoft.com/office/powerpoint/2010/main" val="318170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27546" y="1037231"/>
            <a:ext cx="10687457" cy="5145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type=“loại input” name =“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  <a:endParaRPr 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loại input: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Box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60425" algn="l"/>
                <a:tab pos="5035550" algn="l"/>
              </a:tabLst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	- password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 Button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60425" algn="l"/>
                <a:tab pos="5035550" algn="l"/>
              </a:tabLst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60425" algn="l"/>
                <a:tab pos="5035550" algn="l"/>
              </a:tabLst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-Reset	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33477"/>
            <a:ext cx="10515600" cy="576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Một số thuộc tính thông dụng</a:t>
            </a:r>
          </a:p>
        </p:txBody>
      </p:sp>
    </p:spTree>
    <p:extLst>
      <p:ext uri="{BB962C8B-B14F-4D97-AF65-F5344CB8AC3E}">
        <p14:creationId xmlns:p14="http://schemas.microsoft.com/office/powerpoint/2010/main" val="23287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28723" y="-84408"/>
            <a:ext cx="10515600" cy="1023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thuộc tính thông dụng của input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2046" y="758474"/>
            <a:ext cx="11517923" cy="5355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chỉ định một giá trị khởi tạo cho phần tử input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Value=“giá trị khởi tạo”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chỉ đinh phần tử input chỉ có thể đọc (không thể thay đổi dữ liệu trên phần tử đó)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chỉ định kích thước của trường input (số ký tự)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và width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chỉ định chiều rộng và cao của phần tử &lt;input&gt;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chỉ định độ dài tối đa cho phép của trường input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autofocus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một thuộc tính boolean.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xác định một gợi ý mà miêu tả giá trị mong đợi cho trường input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sẽ được thay thế khi nhập mới</a:t>
            </a:r>
          </a:p>
        </p:txBody>
      </p:sp>
    </p:spTree>
    <p:extLst>
      <p:ext uri="{BB962C8B-B14F-4D97-AF65-F5344CB8AC3E}">
        <p14:creationId xmlns:p14="http://schemas.microsoft.com/office/powerpoint/2010/main" val="214132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3694" y="-123272"/>
            <a:ext cx="10515600" cy="9638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CÁC ĐỐI TƯỢNG TRÊN TRANG 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" y="840531"/>
            <a:ext cx="1196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 HTML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&lt;p&gt;; &lt;br&gt;; &lt;div&gt;; &lt;h1&gt;;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465013"/>
              </p:ext>
            </p:extLst>
          </p:nvPr>
        </p:nvGraphicFramePr>
        <p:xfrm>
          <a:off x="107576" y="1977621"/>
          <a:ext cx="1192081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8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12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thẻ HTML5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&lt;article&gt;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Một bài viết trong trang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&lt;header&gt;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Phần đầu của một trang hoặc một khu vực trong trang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&lt;footer&gt;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Phần cuối của một trang hoặc một khu vực trong trang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&lt;section&gt;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Tạo một khu vực trong trang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&lt;audio&gt;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Chèn âm thanh, âm nhạc vào website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&lt;embed&gt;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Nhúng các ứng dụng bên ngoài vào website (như plug-in)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&lt;video&gt;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Chèn video hoặc một bộ phim vào website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75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003" y="716381"/>
            <a:ext cx="1153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CLASS: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322003" y="1177853"/>
            <a:ext cx="11869997" cy="23442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KHÁI NIỆM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để phân biệt các thẻ giống nhau. (cùng 1 loại thẻ có định dạng khác nhau)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Dùng để tạo ra style mới theo ý muốn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4856" y="3263671"/>
            <a:ext cx="3716638" cy="1023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CÁCH TẠO</a:t>
            </a:r>
            <a:endParaRPr lang="en-US" sz="3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4856" y="4061946"/>
            <a:ext cx="11517923" cy="3076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ID= “tenid”			vd: &lt;div id=‘’containner”&gt;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 tuyệt đối không được dùng lặp lại)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Class=“tenclass”		vd: &lt;div class=‘’menu”&gt;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ý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class không được bắt đầu bằng số (vd: 1cot, 2vien)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93694" y="-69484"/>
            <a:ext cx="10515600" cy="963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CÁC ĐỐI TƯỢNG TRÊN TRANG HTML</a:t>
            </a:r>
          </a:p>
        </p:txBody>
      </p:sp>
    </p:spTree>
    <p:extLst>
      <p:ext uri="{BB962C8B-B14F-4D97-AF65-F5344CB8AC3E}">
        <p14:creationId xmlns:p14="http://schemas.microsoft.com/office/powerpoint/2010/main" val="388197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194" y="1009934"/>
            <a:ext cx="11614245" cy="5167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Câu</a:t>
            </a:r>
            <a:r>
              <a:rPr lang="en-US" b="1" dirty="0"/>
              <a:t> 1</a:t>
            </a:r>
            <a:r>
              <a:rPr lang="en-US" b="1" dirty="0" smtClean="0"/>
              <a:t>: </a:t>
            </a:r>
            <a:r>
              <a:rPr lang="en-US" b="1" dirty="0" err="1" smtClean="0"/>
              <a:t>Cấu</a:t>
            </a:r>
            <a:r>
              <a:rPr lang="en-US" b="1" dirty="0" smtClean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giản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trang</a:t>
            </a:r>
            <a:r>
              <a:rPr lang="en-US" b="1" dirty="0"/>
              <a:t> HTML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thứ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smtClean="0"/>
              <a:t>	A</a:t>
            </a:r>
            <a:r>
              <a:rPr lang="en-US" dirty="0"/>
              <a:t>. HEAD, HTML, BODY</a:t>
            </a:r>
          </a:p>
          <a:p>
            <a:pPr marL="0" indent="0">
              <a:buNone/>
            </a:pPr>
            <a:r>
              <a:rPr lang="en-US" dirty="0" smtClean="0"/>
              <a:t>	B</a:t>
            </a:r>
            <a:r>
              <a:rPr lang="en-US" dirty="0"/>
              <a:t>. HEAD, TITLE, BODY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</a:t>
            </a:r>
            <a:r>
              <a:rPr lang="en-US" dirty="0"/>
              <a:t>. HEAD, BODY, </a:t>
            </a:r>
            <a:r>
              <a:rPr lang="en-US" dirty="0" smtClean="0"/>
              <a:t>HTML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</a:t>
            </a:r>
            <a:r>
              <a:rPr lang="en-US" dirty="0"/>
              <a:t>. HTML, HEAD, </a:t>
            </a:r>
            <a:r>
              <a:rPr lang="en-US" dirty="0" smtClean="0"/>
              <a:t>BODY</a:t>
            </a:r>
          </a:p>
          <a:p>
            <a:pPr marL="0" indent="0">
              <a:buNone/>
            </a:pPr>
            <a:r>
              <a:rPr lang="en-US" b="1" dirty="0" err="1" smtClean="0"/>
              <a:t>Câu</a:t>
            </a:r>
            <a:r>
              <a:rPr lang="en-US" b="1" dirty="0" smtClean="0"/>
              <a:t> 2: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chữ</a:t>
            </a:r>
            <a:r>
              <a:rPr lang="en-US" b="1" dirty="0"/>
              <a:t>, </a:t>
            </a:r>
            <a:r>
              <a:rPr lang="en-US" b="1" dirty="0" err="1"/>
              <a:t>kích</a:t>
            </a:r>
            <a:r>
              <a:rPr lang="en-US" b="1" dirty="0"/>
              <a:t> </a:t>
            </a:r>
            <a:r>
              <a:rPr lang="en-US" b="1" dirty="0" err="1"/>
              <a:t>thước</a:t>
            </a:r>
            <a:r>
              <a:rPr lang="en-US" b="1" dirty="0"/>
              <a:t>, </a:t>
            </a:r>
            <a:r>
              <a:rPr lang="en-US" b="1" dirty="0" err="1"/>
              <a:t>màu</a:t>
            </a:r>
            <a:r>
              <a:rPr lang="en-US" b="1" dirty="0"/>
              <a:t> </a:t>
            </a:r>
            <a:r>
              <a:rPr lang="en-US" b="1" dirty="0" err="1"/>
              <a:t>sắc</a:t>
            </a:r>
            <a:r>
              <a:rPr lang="en-US" b="1" dirty="0"/>
              <a:t>... Ta </a:t>
            </a:r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thẻ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</a:t>
            </a:r>
            <a:r>
              <a:rPr lang="en-US" dirty="0"/>
              <a:t>. &lt;color&gt;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</a:t>
            </a:r>
            <a:r>
              <a:rPr lang="en-US" dirty="0"/>
              <a:t>.  &lt;font&gt;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</a:t>
            </a:r>
            <a:r>
              <a:rPr lang="en-US" dirty="0"/>
              <a:t>. &lt;</a:t>
            </a:r>
            <a:r>
              <a:rPr lang="en-US" dirty="0" err="1"/>
              <a:t>fontstyle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</a:t>
            </a:r>
            <a:r>
              <a:rPr lang="en-US" dirty="0"/>
              <a:t>. &lt;</a:t>
            </a:r>
            <a:r>
              <a:rPr lang="en-US" dirty="0" err="1"/>
              <a:t>fontsize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3694" y="-69484"/>
            <a:ext cx="10515600" cy="963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HỎI/ ĐÁP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194" y="1009934"/>
            <a:ext cx="11614245" cy="516702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smtClean="0"/>
              <a:t>3: </a:t>
            </a:r>
            <a:r>
              <a:rPr lang="en-US" b="1" dirty="0" err="1" smtClean="0"/>
              <a:t>Đâu</a:t>
            </a:r>
            <a:r>
              <a:rPr lang="en-US" b="1" dirty="0" smtClean="0"/>
              <a:t> </a:t>
            </a:r>
            <a:r>
              <a:rPr lang="en-US" b="1" dirty="0" err="1"/>
              <a:t>là</a:t>
            </a:r>
            <a:r>
              <a:rPr lang="en-US" b="1" dirty="0"/>
              <a:t> tag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web </a:t>
            </a:r>
            <a:r>
              <a:rPr lang="en-US" b="1" dirty="0" err="1"/>
              <a:t>kích</a:t>
            </a:r>
            <a:r>
              <a:rPr lang="en-US" b="1" dirty="0"/>
              <a:t> </a:t>
            </a:r>
            <a:r>
              <a:rPr lang="en-US" b="1" dirty="0" err="1"/>
              <a:t>cỡ</a:t>
            </a:r>
            <a:r>
              <a:rPr lang="en-US" b="1" dirty="0"/>
              <a:t> </a:t>
            </a:r>
            <a:r>
              <a:rPr lang="en-US" b="1" dirty="0" err="1"/>
              <a:t>lớn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.</a:t>
            </a:r>
          </a:p>
          <a:p>
            <a:pPr marL="0" indent="0" fontAlgn="base">
              <a:buNone/>
            </a:pPr>
            <a:r>
              <a:rPr lang="en-US" dirty="0" smtClean="0"/>
              <a:t>	A</a:t>
            </a:r>
            <a:r>
              <a:rPr lang="en-US" dirty="0"/>
              <a:t>. &lt;heading&gt;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smtClean="0"/>
              <a:t>B</a:t>
            </a:r>
            <a:r>
              <a:rPr lang="en-US" dirty="0"/>
              <a:t>. &lt;h1&gt;</a:t>
            </a:r>
          </a:p>
          <a:p>
            <a:pPr marL="0" indent="0" fontAlgn="base">
              <a:buNone/>
            </a:pPr>
            <a:r>
              <a:rPr lang="en-US" dirty="0" smtClean="0"/>
              <a:t>	C</a:t>
            </a:r>
            <a:r>
              <a:rPr lang="en-US" dirty="0"/>
              <a:t>. &lt;h6&gt;</a:t>
            </a:r>
          </a:p>
          <a:p>
            <a:pPr marL="0" indent="0" fontAlgn="base">
              <a:buNone/>
            </a:pPr>
            <a:r>
              <a:rPr lang="en-US" dirty="0" smtClean="0"/>
              <a:t>	D</a:t>
            </a:r>
            <a:r>
              <a:rPr lang="en-US" dirty="0"/>
              <a:t>. &lt;head&gt;</a:t>
            </a:r>
          </a:p>
          <a:p>
            <a:pPr marL="0" indent="0" fontAlgn="base">
              <a:buNone/>
            </a:pPr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smtClean="0"/>
              <a:t>4: </a:t>
            </a:r>
            <a:r>
              <a:rPr lang="en-US" b="1" dirty="0" err="1" smtClean="0"/>
              <a:t>Đâu</a:t>
            </a:r>
            <a:r>
              <a:rPr lang="en-US" b="1" dirty="0" smtClean="0"/>
              <a:t> </a:t>
            </a:r>
            <a:r>
              <a:rPr lang="en-US" b="1" dirty="0" err="1"/>
              <a:t>là</a:t>
            </a:r>
            <a:r>
              <a:rPr lang="en-US" b="1" dirty="0"/>
              <a:t> tag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chữ</a:t>
            </a:r>
            <a:r>
              <a:rPr lang="en-US" b="1" dirty="0"/>
              <a:t> in </a:t>
            </a:r>
            <a:r>
              <a:rPr lang="en-US" b="1" dirty="0" err="1"/>
              <a:t>đậm</a:t>
            </a:r>
            <a:endParaRPr lang="en-US" b="1" dirty="0"/>
          </a:p>
          <a:p>
            <a:pPr marL="0" indent="0" fontAlgn="base">
              <a:buNone/>
            </a:pPr>
            <a:r>
              <a:rPr lang="en-US" dirty="0" smtClean="0"/>
              <a:t>	A</a:t>
            </a:r>
            <a:r>
              <a:rPr lang="en-US" dirty="0"/>
              <a:t>. &lt;b&gt;</a:t>
            </a:r>
          </a:p>
          <a:p>
            <a:pPr marL="0" indent="0" fontAlgn="base">
              <a:buNone/>
            </a:pPr>
            <a:r>
              <a:rPr lang="en-US" dirty="0" smtClean="0"/>
              <a:t>	B</a:t>
            </a:r>
            <a:r>
              <a:rPr lang="en-US" dirty="0"/>
              <a:t>. &lt;bold&gt;</a:t>
            </a:r>
          </a:p>
          <a:p>
            <a:pPr marL="0" indent="0" fontAlgn="base">
              <a:buNone/>
            </a:pPr>
            <a:r>
              <a:rPr lang="en-US" dirty="0" smtClean="0"/>
              <a:t>	C</a:t>
            </a:r>
            <a:r>
              <a:rPr lang="en-US" dirty="0"/>
              <a:t>. &lt;</a:t>
            </a:r>
            <a:r>
              <a:rPr lang="en-US" dirty="0" err="1"/>
              <a:t>bld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	D</a:t>
            </a:r>
            <a:r>
              <a:rPr lang="en-US" dirty="0"/>
              <a:t>. &lt;bb&gt;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3694" y="-69484"/>
            <a:ext cx="10515600" cy="963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HỎI/ ĐÁP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194" y="1009934"/>
            <a:ext cx="11614245" cy="516702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 err="1"/>
              <a:t>Câu</a:t>
            </a:r>
            <a:r>
              <a:rPr lang="en-US" b="1" dirty="0"/>
              <a:t> 5</a:t>
            </a:r>
            <a:r>
              <a:rPr lang="en-US" b="1" dirty="0" smtClean="0"/>
              <a:t>: Tag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chèn</a:t>
            </a:r>
            <a:r>
              <a:rPr lang="en-US" b="1" dirty="0"/>
              <a:t> 1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web?</a:t>
            </a:r>
          </a:p>
          <a:p>
            <a:pPr marL="0" indent="0" fontAlgn="base">
              <a:buNone/>
            </a:pPr>
            <a:r>
              <a:rPr lang="en-US" dirty="0" smtClean="0"/>
              <a:t>	A</a:t>
            </a:r>
            <a:r>
              <a:rPr lang="en-US" dirty="0"/>
              <a:t>. &lt;image </a:t>
            </a:r>
            <a:r>
              <a:rPr lang="en-US" dirty="0" err="1"/>
              <a:t>src</a:t>
            </a:r>
            <a:r>
              <a:rPr lang="en-US" dirty="0"/>
              <a:t>="image.gif"&gt;</a:t>
            </a:r>
          </a:p>
          <a:p>
            <a:pPr marL="0" indent="0" fontAlgn="base">
              <a:buNone/>
            </a:pPr>
            <a:r>
              <a:rPr lang="en-US" dirty="0" smtClean="0"/>
              <a:t>	B</a:t>
            </a:r>
            <a:r>
              <a:rPr lang="en-US" dirty="0"/>
              <a:t>. &lt;</a:t>
            </a:r>
            <a:r>
              <a:rPr lang="en-US" dirty="0" err="1"/>
              <a:t>img</a:t>
            </a:r>
            <a:r>
              <a:rPr lang="en-US" dirty="0"/>
              <a:t>&gt;image.gif&lt;/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pPr marL="0" indent="0" fontAlgn="base">
              <a:buNone/>
            </a:pPr>
            <a:r>
              <a:rPr lang="en-US" dirty="0" smtClean="0"/>
              <a:t>	C</a:t>
            </a:r>
            <a:r>
              <a:rPr lang="en-US" dirty="0"/>
              <a:t>.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="image.gif"&gt;</a:t>
            </a:r>
          </a:p>
          <a:p>
            <a:pPr marL="0" indent="0" fontAlgn="base">
              <a:buNone/>
            </a:pPr>
            <a:r>
              <a:rPr lang="en-US" dirty="0" smtClean="0"/>
              <a:t>	D</a:t>
            </a:r>
            <a:r>
              <a:rPr lang="en-US" dirty="0"/>
              <a:t>.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="image.gif</a:t>
            </a:r>
            <a:r>
              <a:rPr lang="en-US" dirty="0" smtClean="0"/>
              <a:t>&gt;</a:t>
            </a:r>
          </a:p>
          <a:p>
            <a:pPr marL="0" indent="0" fontAlgn="base">
              <a:buNone/>
            </a:pPr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smtClean="0"/>
              <a:t>6: </a:t>
            </a:r>
            <a:r>
              <a:rPr lang="en-US" b="1" dirty="0" err="1" smtClean="0"/>
              <a:t>Dòng</a:t>
            </a:r>
            <a:r>
              <a:rPr lang="en-US" b="1" dirty="0" smtClean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tuân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đúng</a:t>
            </a:r>
            <a:r>
              <a:rPr lang="en-US" b="1" dirty="0"/>
              <a:t> </a:t>
            </a:r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css</a:t>
            </a:r>
            <a:r>
              <a:rPr lang="en-US" b="1" dirty="0"/>
              <a:t>?</a:t>
            </a:r>
          </a:p>
          <a:p>
            <a:pPr marL="0" indent="0" fontAlgn="base">
              <a:buNone/>
            </a:pPr>
            <a:r>
              <a:rPr lang="en-US" dirty="0" smtClean="0"/>
              <a:t>	A</a:t>
            </a:r>
            <a:r>
              <a:rPr lang="en-US" dirty="0"/>
              <a:t>. Body {color: black}</a:t>
            </a:r>
          </a:p>
          <a:p>
            <a:pPr marL="0" indent="0" fontAlgn="base">
              <a:buNone/>
            </a:pPr>
            <a:r>
              <a:rPr lang="en-US" dirty="0" smtClean="0"/>
              <a:t>	B</a:t>
            </a:r>
            <a:r>
              <a:rPr lang="en-US" dirty="0"/>
              <a:t>. {</a:t>
            </a:r>
            <a:r>
              <a:rPr lang="en-US" dirty="0" err="1"/>
              <a:t>body;color:black</a:t>
            </a:r>
            <a:r>
              <a:rPr lang="en-US" dirty="0"/>
              <a:t>}</a:t>
            </a:r>
          </a:p>
          <a:p>
            <a:pPr marL="0" indent="0" fontAlgn="base">
              <a:buNone/>
            </a:pPr>
            <a:r>
              <a:rPr lang="en-US" dirty="0" smtClean="0"/>
              <a:t>	C</a:t>
            </a:r>
            <a:r>
              <a:rPr lang="en-US" dirty="0"/>
              <a:t>. </a:t>
            </a:r>
            <a:r>
              <a:rPr lang="en-US" dirty="0" err="1"/>
              <a:t>Body:color</a:t>
            </a:r>
            <a:r>
              <a:rPr lang="en-US" dirty="0"/>
              <a:t>=black</a:t>
            </a:r>
          </a:p>
          <a:p>
            <a:pPr marL="0" indent="0" fontAlgn="base">
              <a:buNone/>
            </a:pPr>
            <a:r>
              <a:rPr lang="en-US" dirty="0" smtClean="0"/>
              <a:t>	D. </a:t>
            </a:r>
            <a:r>
              <a:rPr lang="en-US" dirty="0"/>
              <a:t>{</a:t>
            </a:r>
            <a:r>
              <a:rPr lang="en-US" dirty="0" err="1"/>
              <a:t>body:color</a:t>
            </a:r>
            <a:r>
              <a:rPr lang="en-US" dirty="0"/>
              <a:t>=black(body}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3694" y="-69484"/>
            <a:ext cx="10515600" cy="963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HỎI/ ĐÁP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120057" y="1179440"/>
            <a:ext cx="4943263" cy="15364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Sử dụng các thẻ HTML và CSS, thiết kế giao diện sau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-51283"/>
            <a:ext cx="10515600" cy="963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bg1"/>
                </a:solidFill>
              </a:rPr>
              <a:t>CÂU HỎI BÀI TẬP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912520"/>
            <a:ext cx="6400800" cy="54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0" y="2785663"/>
            <a:ext cx="11869997" cy="79162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7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</a:p>
        </p:txBody>
      </p:sp>
    </p:spTree>
    <p:extLst>
      <p:ext uri="{BB962C8B-B14F-4D97-AF65-F5344CB8AC3E}">
        <p14:creationId xmlns:p14="http://schemas.microsoft.com/office/powerpoint/2010/main" val="29580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9" y="1184782"/>
            <a:ext cx="11025845" cy="497397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32329" y="81869"/>
            <a:ext cx="10515600" cy="646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1 trang web: </a:t>
            </a:r>
          </a:p>
        </p:txBody>
      </p:sp>
    </p:spTree>
    <p:extLst>
      <p:ext uri="{BB962C8B-B14F-4D97-AF65-F5344CB8AC3E}">
        <p14:creationId xmlns:p14="http://schemas.microsoft.com/office/powerpoint/2010/main" val="99551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>
            <a:extLst>
              <a:ext uri="{FF2B5EF4-FFF2-40B4-BE49-F238E27FC236}">
                <a16:creationId xmlns:a16="http://schemas.microsoft.com/office/drawing/2014/main" xmlns="" id="{A589AB6C-9868-49D4-8850-1C83C967EE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1983D80-1827-4DB0-8BBA-F04BC795426F}" type="slidenum">
              <a:rPr lang="en-US" altLang="en-US" b="0"/>
              <a:pPr/>
              <a:t>7</a:t>
            </a:fld>
            <a:endParaRPr lang="en-US" altLang="en-US" b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C1BA0706-4481-433C-A292-A706C76E1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/>
              <a:t>Ví</a:t>
            </a:r>
            <a:r>
              <a:rPr lang="en-US" altLang="en-US" b="1" dirty="0"/>
              <a:t> </a:t>
            </a:r>
            <a:r>
              <a:rPr lang="en-US" altLang="en-US" b="1" dirty="0" err="1" smtClean="0"/>
              <a:t>dụ</a:t>
            </a:r>
            <a:endParaRPr lang="en-US" altLang="en-US" b="1" dirty="0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xmlns="" id="{03EF5420-043D-4580-AF6F-CB3203DEA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136" y="1690688"/>
            <a:ext cx="7478383" cy="432911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noProof="1">
                <a:solidFill>
                  <a:srgbClr val="0000FF"/>
                </a:solidFill>
              </a:rPr>
              <a:t>&lt;</a:t>
            </a:r>
            <a:r>
              <a:rPr lang="en-US" altLang="en-US" noProof="1">
                <a:solidFill>
                  <a:srgbClr val="800000"/>
                </a:solidFill>
              </a:rPr>
              <a:t>html</a:t>
            </a:r>
            <a:r>
              <a:rPr lang="en-US" altLang="en-US" noProof="1" smtClean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     &lt;</a:t>
            </a:r>
            <a:r>
              <a:rPr lang="en-US" dirty="0">
                <a:solidFill>
                  <a:srgbClr val="80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519113">
              <a:buNone/>
            </a:pPr>
            <a:r>
              <a:rPr lang="en-US" dirty="0" smtClean="0"/>
              <a:t>&lt;</a:t>
            </a:r>
            <a:r>
              <a:rPr lang="en-US" dirty="0">
                <a:solidFill>
                  <a:srgbClr val="800000"/>
                </a:solidFill>
              </a:rPr>
              <a:t>meta</a:t>
            </a:r>
            <a:r>
              <a:rPr lang="en-US" dirty="0"/>
              <a:t> charset="UTF-8"&gt;</a:t>
            </a:r>
          </a:p>
          <a:p>
            <a:pPr marL="0" indent="519113">
              <a:buNone/>
            </a:pPr>
            <a:r>
              <a:rPr lang="en-US" dirty="0" smtClean="0"/>
              <a:t>&lt;</a:t>
            </a:r>
            <a:r>
              <a:rPr lang="en-US" dirty="0">
                <a:solidFill>
                  <a:srgbClr val="800000"/>
                </a:solidFill>
              </a:rPr>
              <a:t>meta</a:t>
            </a:r>
            <a:r>
              <a:rPr lang="en-US" dirty="0"/>
              <a:t> http-</a:t>
            </a:r>
            <a:r>
              <a:rPr lang="en-US" dirty="0" err="1"/>
              <a:t>equiv</a:t>
            </a:r>
            <a:r>
              <a:rPr lang="en-US" dirty="0"/>
              <a:t>="X-UA-Compatible" content="IE=edge"&gt;</a:t>
            </a:r>
          </a:p>
          <a:p>
            <a:pPr marL="0" indent="519113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800000"/>
                </a:solidFill>
              </a:rPr>
              <a:t>title</a:t>
            </a:r>
            <a:r>
              <a:rPr lang="en-US" dirty="0" smtClean="0"/>
              <a:t>&gt; Document</a:t>
            </a:r>
            <a:r>
              <a:rPr lang="en-US" dirty="0"/>
              <a:t>&lt;/</a:t>
            </a:r>
            <a:r>
              <a:rPr lang="en-US" dirty="0">
                <a:solidFill>
                  <a:srgbClr val="800000"/>
                </a:solidFill>
              </a:rPr>
              <a:t>title</a:t>
            </a:r>
            <a:r>
              <a:rPr lang="en-US" dirty="0" smtClean="0"/>
              <a:t>&gt;</a:t>
            </a:r>
          </a:p>
          <a:p>
            <a:pPr marL="0" indent="341313">
              <a:buNone/>
            </a:pPr>
            <a:r>
              <a:rPr lang="en-US" dirty="0" smtClean="0"/>
              <a:t>&lt;/</a:t>
            </a:r>
            <a:r>
              <a:rPr lang="en-US" dirty="0">
                <a:solidFill>
                  <a:srgbClr val="800000"/>
                </a:solidFill>
              </a:rPr>
              <a:t>head</a:t>
            </a:r>
            <a:r>
              <a:rPr lang="en-US" dirty="0" smtClean="0"/>
              <a:t>&gt;</a:t>
            </a:r>
          </a:p>
          <a:p>
            <a:pPr marL="0" indent="341313">
              <a:buNone/>
            </a:pPr>
            <a:r>
              <a:rPr lang="en-US" altLang="en-US" noProof="1" smtClean="0">
                <a:solidFill>
                  <a:srgbClr val="0000FF"/>
                </a:solidFill>
              </a:rPr>
              <a:t>&lt;</a:t>
            </a:r>
            <a:r>
              <a:rPr lang="en-US" altLang="en-US" noProof="1">
                <a:solidFill>
                  <a:srgbClr val="800000"/>
                </a:solidFill>
              </a:rPr>
              <a:t>body</a:t>
            </a:r>
            <a:r>
              <a:rPr lang="en-US" altLang="en-US" noProof="1" smtClean="0">
                <a:solidFill>
                  <a:srgbClr val="0000FF"/>
                </a:solidFill>
              </a:rPr>
              <a:t>&gt;</a:t>
            </a:r>
          </a:p>
          <a:p>
            <a:pPr marL="0" indent="519113">
              <a:buNone/>
            </a:pPr>
            <a:r>
              <a:rPr lang="en-US" altLang="en-US" noProof="1" smtClean="0">
                <a:solidFill>
                  <a:srgbClr val="0000FF"/>
                </a:solidFill>
              </a:rPr>
              <a:t>&lt;</a:t>
            </a:r>
            <a:r>
              <a:rPr lang="en-US" altLang="en-US" noProof="1">
                <a:solidFill>
                  <a:srgbClr val="800000"/>
                </a:solidFill>
              </a:rPr>
              <a:t>h1</a:t>
            </a:r>
            <a:r>
              <a:rPr lang="en-US" altLang="en-US" noProof="1">
                <a:solidFill>
                  <a:srgbClr val="0000FF"/>
                </a:solidFill>
              </a:rPr>
              <a:t>&gt;Xin chào mọi </a:t>
            </a:r>
            <a:r>
              <a:rPr lang="en-US" altLang="en-US" noProof="1" smtClean="0">
                <a:solidFill>
                  <a:srgbClr val="0000FF"/>
                </a:solidFill>
              </a:rPr>
              <a:t>ng</a:t>
            </a:r>
            <a:r>
              <a:rPr lang="vi-VN" altLang="en-US" noProof="1">
                <a:solidFill>
                  <a:srgbClr val="0000FF"/>
                </a:solidFill>
              </a:rPr>
              <a:t>ười&lt;/</a:t>
            </a:r>
            <a:r>
              <a:rPr lang="vi-VN" altLang="en-US" noProof="1">
                <a:solidFill>
                  <a:srgbClr val="800000"/>
                </a:solidFill>
              </a:rPr>
              <a:t>h1</a:t>
            </a:r>
            <a:r>
              <a:rPr lang="vi-VN" altLang="en-US" noProof="1">
                <a:solidFill>
                  <a:srgbClr val="0000FF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noProof="1" smtClean="0">
                <a:solidFill>
                  <a:srgbClr val="0000FF"/>
                </a:solidFill>
              </a:rPr>
              <a:t>	 </a:t>
            </a:r>
            <a:r>
              <a:rPr lang="vi-VN" altLang="en-US" noProof="1" smtClean="0">
                <a:solidFill>
                  <a:srgbClr val="0000FF"/>
                </a:solidFill>
              </a:rPr>
              <a:t>&lt;/</a:t>
            </a:r>
            <a:r>
              <a:rPr lang="vi-VN" altLang="en-US" noProof="1">
                <a:solidFill>
                  <a:srgbClr val="800000"/>
                </a:solidFill>
              </a:rPr>
              <a:t>body</a:t>
            </a:r>
            <a:r>
              <a:rPr lang="vi-VN" altLang="en-US" noProof="1">
                <a:solidFill>
                  <a:srgbClr val="0000FF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vi-VN" altLang="en-US" noProof="1">
                <a:solidFill>
                  <a:srgbClr val="0000FF"/>
                </a:solidFill>
              </a:rPr>
              <a:t>&lt;/</a:t>
            </a:r>
            <a:r>
              <a:rPr lang="vi-VN" altLang="en-US" noProof="1">
                <a:solidFill>
                  <a:srgbClr val="800000"/>
                </a:solidFill>
              </a:rPr>
              <a:t>html</a:t>
            </a:r>
            <a:r>
              <a:rPr lang="vi-VN" altLang="en-US" noProof="1">
                <a:solidFill>
                  <a:srgbClr val="0000FF"/>
                </a:solidFill>
              </a:rPr>
              <a:t>&gt; </a:t>
            </a:r>
          </a:p>
        </p:txBody>
      </p:sp>
      <p:pic>
        <p:nvPicPr>
          <p:cNvPr id="11269" name="Picture 4">
            <a:extLst>
              <a:ext uri="{FF2B5EF4-FFF2-40B4-BE49-F238E27FC236}">
                <a16:creationId xmlns:a16="http://schemas.microsoft.com/office/drawing/2014/main" xmlns="" id="{4047B639-9795-47E3-9171-6B5502A5E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520" y="2249038"/>
            <a:ext cx="3932237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0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32329" y="81869"/>
            <a:ext cx="10515600" cy="64681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NGÔN NGỮ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4" y="849704"/>
            <a:ext cx="11550590" cy="556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3</a:t>
            </a:r>
            <a:r>
              <a:rPr lang="en-US" sz="3200" b="1" dirty="0" smtClean="0">
                <a:solidFill>
                  <a:srgbClr val="FF0000"/>
                </a:solidFill>
              </a:rPr>
              <a:t>. </a:t>
            </a:r>
            <a:r>
              <a:rPr lang="en-US" sz="3200" b="1" dirty="0">
                <a:solidFill>
                  <a:srgbClr val="FF0000"/>
                </a:solidFill>
              </a:rPr>
              <a:t>Một số tag(thẻ) thường </a:t>
            </a:r>
            <a:r>
              <a:rPr lang="en-US" sz="3200" b="1" dirty="0" err="1">
                <a:solidFill>
                  <a:srgbClr val="FF0000"/>
                </a:solidFill>
              </a:rPr>
              <a:t>dùng</a:t>
            </a:r>
            <a:r>
              <a:rPr lang="en-US" sz="3200" b="1" dirty="0" smtClean="0">
                <a:solidFill>
                  <a:srgbClr val="FF0000"/>
                </a:solidFill>
              </a:rPr>
              <a:t>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9056E81-38B7-4263-A8D0-AA3306216B7C}"/>
              </a:ext>
            </a:extLst>
          </p:cNvPr>
          <p:cNvSpPr txBox="1">
            <a:spLocks noChangeArrowheads="1"/>
          </p:cNvSpPr>
          <p:nvPr/>
        </p:nvSpPr>
        <p:spPr>
          <a:xfrm>
            <a:off x="484094" y="1526745"/>
            <a:ext cx="10515600" cy="21035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HTML.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--&gt;.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93DA77D9-3253-4C32-83C0-371EC4CE5FB5}"/>
              </a:ext>
            </a:extLst>
          </p:cNvPr>
          <p:cNvSpPr txBox="1">
            <a:spLocks noChangeArrowheads="1"/>
          </p:cNvSpPr>
          <p:nvPr/>
        </p:nvSpPr>
        <p:spPr>
          <a:xfrm>
            <a:off x="484094" y="3751329"/>
            <a:ext cx="10869706" cy="2425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&lt;!DOCTYPE&gt;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HTML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HTML.</a:t>
            </a:r>
          </a:p>
          <a:p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 PUBLIC "-//W3C//DTD HTML 4.0 Transitional//EN"</a:t>
            </a: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0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020"/>
            <a:ext cx="10393907" cy="55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số</a:t>
            </a:r>
            <a:r>
              <a:rPr lang="en-US" sz="3200" b="1" dirty="0" smtClean="0">
                <a:solidFill>
                  <a:schemeClr val="bg1"/>
                </a:solidFill>
              </a:rPr>
              <a:t> tag(</a:t>
            </a:r>
            <a:r>
              <a:rPr lang="en-US" sz="3200" b="1" dirty="0" err="1" smtClean="0">
                <a:solidFill>
                  <a:schemeClr val="bg1"/>
                </a:solidFill>
              </a:rPr>
              <a:t>thẻ</a:t>
            </a:r>
            <a:r>
              <a:rPr lang="en-US" sz="3200" b="1" dirty="0" smtClean="0">
                <a:solidFill>
                  <a:schemeClr val="bg1"/>
                </a:solidFill>
              </a:rPr>
              <a:t>) </a:t>
            </a:r>
            <a:r>
              <a:rPr lang="en-US" sz="3200" b="1" dirty="0" err="1" smtClean="0">
                <a:solidFill>
                  <a:schemeClr val="bg1"/>
                </a:solidFill>
              </a:rPr>
              <a:t>thường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dùng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9928" y="935187"/>
            <a:ext cx="115719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&lt;meta&gt;</a:t>
            </a:r>
          </a:p>
          <a:p>
            <a:pPr>
              <a:spcBef>
                <a:spcPts val="600"/>
              </a:spcBef>
            </a:pP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 </a:t>
            </a:r>
            <a:r>
              <a:rPr lang="vi-VN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&lt;meta&gt;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dùng để cung cấp thêm </a:t>
            </a:r>
            <a:r>
              <a:rPr lang="vi-V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"thông tin về trang web"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cho trình duyệt và các công cụ tìm kiếm 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 </a:t>
            </a:r>
            <a:r>
              <a:rPr lang="vi-VN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&lt;meta&gt;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phải được đặt bên trong phần tử &lt;head&gt;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 </a:t>
            </a:r>
            <a:r>
              <a:rPr lang="vi-VN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&lt;meta&gt;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bốn thuộc tính cơ bản.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91004"/>
              </p:ext>
            </p:extLst>
          </p:nvPr>
        </p:nvGraphicFramePr>
        <p:xfrm>
          <a:off x="450376" y="3152624"/>
          <a:ext cx="11600597" cy="2522859"/>
        </p:xfrm>
        <a:graphic>
          <a:graphicData uri="http://schemas.openxmlformats.org/drawingml/2006/table">
            <a:tbl>
              <a:tblPr/>
              <a:tblGrid>
                <a:gridCol w="17059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46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6762">
                <a:tc>
                  <a:txBody>
                    <a:bodyPr/>
                    <a:lstStyle/>
                    <a:p>
                      <a:pPr fontAlgn="ctr"/>
                      <a:r>
                        <a:rPr lang="en-US" sz="22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charset</a:t>
                      </a: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định kiểu mã hóa ký tự của trang web</a:t>
                      </a: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3915">
                <a:tc>
                  <a:txBody>
                    <a:bodyPr/>
                    <a:lstStyle/>
                    <a:p>
                      <a:pPr fontAlgn="ctr"/>
                      <a:r>
                        <a:rPr lang="en-US" sz="2200" b="1" i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2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định </a:t>
                      </a:r>
                      <a:r>
                        <a:rPr lang="en-US" sz="22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"tên của một loại thông tin"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mà bạn muốn cung cấp thêm cho trang web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(Author, description, generator, keywords, viewport)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3166">
                <a:tc>
                  <a:txBody>
                    <a:bodyPr/>
                    <a:lstStyle/>
                    <a:p>
                      <a:pPr fontAlgn="ctr"/>
                      <a:r>
                        <a:rPr lang="en-US" sz="2200" b="1" i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http-</a:t>
                      </a:r>
                      <a:r>
                        <a:rPr lang="en-US" sz="2200" b="1" i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equiv</a:t>
                      </a:r>
                      <a:endParaRPr lang="en-US" sz="22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</a:t>
                      </a:r>
                      <a:r>
                        <a:rPr lang="en-US" sz="2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9799">
                <a:tc>
                  <a:txBody>
                    <a:bodyPr/>
                    <a:lstStyle/>
                    <a:p>
                      <a:pPr fontAlgn="ctr"/>
                      <a:r>
                        <a:rPr lang="en-US" sz="2200" b="1" i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  <a:endParaRPr lang="en-US" sz="22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định nội dung của loại thông tin mà bạn muốn cung cấp cho trình duyệt và các công cụ tìm kiếm</a:t>
                      </a: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0376" y="5722627"/>
            <a:ext cx="114314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 Unicode MS"/>
              </a:rPr>
              <a:t>&lt;</a:t>
            </a:r>
            <a:r>
              <a:rPr lang="en-US" sz="2400" dirty="0">
                <a:solidFill>
                  <a:srgbClr val="117700"/>
                </a:solidFill>
                <a:latin typeface="Arial Unicode MS"/>
              </a:rPr>
              <a:t>meta</a:t>
            </a:r>
            <a:r>
              <a:rPr lang="en-US" sz="24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Arial Unicode MS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Arial Unicode MS"/>
              </a:rPr>
              <a:t>=</a:t>
            </a:r>
            <a:r>
              <a:rPr lang="en-US" sz="2400" dirty="0">
                <a:solidFill>
                  <a:srgbClr val="AA5500"/>
                </a:solidFill>
                <a:latin typeface="Arial Unicode MS"/>
              </a:rPr>
              <a:t>"keywords"</a:t>
            </a:r>
            <a:r>
              <a:rPr lang="en-US" sz="24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Arial Unicode MS"/>
              </a:rPr>
              <a:t>content</a:t>
            </a:r>
            <a:r>
              <a:rPr lang="en-US" sz="2400" dirty="0" smtClean="0">
                <a:solidFill>
                  <a:srgbClr val="000000"/>
                </a:solidFill>
                <a:latin typeface="Arial Unicode MS"/>
              </a:rPr>
              <a:t>=</a:t>
            </a:r>
            <a:r>
              <a:rPr lang="en-US" sz="2400" dirty="0" smtClean="0">
                <a:solidFill>
                  <a:srgbClr val="AA5500"/>
                </a:solidFill>
                <a:latin typeface="Arial Unicode MS"/>
              </a:rPr>
              <a:t>“</a:t>
            </a:r>
            <a:r>
              <a:rPr lang="en-US" sz="2400" dirty="0" err="1" smtClean="0">
                <a:solidFill>
                  <a:srgbClr val="AA5500"/>
                </a:solidFill>
                <a:latin typeface="Arial Unicode MS"/>
              </a:rPr>
              <a:t>Đại</a:t>
            </a:r>
            <a:r>
              <a:rPr lang="en-US" sz="2400" dirty="0" smtClean="0">
                <a:solidFill>
                  <a:srgbClr val="AA5500"/>
                </a:solidFill>
                <a:latin typeface="Arial Unicode MS"/>
              </a:rPr>
              <a:t> </a:t>
            </a:r>
            <a:r>
              <a:rPr lang="en-US" sz="2400" dirty="0" err="1" smtClean="0">
                <a:solidFill>
                  <a:srgbClr val="AA5500"/>
                </a:solidFill>
                <a:latin typeface="Arial Unicode MS"/>
              </a:rPr>
              <a:t>học</a:t>
            </a:r>
            <a:r>
              <a:rPr lang="en-US" sz="2400" dirty="0" smtClean="0">
                <a:solidFill>
                  <a:srgbClr val="AA5500"/>
                </a:solidFill>
                <a:latin typeface="Arial Unicode MS"/>
              </a:rPr>
              <a:t> </a:t>
            </a:r>
            <a:r>
              <a:rPr lang="en-US" sz="2400" dirty="0" err="1" smtClean="0">
                <a:solidFill>
                  <a:srgbClr val="AA5500"/>
                </a:solidFill>
                <a:latin typeface="Arial Unicode MS"/>
              </a:rPr>
              <a:t>Duy</a:t>
            </a:r>
            <a:r>
              <a:rPr lang="en-US" sz="2400" dirty="0" smtClean="0">
                <a:solidFill>
                  <a:srgbClr val="AA5500"/>
                </a:solidFill>
                <a:latin typeface="Arial Unicode MS"/>
              </a:rPr>
              <a:t> </a:t>
            </a:r>
            <a:r>
              <a:rPr lang="en-US" sz="2400" dirty="0" err="1" smtClean="0">
                <a:solidFill>
                  <a:srgbClr val="AA5500"/>
                </a:solidFill>
                <a:latin typeface="Arial Unicode MS"/>
              </a:rPr>
              <a:t>Tân</a:t>
            </a:r>
            <a:r>
              <a:rPr lang="en-US" sz="2400" dirty="0" smtClean="0">
                <a:solidFill>
                  <a:srgbClr val="AA5500"/>
                </a:solidFill>
                <a:latin typeface="Arial Unicode M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Arial Unicode MS"/>
              </a:rPr>
              <a:t>&gt;</a:t>
            </a:r>
            <a:r>
              <a:rPr lang="en-US" sz="2400" dirty="0" smtClean="0"/>
              <a:t> </a:t>
            </a:r>
            <a:endParaRPr 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6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4065</TotalTime>
  <Words>2674</Words>
  <Application>Microsoft Office PowerPoint</Application>
  <PresentationFormat>Widescreen</PresentationFormat>
  <Paragraphs>575</Paragraphs>
  <Slides>59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Arial Unicode MS</vt:lpstr>
      <vt:lpstr>Calibri</vt:lpstr>
      <vt:lpstr>Calibri Light</vt:lpstr>
      <vt:lpstr>Courier New</vt:lpstr>
      <vt:lpstr>Symbol</vt:lpstr>
      <vt:lpstr>Times New Roman</vt:lpstr>
      <vt:lpstr>Verdana</vt:lpstr>
      <vt:lpstr>Wingdings</vt:lpstr>
      <vt:lpstr>Office Theme</vt:lpstr>
      <vt:lpstr>Image</vt:lpstr>
      <vt:lpstr>CHƯƠNG 2  NGÔN NGỮ ĐỊNH DẠNG HTML </vt:lpstr>
      <vt:lpstr>PowerPoint Presentation</vt:lpstr>
      <vt:lpstr>MỤC TIÊU</vt:lpstr>
      <vt:lpstr>I. NGÔN NGỮ HTML</vt:lpstr>
      <vt:lpstr>PowerPoint Presentation</vt:lpstr>
      <vt:lpstr>PowerPoint Presentation</vt:lpstr>
      <vt:lpstr>Ví dụ</vt:lpstr>
      <vt:lpstr>I. NGÔN NGỮ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CSS (CASCADING STYLE SHEET)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CÁC ĐỐI TƯỢNG TRÊN TRANG HTML</vt:lpstr>
      <vt:lpstr>a. KHÁI NIỆM - Dùng để phân biệt các thẻ giống nhau. (cùng 1 loại thẻ có định dạng khác nhau) - Dùng để tạo ra style mới theo ý muốn</vt:lpstr>
      <vt:lpstr>PowerPoint Presentation</vt:lpstr>
      <vt:lpstr>PowerPoint Presentation</vt:lpstr>
      <vt:lpstr>PowerPoint Presentation</vt:lpstr>
      <vt:lpstr>Sử dụng các thẻ HTML và CSS, thiết kế giao diện sau</vt:lpstr>
      <vt:lpstr>KẾT THÚC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TĨNH</dc:title>
  <dc:creator>win7_pro</dc:creator>
  <cp:lastModifiedBy>Microsoft account</cp:lastModifiedBy>
  <cp:revision>199</cp:revision>
  <dcterms:created xsi:type="dcterms:W3CDTF">2016-09-15T13:19:45Z</dcterms:created>
  <dcterms:modified xsi:type="dcterms:W3CDTF">2022-02-13T16:15:59Z</dcterms:modified>
</cp:coreProperties>
</file>