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e5957639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e5957639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e5957639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e5957639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e53ea0f9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e53ea0f9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e54cb6c5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e54cb6c5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e53ea0f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e53ea0f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e53ea0f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e53ea0f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e53ea0f9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e53ea0f9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53ea0f9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53ea0f9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e53ea0f9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e53ea0f9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e53ea0f9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e53ea0f9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e53ea0f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e53ea0f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e59576393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e59576393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904/wgms-fog-2025-02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8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56843"/>
              <a:buNone/>
            </a:pPr>
            <a:r>
              <a:rPr lang="en" sz="1790"/>
              <a:t>Saul Rodriguez-Tapia, Aryan Chauhan, Aaron Hodzic</a:t>
            </a:r>
            <a:endParaRPr sz="179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823850" y="2193300"/>
            <a:ext cx="31311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/>
          </a:p>
        </p:txBody>
      </p:sp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5244900" y="331975"/>
            <a:ext cx="3657600" cy="4523400"/>
          </a:xfrm>
          <a:prstGeom prst="rect">
            <a:avLst/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lin ang="5400012" scaled="0"/>
          </a:gradFill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Goal: to compare glacier metrics (mass, volume, area, and length) by century in terms of their relative sizes.</a:t>
            </a:r>
            <a:endParaRPr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Structure: To emphasize temporal proportions, nested rectangles group each metric's magnitude within centuries.</a:t>
            </a:r>
            <a:endParaRPr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Insight: Shows that the average area of the glaciers by decade has decreased from the early 20th century to the early 21st century, most significantly from the 90s to the 2000s.</a:t>
            </a:r>
            <a:endParaRPr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Labeling: To facilitate visual decoding and accurate comparison, each section includes the century, metric, and exact value.</a:t>
            </a:r>
            <a:endParaRPr/>
          </a:p>
          <a:p>
            <a:pPr marL="457200" lvl="0" indent="-304958" algn="l" rtl="0">
              <a:spcBef>
                <a:spcPts val="1000"/>
              </a:spcBef>
              <a:spcAft>
                <a:spcPts val="1200"/>
              </a:spcAft>
              <a:buSzPct val="100000"/>
              <a:buChar char="●"/>
            </a:pPr>
            <a:r>
              <a:rPr lang="en"/>
              <a:t>Why It Matters: Makes it possible to comprehend how glacier structural changes have changed over time, such as whether volume has decreased more precipitously in recent centuries than area or length.</a:t>
            </a:r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title"/>
          </p:nvPr>
        </p:nvSpPr>
        <p:spPr>
          <a:xfrm>
            <a:off x="251800" y="7789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Visualization 8</a:t>
            </a:r>
            <a:endParaRPr sz="3000"/>
          </a:p>
        </p:txBody>
      </p:sp>
      <p:pic>
        <p:nvPicPr>
          <p:cNvPr id="199" name="Google Shape;199;p22" title="tree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50" y="1443200"/>
            <a:ext cx="4900700" cy="34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1083650" y="3224625"/>
            <a:ext cx="837900" cy="1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165000"/>
              <a:buNone/>
            </a:pPr>
            <a:endParaRPr sz="600"/>
          </a:p>
        </p:txBody>
      </p:sp>
      <p:sp>
        <p:nvSpPr>
          <p:cNvPr id="205" name="Google Shape;205;p23"/>
          <p:cNvSpPr txBox="1">
            <a:spLocks noGrp="1"/>
          </p:cNvSpPr>
          <p:nvPr>
            <p:ph type="body" idx="1"/>
          </p:nvPr>
        </p:nvSpPr>
        <p:spPr>
          <a:xfrm>
            <a:off x="6318475" y="239750"/>
            <a:ext cx="2528400" cy="47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292576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Goal: Illustrates how four important glacier metrics changed in tandem (or apart) over significant historical epochs.</a:t>
            </a:r>
            <a:endParaRPr/>
          </a:p>
          <a:p>
            <a:pPr marL="457200" lvl="0" indent="-292576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Structure: It is simple to follow patterns and correlations because each line joins standardized metric values for a single epoch.</a:t>
            </a:r>
            <a:endParaRPr/>
          </a:p>
          <a:p>
            <a:pPr marL="457200" lvl="0" indent="-292576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Insight: Annotations give quantitative context for visual trends by displaying actual (not normalized) values.</a:t>
            </a:r>
            <a:endParaRPr/>
          </a:p>
          <a:p>
            <a:pPr marL="457200" lvl="0" indent="-292576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Metrics: Even though different metric scales (such as mass vs. area) exist, normalization allows for fair comparison.</a:t>
            </a:r>
            <a:endParaRPr/>
          </a:p>
          <a:p>
            <a:pPr marL="457200" lvl="0" indent="-292576" algn="l" rtl="0">
              <a:spcBef>
                <a:spcPts val="1000"/>
              </a:spcBef>
              <a:spcAft>
                <a:spcPts val="1200"/>
              </a:spcAft>
              <a:buSzPct val="100000"/>
              <a:buChar char="●"/>
            </a:pPr>
            <a:r>
              <a:rPr lang="en"/>
              <a:t>Why It Matters: Indicates interdependencies in the dynamics of glacier retreat by demonstrating the strong correlation between metrics such as mass and volume in loss trends.</a:t>
            </a:r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132400" y="1390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Visualization 9</a:t>
            </a:r>
            <a:endParaRPr sz="3000"/>
          </a:p>
        </p:txBody>
      </p:sp>
      <p:pic>
        <p:nvPicPr>
          <p:cNvPr id="207" name="Google Shape;207;p23" title="parallel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25" y="705924"/>
            <a:ext cx="6060252" cy="344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most glaciers are melting faster than they’re gaining snow/ice, this demonstrates a global glacier retreat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Glaciers closer to the poles show less negative balances (melt less)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</a:rPr>
              <a:t> WGMS (2025): Fluctuations of Glaciers (FoG) Database. World Glacier Monitoring Service (WGMS), Zurich, Switzerland. </a:t>
            </a:r>
            <a:r>
              <a:rPr lang="en" sz="1200" u="sng">
                <a:solidFill>
                  <a:srgbClr val="7492C9"/>
                </a:solidFill>
                <a:highlight>
                  <a:srgbClr val="FFFFFF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https://doi.org/10.5904/wgms-fog-2025-02b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worked independently, with regular check-ins to stay aligned and on schedule.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used Google docs to compile our work, we used discord for communication and, we used Github to compile our visualizations together.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Results 1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3317025"/>
            <a:ext cx="7038900" cy="15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48" name="Google Shape;148;p15" title="geospati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50" y="1152475"/>
            <a:ext cx="3462175" cy="207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 title="geospatial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0125" y="1151850"/>
            <a:ext cx="3462175" cy="2072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Results 2</a:t>
            </a:r>
            <a:endParaRPr/>
          </a:p>
        </p:txBody>
      </p:sp>
      <p:pic>
        <p:nvPicPr>
          <p:cNvPr id="155" name="Google Shape;155;p16" title="time seri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050" y="1206625"/>
            <a:ext cx="5978176" cy="3461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1147650" y="241500"/>
            <a:ext cx="5897700" cy="7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Visual Results 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Results 3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3" name="Google Shape;163;p17" title="bar 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63" y="1148487"/>
            <a:ext cx="8641476" cy="284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Results 4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149726" y="850900"/>
            <a:ext cx="4085724" cy="404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04958">
              <a:spcBef>
                <a:spcPts val="1000"/>
              </a:spcBef>
              <a:buSzPct val="100000"/>
            </a:pPr>
            <a:r>
              <a:rPr lang="en-US" dirty="0"/>
              <a:t>Goal: Understand the average glacier elevation change by each country in the last year.</a:t>
            </a:r>
          </a:p>
          <a:p>
            <a:pPr lvl="0" indent="-304958">
              <a:spcBef>
                <a:spcPts val="1000"/>
              </a:spcBef>
              <a:buSzPct val="100000"/>
            </a:pPr>
            <a:r>
              <a:rPr lang="en-US" dirty="0"/>
              <a:t>Structure: Horizontal Bar Chart sorted by  change  in elevation, glacier name and country.</a:t>
            </a:r>
          </a:p>
          <a:p>
            <a:pPr lvl="0" indent="-304958">
              <a:spcBef>
                <a:spcPts val="1000"/>
              </a:spcBef>
              <a:buSzPct val="100000"/>
            </a:pPr>
            <a:r>
              <a:rPr lang="en-US" dirty="0"/>
              <a:t>Color mapping: Red indicates a gain in elevation and blue indicated a loss in elevation.</a:t>
            </a:r>
          </a:p>
          <a:p>
            <a:pPr lvl="0" indent="-304958">
              <a:spcBef>
                <a:spcPts val="1000"/>
              </a:spcBef>
              <a:buSzPct val="100000"/>
            </a:pPr>
            <a:r>
              <a:rPr lang="en-US" dirty="0"/>
              <a:t>Insight: Elevation change trends in the past year in different countries.</a:t>
            </a:r>
          </a:p>
          <a:p>
            <a:pPr lvl="0" indent="-304958">
              <a:spcBef>
                <a:spcPts val="1000"/>
              </a:spcBef>
              <a:spcAft>
                <a:spcPts val="1200"/>
              </a:spcAft>
              <a:buSzPct val="100000"/>
            </a:pPr>
            <a:r>
              <a:rPr lang="en-US" dirty="0"/>
              <a:t>Why It Is Important: Allows us to find trends in elevation change and find the factors in the past year that influence the change.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00" y="139700"/>
            <a:ext cx="4688974" cy="47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5</a:t>
            </a: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xfrm>
            <a:off x="138546" y="852055"/>
            <a:ext cx="3657599" cy="42048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04958">
              <a:spcBef>
                <a:spcPts val="1000"/>
              </a:spcBef>
              <a:buSzPct val="100000"/>
            </a:pPr>
            <a:r>
              <a:rPr lang="en-US" dirty="0"/>
              <a:t>Goal: Highlight geographical clusters and trends directly on top of a world map.</a:t>
            </a:r>
          </a:p>
          <a:p>
            <a:pPr lvl="0" indent="-304958">
              <a:spcBef>
                <a:spcPts val="1000"/>
              </a:spcBef>
              <a:buSzPct val="100000"/>
            </a:pPr>
            <a:r>
              <a:rPr lang="en-US" dirty="0"/>
              <a:t>Structure: A world map with glaciers marked by country on top.</a:t>
            </a:r>
          </a:p>
          <a:p>
            <a:pPr lvl="0" indent="-304958">
              <a:spcBef>
                <a:spcPts val="1000"/>
              </a:spcBef>
              <a:buSzPct val="100000"/>
            </a:pPr>
            <a:r>
              <a:rPr lang="en-US" dirty="0"/>
              <a:t>Color mapping: Each country is assigned a designated color for visual clarity.</a:t>
            </a:r>
          </a:p>
          <a:p>
            <a:pPr lvl="0" indent="-304958">
              <a:spcBef>
                <a:spcPts val="1000"/>
              </a:spcBef>
              <a:buSzPct val="100000"/>
            </a:pPr>
            <a:r>
              <a:rPr lang="en-US" dirty="0"/>
              <a:t>Insight: Reveals clusters on top of world map to better understand geographical trends.</a:t>
            </a:r>
          </a:p>
          <a:p>
            <a:pPr lvl="0" indent="-304958">
              <a:spcBef>
                <a:spcPts val="1000"/>
              </a:spcBef>
              <a:spcAft>
                <a:spcPts val="1200"/>
              </a:spcAft>
              <a:buSzPct val="100000"/>
            </a:pPr>
            <a:r>
              <a:rPr lang="en-US" dirty="0"/>
              <a:t>Why It Is Important: Highlights regions that could have climate and geographical characteristics that could negatively impact glaciers.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836" y="90055"/>
            <a:ext cx="5084618" cy="4966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6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152400" y="968798"/>
            <a:ext cx="3780971" cy="4081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lvl="0" indent="-304958">
              <a:spcBef>
                <a:spcPts val="1000"/>
              </a:spcBef>
              <a:buSzPct val="100000"/>
            </a:pPr>
            <a:r>
              <a:rPr lang="en-US" dirty="0"/>
              <a:t>Goal: Highlights the distribution of glaciers with clearly outlined outliers in the 5 countries with the most glaciers</a:t>
            </a:r>
          </a:p>
          <a:p>
            <a:pPr lvl="0" indent="-304958">
              <a:spcBef>
                <a:spcPts val="1200"/>
              </a:spcBef>
              <a:buSzPct val="100000"/>
            </a:pPr>
            <a:r>
              <a:rPr lang="en-US" dirty="0"/>
              <a:t>Structure: The Latitude and Longitude data being separate allows for direct visualization of north-south vs east-west glacier distributions.</a:t>
            </a:r>
          </a:p>
          <a:p>
            <a:pPr lvl="0" indent="-304958">
              <a:spcBef>
                <a:spcPts val="1000"/>
              </a:spcBef>
              <a:buSzPct val="100000"/>
            </a:pPr>
            <a:r>
              <a:rPr lang="en-US" dirty="0"/>
              <a:t>Color mapping: Each country is assigned a designated color for visual clarity.</a:t>
            </a:r>
          </a:p>
          <a:p>
            <a:pPr lvl="0" indent="-304958">
              <a:spcBef>
                <a:spcPts val="1000"/>
              </a:spcBef>
              <a:buSzPct val="100000"/>
            </a:pPr>
            <a:r>
              <a:rPr lang="en-US" dirty="0"/>
              <a:t>Insight: The interquartile range shows the center of glacier clusters in each country.</a:t>
            </a:r>
          </a:p>
          <a:p>
            <a:pPr lvl="0" indent="-304958">
              <a:spcBef>
                <a:spcPts val="1000"/>
              </a:spcBef>
              <a:spcAft>
                <a:spcPts val="1200"/>
              </a:spcAft>
              <a:buSzPct val="100000"/>
            </a:pPr>
            <a:r>
              <a:rPr lang="en-US" dirty="0"/>
              <a:t>Why It Is Important: This visualization is important because it allows for us to understand these distributions to understand geographic patterns and climate influences in each country.</a:t>
            </a:r>
          </a:p>
          <a:p>
            <a:pPr marL="285750" indent="-285750">
              <a:spcAft>
                <a:spcPts val="1200"/>
              </a:spcAft>
            </a:pPr>
            <a:endParaRPr dirty="0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1672" y="131618"/>
            <a:ext cx="5036127" cy="4918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163350" y="193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Visualization 7 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/>
              <a:t>(radial timeline)</a:t>
            </a:r>
            <a:endParaRPr sz="1800"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163350" y="1167300"/>
            <a:ext cx="39258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Goal: Highlights cyclical or abrupt changes in mass by displaying glacier mass changes over centuries in a circular timeline.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Structure: To illustrate temporal patterns, each bar is positioned radially by time and represents the mass change in a particular year.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Color mapping: The degree of mass gain or loss is conveyed by a cool-to-warm color gradient (red = loss, blue = gain).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Insight: Shows that the glacier mass balance has decreased significantly since the mid-20th century</a:t>
            </a:r>
            <a:endParaRPr dirty="0"/>
          </a:p>
          <a:p>
            <a:pPr marL="457200" lvl="0" indent="-304958" algn="l" rtl="0">
              <a:spcBef>
                <a:spcPts val="1000"/>
              </a:spcBef>
              <a:spcAft>
                <a:spcPts val="1200"/>
              </a:spcAft>
              <a:buSzPct val="100000"/>
              <a:buChar char="●"/>
            </a:pPr>
            <a:r>
              <a:rPr lang="en" dirty="0"/>
              <a:t>Why It Is Important: valuable for pinpointing periods of rapid melting or stabilization, particularly in the context of long-term climate monitoring.</a:t>
            </a:r>
            <a:endParaRPr dirty="0"/>
          </a:p>
        </p:txBody>
      </p:sp>
      <p:pic>
        <p:nvPicPr>
          <p:cNvPr id="191" name="Google Shape;191;p21" title="glacier_radial_timel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500" y="193675"/>
            <a:ext cx="4689150" cy="4784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Microsoft Office PowerPoint</Application>
  <PresentationFormat>On-screen Show (16:9)</PresentationFormat>
  <Paragraphs>51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Lato</vt:lpstr>
      <vt:lpstr>Montserrat</vt:lpstr>
      <vt:lpstr>Arial</vt:lpstr>
      <vt:lpstr>Focus</vt:lpstr>
      <vt:lpstr>Group 8</vt:lpstr>
      <vt:lpstr>Methodology</vt:lpstr>
      <vt:lpstr>Visual Results 1</vt:lpstr>
      <vt:lpstr>Visual Results 2</vt:lpstr>
      <vt:lpstr>Visual Results 3</vt:lpstr>
      <vt:lpstr>Visual Results 4</vt:lpstr>
      <vt:lpstr>Visualization 5</vt:lpstr>
      <vt:lpstr>Visualization 6</vt:lpstr>
      <vt:lpstr>Visualization 7  (radial timeline)</vt:lpstr>
      <vt:lpstr>PowerPoint Presentation</vt:lpstr>
      <vt:lpstr>PowerPoint Presentation</vt:lpstr>
      <vt:lpstr>Key Insights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Aryan Chauhan</cp:lastModifiedBy>
  <cp:revision>2</cp:revision>
  <dcterms:modified xsi:type="dcterms:W3CDTF">2025-06-03T17:16:28Z</dcterms:modified>
</cp:coreProperties>
</file>