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5957639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5957639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5957639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5957639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53ea0f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53ea0f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54cb6c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54cb6c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53ea0f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53ea0f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53ea0f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53ea0f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53ea0f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53ea0f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53ea0f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53ea0f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e53ea0f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e53ea0f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53ea0f9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53ea0f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53ea0f9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53ea0f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5957639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5957639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5904/wgms-fog-2025-02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6843"/>
              <a:buNone/>
            </a:pPr>
            <a:r>
              <a:rPr lang="en" sz="1790"/>
              <a:t>Saul Rodriguez-Tapia, Aryan Chauhan, Aaron Hodzic</a:t>
            </a:r>
            <a:endParaRPr sz="17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23850" y="2193300"/>
            <a:ext cx="31311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5244900" y="331975"/>
            <a:ext cx="3657600" cy="45234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t</a:t>
            </a:r>
            <a:r>
              <a:rPr lang="en"/>
              <a:t>o compare glacier metrics (mass, volume, area, and length) by century in terms of their relative sizes.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Structure: To emphasize temporal proportions, nested rectangles group each metric's magnitude within centuries.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Insight: Shows that the average area of the glaciers by decade has decreased from the early 20th century to the early 21st century, most significantly from the 90s to the 2000s.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Labeling: To facilitate visual decoding and accurate comparison, each section includes the century, metric, and exact value.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/>
              <a:t>Why It Matters: Makes it possible to comprehend how glacier structural changes have changed over time, such as whether volume has decreased more precipitously in recent centuries than area or length.</a:t>
            </a:r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251800" y="7789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Visualization 8</a:t>
            </a:r>
            <a:endParaRPr sz="3000"/>
          </a:p>
        </p:txBody>
      </p:sp>
      <p:pic>
        <p:nvPicPr>
          <p:cNvPr id="199" name="Google Shape;199;p22" title="tree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0" y="1443200"/>
            <a:ext cx="4900700" cy="34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083650" y="3224625"/>
            <a:ext cx="837900" cy="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65000"/>
              <a:buNone/>
            </a:pPr>
            <a:r>
              <a:t/>
            </a:r>
            <a:endParaRPr sz="6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6318475" y="239750"/>
            <a:ext cx="2528400" cy="4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Illustrates how four important glacier metrics changed in tandem (or apart) over significant historical epochs.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Structure: It is simple to follow patterns and correlations because each line joins standardized metric values for a single epoch.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Insight: Annotations give quantitative context for visual trends by displaying actual (not normalized) values.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Metrics</a:t>
            </a:r>
            <a:r>
              <a:rPr lang="en"/>
              <a:t>: Even though different metric scales (such as mass vs. area) exist, normalization allows for fair comparison.</a:t>
            </a:r>
            <a:endParaRPr/>
          </a:p>
          <a:p>
            <a:pPr indent="-292576" lvl="0" marL="457200" rtl="0" algn="l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/>
              <a:t>Why It Matters: Indicates interdependencies in the dynamics of glacier retreat by demonstrating the strong correlation between metrics such as mass and volume in loss trends.</a:t>
            </a:r>
            <a:endParaRPr/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132400" y="1390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Visualization 9</a:t>
            </a:r>
            <a:endParaRPr sz="3000"/>
          </a:p>
        </p:txBody>
      </p:sp>
      <p:pic>
        <p:nvPicPr>
          <p:cNvPr id="207" name="Google Shape;207;p23" title="parallel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25" y="705924"/>
            <a:ext cx="6060252" cy="3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most glaciers are melting faster than they’re gaining snow/ice, this demonstrates a </a:t>
            </a:r>
            <a:r>
              <a:rPr lang="en"/>
              <a:t>global glacier retreat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Glaciers closer to the poles show less negative balances (melt less)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WGMS (2025): Fluctuations of Glaciers (FoG) Database. World Glacier Monitoring Service (WGMS), Zurich, Switzerland. </a:t>
            </a:r>
            <a:r>
              <a:rPr lang="en" sz="1200" u="sng">
                <a:solidFill>
                  <a:srgbClr val="7492C9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https://doi.org/10.5904/wgms-fog-2025-02b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worked independently, with regular check-ins to stay aligned and on schedule.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used Google docs to compile our work, we used discord for communication and, we used Github to compile our visualizations together.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1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3317025"/>
            <a:ext cx="70389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 title="geospat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50" y="1152475"/>
            <a:ext cx="3462175" cy="20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title="geospatial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125" y="1151850"/>
            <a:ext cx="3462175" cy="207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2</a:t>
            </a:r>
            <a:endParaRPr/>
          </a:p>
        </p:txBody>
      </p:sp>
      <p:pic>
        <p:nvPicPr>
          <p:cNvPr id="155" name="Google Shape;155;p16" title="time ser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50" y="1206625"/>
            <a:ext cx="5978176" cy="34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147650" y="241500"/>
            <a:ext cx="58977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 Results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3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 title="bar 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3" y="1148487"/>
            <a:ext cx="8641476" cy="28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4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5" y="913725"/>
            <a:ext cx="8552449" cy="4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5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9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6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63350" y="193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Visualization 7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(radial timeline)</a:t>
            </a:r>
            <a:endParaRPr sz="18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63350" y="1167300"/>
            <a:ext cx="39258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Highlights cyclical or abrupt changes in mass by displaying glacier mass changes over centuries in a circular timeline.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Structure: To illustrate temporal patterns, each bar is positioned radially by time and represents the mass change in a particular year.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Color mapping: The degree of mass gain or loss is conveyed by a cool-to-warm color gradient (red = loss, blue = gain).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</a:t>
            </a:r>
            <a:r>
              <a:rPr lang="en"/>
              <a:t>nsight: Shows that the glacier mass balance has decreased significantly since the mid-20th century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/>
              <a:t>Why It Is Important: valuable for pinpointing periods of rapid melting or stabilization, particularly in the context of long-term climate monitoring.</a:t>
            </a:r>
            <a:endParaRPr/>
          </a:p>
        </p:txBody>
      </p:sp>
      <p:pic>
        <p:nvPicPr>
          <p:cNvPr id="191" name="Google Shape;191;p21" title="glacier_radial_tim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0" y="193675"/>
            <a:ext cx="4689150" cy="478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