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e5957639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e5957639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e5957639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e5957639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e53ea0f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e53ea0f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e54cb6c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e54cb6c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e53ea0f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e53ea0f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e53ea0f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e53ea0f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e53ea0f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e53ea0f9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e53ea0f9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e53ea0f9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e53ea0f9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e53ea0f9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e53ea0f9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e53ea0f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e53ea0f9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e53ea0f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e59576393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e59576393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5904/wgms-fog-2025-02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8</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SzPct val="56843"/>
              <a:buNone/>
            </a:pPr>
            <a:r>
              <a:rPr lang="en" sz="1790"/>
              <a:t>Saul Rodriguez-Tapia, Aryan Chauhan, Aaron Hodzic</a:t>
            </a:r>
            <a:endParaRPr sz="17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23850" y="2193300"/>
            <a:ext cx="3131100" cy="3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600"/>
          </a:p>
        </p:txBody>
      </p:sp>
      <p:sp>
        <p:nvSpPr>
          <p:cNvPr id="199" name="Google Shape;199;p22"/>
          <p:cNvSpPr txBox="1"/>
          <p:nvPr>
            <p:ph idx="1" type="body"/>
          </p:nvPr>
        </p:nvSpPr>
        <p:spPr>
          <a:xfrm>
            <a:off x="5244900" y="331975"/>
            <a:ext cx="3657600" cy="4523400"/>
          </a:xfrm>
          <a:prstGeom prst="rect">
            <a:avLst/>
          </a:prstGeom>
          <a:gradFill>
            <a:gsLst>
              <a:gs pos="0">
                <a:srgbClr val="8C8C8C"/>
              </a:gs>
              <a:gs pos="100000">
                <a:srgbClr val="404040"/>
              </a:gs>
            </a:gsLst>
            <a:lin ang="5400012" scaled="0"/>
          </a:gradFill>
        </p:spPr>
        <p:txBody>
          <a:bodyPr anchorCtr="0" anchor="t" bIns="91425" lIns="91425" spcFirstLastPara="1" rIns="91425" wrap="square" tIns="91425">
            <a:normAutofit fontScale="92500"/>
          </a:bodyPr>
          <a:lstStyle/>
          <a:p>
            <a:pPr indent="-304958" lvl="0" marL="457200" rtl="0" algn="l">
              <a:spcBef>
                <a:spcPts val="1000"/>
              </a:spcBef>
              <a:spcAft>
                <a:spcPts val="0"/>
              </a:spcAft>
              <a:buSzPct val="100000"/>
              <a:buChar char="●"/>
            </a:pPr>
            <a:r>
              <a:rPr lang="en"/>
              <a:t>Goal: t</a:t>
            </a:r>
            <a:r>
              <a:rPr lang="en"/>
              <a:t>o compare glacier metrics (mass, volume, area, and length) by century in terms of their relative sizes.</a:t>
            </a:r>
            <a:endParaRPr/>
          </a:p>
          <a:p>
            <a:pPr indent="-304958" lvl="0" marL="457200" rtl="0" algn="l">
              <a:spcBef>
                <a:spcPts val="1200"/>
              </a:spcBef>
              <a:spcAft>
                <a:spcPts val="0"/>
              </a:spcAft>
              <a:buSzPct val="100000"/>
              <a:buChar char="●"/>
            </a:pPr>
            <a:r>
              <a:rPr lang="en"/>
              <a:t>Structure: To emphasize temporal proportions, nested rectangles group each metric's magnitude within centuries.</a:t>
            </a:r>
            <a:endParaRPr/>
          </a:p>
          <a:p>
            <a:pPr indent="-304958" lvl="0" marL="457200" rtl="0" algn="l">
              <a:spcBef>
                <a:spcPts val="1000"/>
              </a:spcBef>
              <a:spcAft>
                <a:spcPts val="0"/>
              </a:spcAft>
              <a:buSzPct val="100000"/>
              <a:buChar char="●"/>
            </a:pPr>
            <a:r>
              <a:rPr lang="en"/>
              <a:t>Insight: Shows that the average area of the glaciers by decade has decreased from the early 20th century to the early 21st century, most significantly from the 90s to the 2000s.</a:t>
            </a:r>
            <a:endParaRPr/>
          </a:p>
          <a:p>
            <a:pPr indent="-304958" lvl="0" marL="457200" rtl="0" algn="l">
              <a:spcBef>
                <a:spcPts val="1000"/>
              </a:spcBef>
              <a:spcAft>
                <a:spcPts val="0"/>
              </a:spcAft>
              <a:buSzPct val="100000"/>
              <a:buChar char="●"/>
            </a:pPr>
            <a:r>
              <a:rPr lang="en"/>
              <a:t>Labeling: To facilitate visual decoding and accurate comparison, each section includes the century, metric, and exact value.</a:t>
            </a:r>
            <a:endParaRPr/>
          </a:p>
          <a:p>
            <a:pPr indent="-304958" lvl="0" marL="457200" rtl="0" algn="l">
              <a:spcBef>
                <a:spcPts val="1000"/>
              </a:spcBef>
              <a:spcAft>
                <a:spcPts val="1200"/>
              </a:spcAft>
              <a:buSzPct val="100000"/>
              <a:buChar char="●"/>
            </a:pPr>
            <a:r>
              <a:rPr lang="en"/>
              <a:t>Why It Matters: Makes it possible to comprehend how glacier structural changes have changed over time, such as whether volume has decreased more precipitously in recent centuries than area or length.</a:t>
            </a:r>
            <a:endParaRPr/>
          </a:p>
        </p:txBody>
      </p:sp>
      <p:sp>
        <p:nvSpPr>
          <p:cNvPr id="200" name="Google Shape;200;p22"/>
          <p:cNvSpPr txBox="1"/>
          <p:nvPr>
            <p:ph type="title"/>
          </p:nvPr>
        </p:nvSpPr>
        <p:spPr>
          <a:xfrm>
            <a:off x="251800" y="7789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Visualization 8</a:t>
            </a:r>
            <a:endParaRPr sz="3000"/>
          </a:p>
        </p:txBody>
      </p:sp>
      <p:pic>
        <p:nvPicPr>
          <p:cNvPr id="201" name="Google Shape;201;p22" title="treemap.png"/>
          <p:cNvPicPr preferRelativeResize="0"/>
          <p:nvPr/>
        </p:nvPicPr>
        <p:blipFill>
          <a:blip r:embed="rId3">
            <a:alphaModFix/>
          </a:blip>
          <a:stretch>
            <a:fillRect/>
          </a:stretch>
        </p:blipFill>
        <p:spPr>
          <a:xfrm>
            <a:off x="189450" y="1443200"/>
            <a:ext cx="4900700" cy="341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083650" y="3224625"/>
            <a:ext cx="837900" cy="16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165000"/>
              <a:buNone/>
            </a:pPr>
            <a:r>
              <a:t/>
            </a:r>
            <a:endParaRPr sz="600"/>
          </a:p>
        </p:txBody>
      </p:sp>
      <p:sp>
        <p:nvSpPr>
          <p:cNvPr id="207" name="Google Shape;207;p23"/>
          <p:cNvSpPr txBox="1"/>
          <p:nvPr>
            <p:ph idx="1" type="body"/>
          </p:nvPr>
        </p:nvSpPr>
        <p:spPr>
          <a:xfrm>
            <a:off x="6318475" y="239750"/>
            <a:ext cx="2528400" cy="47031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1000"/>
              </a:spcBef>
              <a:spcAft>
                <a:spcPts val="0"/>
              </a:spcAft>
              <a:buSzPct val="100000"/>
              <a:buChar char="●"/>
            </a:pPr>
            <a:r>
              <a:rPr lang="en"/>
              <a:t>Goal: Illustrates how four important glacier metrics changed in tandem (or apart) over significant historical epochs.</a:t>
            </a:r>
            <a:endParaRPr/>
          </a:p>
          <a:p>
            <a:pPr indent="-292576" lvl="0" marL="457200" rtl="0" algn="l">
              <a:spcBef>
                <a:spcPts val="1200"/>
              </a:spcBef>
              <a:spcAft>
                <a:spcPts val="0"/>
              </a:spcAft>
              <a:buSzPct val="100000"/>
              <a:buChar char="●"/>
            </a:pPr>
            <a:r>
              <a:rPr lang="en"/>
              <a:t>Structure: It is simple to follow patterns and correlations because each line joins standardized metric values for a single epoch.</a:t>
            </a:r>
            <a:endParaRPr/>
          </a:p>
          <a:p>
            <a:pPr indent="-292576" lvl="0" marL="457200" rtl="0" algn="l">
              <a:spcBef>
                <a:spcPts val="1000"/>
              </a:spcBef>
              <a:spcAft>
                <a:spcPts val="0"/>
              </a:spcAft>
              <a:buSzPct val="100000"/>
              <a:buChar char="●"/>
            </a:pPr>
            <a:r>
              <a:rPr lang="en"/>
              <a:t>Insight: Annotations give quantitative context for visual trends by displaying actual (not normalized) values.</a:t>
            </a:r>
            <a:endParaRPr/>
          </a:p>
          <a:p>
            <a:pPr indent="-292576" lvl="0" marL="457200" rtl="0" algn="l">
              <a:spcBef>
                <a:spcPts val="1000"/>
              </a:spcBef>
              <a:spcAft>
                <a:spcPts val="0"/>
              </a:spcAft>
              <a:buSzPct val="100000"/>
              <a:buChar char="●"/>
            </a:pPr>
            <a:r>
              <a:rPr lang="en"/>
              <a:t>Metrics</a:t>
            </a:r>
            <a:r>
              <a:rPr lang="en"/>
              <a:t>: Even though different metric scales (such as mass vs. area) exist, normalization allows for fair comparison.</a:t>
            </a:r>
            <a:endParaRPr/>
          </a:p>
          <a:p>
            <a:pPr indent="-292576" lvl="0" marL="457200" rtl="0" algn="l">
              <a:spcBef>
                <a:spcPts val="1000"/>
              </a:spcBef>
              <a:spcAft>
                <a:spcPts val="1200"/>
              </a:spcAft>
              <a:buSzPct val="100000"/>
              <a:buChar char="●"/>
            </a:pPr>
            <a:r>
              <a:rPr lang="en"/>
              <a:t>Why It Matters: Indicates interdependencies in the dynamics of glacier retreat by demonstrating the strong correlation between metrics such as mass and volume in loss trends.</a:t>
            </a:r>
            <a:endParaRPr/>
          </a:p>
        </p:txBody>
      </p:sp>
      <p:sp>
        <p:nvSpPr>
          <p:cNvPr id="208" name="Google Shape;208;p23"/>
          <p:cNvSpPr txBox="1"/>
          <p:nvPr>
            <p:ph type="title"/>
          </p:nvPr>
        </p:nvSpPr>
        <p:spPr>
          <a:xfrm>
            <a:off x="132400" y="1390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Visualization 9</a:t>
            </a:r>
            <a:endParaRPr sz="3000"/>
          </a:p>
        </p:txBody>
      </p:sp>
      <p:pic>
        <p:nvPicPr>
          <p:cNvPr id="209" name="Google Shape;209;p23" title="parallelPlot.png"/>
          <p:cNvPicPr preferRelativeResize="0"/>
          <p:nvPr/>
        </p:nvPicPr>
        <p:blipFill>
          <a:blip r:embed="rId3">
            <a:alphaModFix/>
          </a:blip>
          <a:stretch>
            <a:fillRect/>
          </a:stretch>
        </p:blipFill>
        <p:spPr>
          <a:xfrm>
            <a:off x="179225" y="705924"/>
            <a:ext cx="6060252" cy="344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most glaciers are melting faster than they’re gaining snow/ice, this demonstrates a </a:t>
            </a:r>
            <a:r>
              <a:rPr lang="en"/>
              <a:t>global glacier retreat</a:t>
            </a:r>
            <a:endParaRPr/>
          </a:p>
          <a:p>
            <a:pPr indent="0" lvl="0" marL="0" rtl="0" algn="l">
              <a:spcBef>
                <a:spcPts val="1200"/>
              </a:spcBef>
              <a:spcAft>
                <a:spcPts val="0"/>
              </a:spcAft>
              <a:buNone/>
            </a:pPr>
            <a:r>
              <a:rPr lang="en"/>
              <a:t>Glaciers closer to the poles show less negative balances (melt less)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444444"/>
                </a:solidFill>
                <a:highlight>
                  <a:srgbClr val="FFFFFF"/>
                </a:highlight>
              </a:rPr>
              <a:t> WGMS (2025): Fluctuations of Glaciers (FoG) Database. World Glacier Monitoring Service (WGMS), Zurich, Switzerland. </a:t>
            </a:r>
            <a:r>
              <a:rPr lang="en" sz="1200" u="sng">
                <a:solidFill>
                  <a:srgbClr val="7492C9"/>
                </a:solidFill>
                <a:highlight>
                  <a:srgbClr val="FFFFFF"/>
                </a:highlight>
                <a:hlinkClick r:id="rId3">
                  <a:extLst>
                    <a:ext uri="{A12FA001-AC4F-418D-AE19-62706E023703}">
                      <ahyp:hlinkClr val="tx"/>
                    </a:ext>
                  </a:extLst>
                </a:hlinkClick>
              </a:rPr>
              <a:t>https://doi.org/10.5904/wgms-fog-2025-02b</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 chose our topic </a:t>
            </a:r>
            <a:endParaRPr/>
          </a:p>
        </p:txBody>
      </p:sp>
      <p:sp>
        <p:nvSpPr>
          <p:cNvPr id="141" name="Google Shape;141;p14"/>
          <p:cNvSpPr txBox="1"/>
          <p:nvPr>
            <p:ph idx="1" type="body"/>
          </p:nvPr>
        </p:nvSpPr>
        <p:spPr>
          <a:xfrm>
            <a:off x="1297500" y="1567550"/>
            <a:ext cx="7038900" cy="2911200"/>
          </a:xfrm>
          <a:prstGeom prst="rect">
            <a:avLst/>
          </a:prstGeom>
          <a:no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Objective</a:t>
            </a:r>
            <a:endParaRPr/>
          </a:p>
          <a:p>
            <a:pPr indent="0" lvl="0" marL="0" rtl="0" algn="l">
              <a:lnSpc>
                <a:spcPct val="100000"/>
              </a:lnSpc>
              <a:spcBef>
                <a:spcPts val="1200"/>
              </a:spcBef>
              <a:spcAft>
                <a:spcPts val="0"/>
              </a:spcAft>
              <a:buNone/>
            </a:pPr>
            <a:r>
              <a:rPr lang="en"/>
              <a:t>By tracking glaciers we can understand patterns in Earth’s atmospheric temperature, sea level, and precipitation, making them the ideal way to track the evolution of global climate</a:t>
            </a:r>
            <a:endParaRPr/>
          </a:p>
          <a:p>
            <a:pPr indent="0" lvl="0" marL="0" rtl="0" algn="l">
              <a:lnSpc>
                <a:spcPct val="100000"/>
              </a:lnSpc>
              <a:spcBef>
                <a:spcPts val="1200"/>
              </a:spcBef>
              <a:spcAft>
                <a:spcPts val="0"/>
              </a:spcAft>
              <a:buNone/>
            </a:pPr>
            <a:r>
              <a:rPr lang="en"/>
              <a:t>Significance</a:t>
            </a:r>
            <a:endParaRPr/>
          </a:p>
          <a:p>
            <a:pPr indent="0" lvl="0" marL="0" rtl="0" algn="l">
              <a:lnSpc>
                <a:spcPct val="100000"/>
              </a:lnSpc>
              <a:spcBef>
                <a:spcPts val="1200"/>
              </a:spcBef>
              <a:spcAft>
                <a:spcPts val="0"/>
              </a:spcAft>
              <a:buNone/>
            </a:pPr>
            <a:r>
              <a:rPr lang="en"/>
              <a:t>Glaciers also play a vital role in regional water cycles, affecting many reaches of the world both in their acting as natural reservoirs for mountainous regions and in their influence on weather patterns across the globe</a:t>
            </a:r>
            <a:endParaRPr/>
          </a:p>
          <a:p>
            <a:pPr indent="0" lvl="0" marL="0" rtl="0" algn="l">
              <a:lnSpc>
                <a:spcPct val="100000"/>
              </a:lnSpc>
              <a:spcBef>
                <a:spcPts val="1200"/>
              </a:spcBef>
              <a:spcAft>
                <a:spcPts val="0"/>
              </a:spcAft>
              <a:buNone/>
            </a:pPr>
            <a:r>
              <a:rPr lang="en"/>
              <a:t>Tracking the size of glaciers throughout the years helps researchers and the general public understand the significant impacts of climate change and global warming.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Results 1</a:t>
            </a:r>
            <a:endParaRPr/>
          </a:p>
        </p:txBody>
      </p:sp>
      <p:sp>
        <p:nvSpPr>
          <p:cNvPr id="147" name="Google Shape;147;p15"/>
          <p:cNvSpPr txBox="1"/>
          <p:nvPr>
            <p:ph idx="1" type="body"/>
          </p:nvPr>
        </p:nvSpPr>
        <p:spPr>
          <a:xfrm>
            <a:off x="1297500" y="3317025"/>
            <a:ext cx="7038900" cy="152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title="geo1.png"/>
          <p:cNvPicPr preferRelativeResize="0"/>
          <p:nvPr/>
        </p:nvPicPr>
        <p:blipFill>
          <a:blip r:embed="rId3">
            <a:alphaModFix/>
          </a:blip>
          <a:stretch>
            <a:fillRect/>
          </a:stretch>
        </p:blipFill>
        <p:spPr>
          <a:xfrm>
            <a:off x="455000" y="1453402"/>
            <a:ext cx="2774051" cy="1862426"/>
          </a:xfrm>
          <a:prstGeom prst="rect">
            <a:avLst/>
          </a:prstGeom>
          <a:noFill/>
          <a:ln>
            <a:noFill/>
          </a:ln>
        </p:spPr>
      </p:pic>
      <p:pic>
        <p:nvPicPr>
          <p:cNvPr id="149" name="Google Shape;149;p15" title="geo2.png"/>
          <p:cNvPicPr preferRelativeResize="0"/>
          <p:nvPr/>
        </p:nvPicPr>
        <p:blipFill>
          <a:blip r:embed="rId4">
            <a:alphaModFix/>
          </a:blip>
          <a:stretch>
            <a:fillRect/>
          </a:stretch>
        </p:blipFill>
        <p:spPr>
          <a:xfrm>
            <a:off x="3229050" y="1453400"/>
            <a:ext cx="2774051" cy="1862426"/>
          </a:xfrm>
          <a:prstGeom prst="rect">
            <a:avLst/>
          </a:prstGeom>
          <a:noFill/>
          <a:ln>
            <a:noFill/>
          </a:ln>
        </p:spPr>
      </p:pic>
      <p:pic>
        <p:nvPicPr>
          <p:cNvPr id="150" name="Google Shape;150;p15" title="geo3.png"/>
          <p:cNvPicPr preferRelativeResize="0"/>
          <p:nvPr/>
        </p:nvPicPr>
        <p:blipFill>
          <a:blip r:embed="rId5">
            <a:alphaModFix/>
          </a:blip>
          <a:stretch>
            <a:fillRect/>
          </a:stretch>
        </p:blipFill>
        <p:spPr>
          <a:xfrm>
            <a:off x="6003100" y="1452075"/>
            <a:ext cx="2774051" cy="1862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6" title="time series.png"/>
          <p:cNvPicPr preferRelativeResize="0"/>
          <p:nvPr/>
        </p:nvPicPr>
        <p:blipFill>
          <a:blip r:embed="rId3">
            <a:alphaModFix/>
          </a:blip>
          <a:stretch>
            <a:fillRect/>
          </a:stretch>
        </p:blipFill>
        <p:spPr>
          <a:xfrm>
            <a:off x="1244425" y="1259675"/>
            <a:ext cx="5948624" cy="3444800"/>
          </a:xfrm>
          <a:prstGeom prst="rect">
            <a:avLst/>
          </a:prstGeom>
          <a:noFill/>
          <a:ln>
            <a:noFill/>
          </a:ln>
        </p:spPr>
      </p:pic>
      <p:sp>
        <p:nvSpPr>
          <p:cNvPr id="156" name="Google Shape;156;p16"/>
          <p:cNvSpPr txBox="1"/>
          <p:nvPr/>
        </p:nvSpPr>
        <p:spPr>
          <a:xfrm>
            <a:off x="1147650" y="241500"/>
            <a:ext cx="58977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Visual Results 2</a:t>
            </a:r>
            <a:endParaRPr sz="1300">
              <a:solidFill>
                <a:schemeClr val="lt1"/>
              </a:solidFill>
              <a:latin typeface="Lato"/>
              <a:ea typeface="Lato"/>
              <a:cs typeface="Lato"/>
              <a:sym typeface="Lato"/>
            </a:endParaRPr>
          </a:p>
        </p:txBody>
      </p:sp>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Results 3</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7" title="bar chart.png"/>
          <p:cNvPicPr preferRelativeResize="0"/>
          <p:nvPr/>
        </p:nvPicPr>
        <p:blipFill>
          <a:blip r:embed="rId3">
            <a:alphaModFix/>
          </a:blip>
          <a:stretch>
            <a:fillRect/>
          </a:stretch>
        </p:blipFill>
        <p:spPr>
          <a:xfrm>
            <a:off x="251263" y="1148487"/>
            <a:ext cx="8641476" cy="284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Results 4</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8"/>
          <p:cNvPicPr preferRelativeResize="0"/>
          <p:nvPr/>
        </p:nvPicPr>
        <p:blipFill>
          <a:blip r:embed="rId3">
            <a:alphaModFix/>
          </a:blip>
          <a:stretch>
            <a:fillRect/>
          </a:stretch>
        </p:blipFill>
        <p:spPr>
          <a:xfrm>
            <a:off x="295775" y="913725"/>
            <a:ext cx="8552449" cy="422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5</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19"/>
          <p:cNvPicPr preferRelativeResize="0"/>
          <p:nvPr/>
        </p:nvPicPr>
        <p:blipFill>
          <a:blip r:embed="rId3">
            <a:alphaModFix/>
          </a:blip>
          <a:stretch>
            <a:fillRect/>
          </a:stretch>
        </p:blipFill>
        <p:spPr>
          <a:xfrm>
            <a:off x="0" y="1017725"/>
            <a:ext cx="9143999" cy="412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6</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0"/>
          <p:cNvPicPr preferRelativeResize="0"/>
          <p:nvPr/>
        </p:nvPicPr>
        <p:blipFill>
          <a:blip r:embed="rId3">
            <a:alphaModFix/>
          </a:blip>
          <a:stretch>
            <a:fillRect/>
          </a:stretch>
        </p:blipFill>
        <p:spPr>
          <a:xfrm>
            <a:off x="0" y="1017725"/>
            <a:ext cx="9144001" cy="4125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63350" y="193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Visualization 7 </a:t>
            </a:r>
            <a:endParaRPr sz="3000"/>
          </a:p>
          <a:p>
            <a:pPr indent="0" lvl="0" marL="0" rtl="0" algn="l">
              <a:spcBef>
                <a:spcPts val="0"/>
              </a:spcBef>
              <a:spcAft>
                <a:spcPts val="0"/>
              </a:spcAft>
              <a:buSzPts val="990"/>
              <a:buNone/>
            </a:pPr>
            <a:r>
              <a:rPr lang="en" sz="1800"/>
              <a:t>(radial timeline)</a:t>
            </a:r>
            <a:endParaRPr sz="1800"/>
          </a:p>
        </p:txBody>
      </p:sp>
      <p:sp>
        <p:nvSpPr>
          <p:cNvPr id="192" name="Google Shape;192;p21"/>
          <p:cNvSpPr txBox="1"/>
          <p:nvPr>
            <p:ph idx="1" type="body"/>
          </p:nvPr>
        </p:nvSpPr>
        <p:spPr>
          <a:xfrm>
            <a:off x="163350" y="1167300"/>
            <a:ext cx="3925800" cy="3739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1000"/>
              </a:spcBef>
              <a:spcAft>
                <a:spcPts val="0"/>
              </a:spcAft>
              <a:buSzPct val="100000"/>
              <a:buChar char="●"/>
            </a:pPr>
            <a:r>
              <a:rPr lang="en"/>
              <a:t>Goal: Highlights cyclical or abrupt changes in mass by displaying glacier mass changes over centuries in a circular timeline.</a:t>
            </a:r>
            <a:endParaRPr/>
          </a:p>
          <a:p>
            <a:pPr indent="-304958" lvl="0" marL="457200" rtl="0" algn="l">
              <a:spcBef>
                <a:spcPts val="1200"/>
              </a:spcBef>
              <a:spcAft>
                <a:spcPts val="0"/>
              </a:spcAft>
              <a:buSzPct val="100000"/>
              <a:buChar char="●"/>
            </a:pPr>
            <a:r>
              <a:rPr lang="en"/>
              <a:t>Structure: To illustrate temporal patterns, each bar is positioned radially by time and represents the mass change in a particular year.</a:t>
            </a:r>
            <a:endParaRPr/>
          </a:p>
          <a:p>
            <a:pPr indent="-304958" lvl="0" marL="457200" rtl="0" algn="l">
              <a:spcBef>
                <a:spcPts val="1000"/>
              </a:spcBef>
              <a:spcAft>
                <a:spcPts val="0"/>
              </a:spcAft>
              <a:buSzPct val="100000"/>
              <a:buChar char="●"/>
            </a:pPr>
            <a:r>
              <a:rPr lang="en"/>
              <a:t>Color mapping: The degree of mass gain or loss is conveyed by a cool-to-warm color gradient (red = loss, blue = gain).</a:t>
            </a:r>
            <a:endParaRPr/>
          </a:p>
          <a:p>
            <a:pPr indent="-304958" lvl="0" marL="457200" rtl="0" algn="l">
              <a:spcBef>
                <a:spcPts val="1000"/>
              </a:spcBef>
              <a:spcAft>
                <a:spcPts val="0"/>
              </a:spcAft>
              <a:buSzPct val="100000"/>
              <a:buChar char="●"/>
            </a:pPr>
            <a:r>
              <a:rPr lang="en"/>
              <a:t>I</a:t>
            </a:r>
            <a:r>
              <a:rPr lang="en"/>
              <a:t>nsight: Shows that the glacier mass balance has decreased significantly since the mid-20th century</a:t>
            </a:r>
            <a:endParaRPr/>
          </a:p>
          <a:p>
            <a:pPr indent="-304958" lvl="0" marL="457200" rtl="0" algn="l">
              <a:spcBef>
                <a:spcPts val="1000"/>
              </a:spcBef>
              <a:spcAft>
                <a:spcPts val="1200"/>
              </a:spcAft>
              <a:buSzPct val="100000"/>
              <a:buChar char="●"/>
            </a:pPr>
            <a:r>
              <a:rPr lang="en"/>
              <a:t>Why It Is Important: valuable for pinpointing periods of rapid melting or stabilization, particularly in the context of long-term climate monitoring.</a:t>
            </a:r>
            <a:endParaRPr/>
          </a:p>
        </p:txBody>
      </p:sp>
      <p:pic>
        <p:nvPicPr>
          <p:cNvPr id="193" name="Google Shape;193;p21" title="glacier_radial_timeline.png"/>
          <p:cNvPicPr preferRelativeResize="0"/>
          <p:nvPr/>
        </p:nvPicPr>
        <p:blipFill>
          <a:blip r:embed="rId3">
            <a:alphaModFix/>
          </a:blip>
          <a:stretch>
            <a:fillRect/>
          </a:stretch>
        </p:blipFill>
        <p:spPr>
          <a:xfrm>
            <a:off x="4214500" y="193675"/>
            <a:ext cx="4689150" cy="47849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