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66" r:id="rId4"/>
    <p:sldId id="257" r:id="rId5"/>
    <p:sldId id="260" r:id="rId6"/>
    <p:sldId id="261" r:id="rId7"/>
    <p:sldId id="262" r:id="rId8"/>
    <p:sldId id="273" r:id="rId9"/>
    <p:sldId id="267" r:id="rId10"/>
    <p:sldId id="274" r:id="rId11"/>
    <p:sldId id="268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65" r:id="rId20"/>
    <p:sldId id="259" r:id="rId21"/>
  </p:sldIdLst>
  <p:sldSz cx="12192000" cy="6858000"/>
  <p:notesSz cx="6858000" cy="9144000"/>
  <p:embeddedFontLst>
    <p:embeddedFont>
      <p:font typeface="Libre Baskerville" panose="02000000000000000000" pitchFamily="2" charset="0"/>
      <p:regular r:id="rId23"/>
      <p:bold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outlineViewPr>
    <p:cViewPr>
      <p:scale>
        <a:sx n="33" d="100"/>
        <a:sy n="33" d="100"/>
      </p:scale>
      <p:origin x="0" y="-44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8552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744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146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631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833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222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pncricinfo.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www.bikes4sale.i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5708" y="-114300"/>
            <a:ext cx="12191408" cy="63183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257425" y="3717986"/>
            <a:ext cx="7820639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Players Performance in all three International formats (2013 – 2022)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A9809-14F7-4FD1-8DA5-4922784617D1}"/>
              </a:ext>
            </a:extLst>
          </p:cNvPr>
          <p:cNvSpPr txBox="1"/>
          <p:nvPr/>
        </p:nvSpPr>
        <p:spPr>
          <a:xfrm flipH="1">
            <a:off x="908684" y="5071927"/>
            <a:ext cx="444055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TEAM:-</a:t>
            </a:r>
          </a:p>
          <a:p>
            <a:r>
              <a:rPr lang="en-US" dirty="0"/>
              <a:t>KOUSHIK</a:t>
            </a:r>
          </a:p>
          <a:p>
            <a:r>
              <a:rPr lang="en-US" dirty="0"/>
              <a:t>NAVEEN</a:t>
            </a:r>
          </a:p>
          <a:p>
            <a:r>
              <a:rPr lang="en-US" dirty="0"/>
              <a:t>AARISH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78C37-AE22-48DF-97F7-70D6E2E58803}"/>
              </a:ext>
            </a:extLst>
          </p:cNvPr>
          <p:cNvSpPr txBox="1"/>
          <p:nvPr/>
        </p:nvSpPr>
        <p:spPr>
          <a:xfrm>
            <a:off x="8426075" y="5318383"/>
            <a:ext cx="25860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MENTOR:-</a:t>
            </a:r>
          </a:p>
          <a:p>
            <a:r>
              <a:rPr lang="en-US" dirty="0"/>
              <a:t>PUJALA BHANUPRAKASH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016707-3F55-F0E9-69E9-967A8434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90"/>
          <a:stretch/>
        </p:blipFill>
        <p:spPr>
          <a:xfrm>
            <a:off x="7570839" y="857027"/>
            <a:ext cx="4431172" cy="51439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536E29-CC9C-6ACE-0FEB-E5E23AAB09A6}"/>
              </a:ext>
            </a:extLst>
          </p:cNvPr>
          <p:cNvSpPr txBox="1"/>
          <p:nvPr/>
        </p:nvSpPr>
        <p:spPr>
          <a:xfrm>
            <a:off x="4358424" y="37022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156EC4-B935-7A53-9EF0-524012DA931F}"/>
              </a:ext>
            </a:extLst>
          </p:cNvPr>
          <p:cNvGraphicFramePr>
            <a:graphicFrameLocks noGrp="1"/>
          </p:cNvGraphicFramePr>
          <p:nvPr/>
        </p:nvGraphicFramePr>
        <p:xfrm>
          <a:off x="904240" y="1320800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Univariate Analysis:-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82F35E-02ED-7369-9650-465BEEC82F20}"/>
              </a:ext>
            </a:extLst>
          </p:cNvPr>
          <p:cNvSpPr txBox="1"/>
          <p:nvPr/>
        </p:nvSpPr>
        <p:spPr>
          <a:xfrm>
            <a:off x="1598294" y="2177858"/>
            <a:ext cx="60960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majority of bowlers have a strike rate below 50, meaning they take wickets at a good rate.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Several outliers beyond 75, and even close to 200, indicate some bowlers struggle to take wickets frequently.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E2100-8C75-7C30-79B3-F59995ECFE4E}"/>
              </a:ext>
            </a:extLst>
          </p:cNvPr>
          <p:cNvSpPr txBox="1"/>
          <p:nvPr/>
        </p:nvSpPr>
        <p:spPr>
          <a:xfrm>
            <a:off x="1598294" y="4089415"/>
            <a:ext cx="60960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bowlers have an economy rate between 4-6, which is considered efficient.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few outliers beyond 7-8 indicate bowlers who concede runs at a high rate, possibly in shorter formats or high-scoring games.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20E54-D333-FA0C-1CAE-0A279380DDB1}"/>
              </a:ext>
            </a:extLst>
          </p:cNvPr>
          <p:cNvSpPr txBox="1"/>
          <p:nvPr/>
        </p:nvSpPr>
        <p:spPr>
          <a:xfrm>
            <a:off x="1310424" y="18212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Strike Rate Boxplot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6CF80-0DE8-9753-7644-D698CBDBED0C}"/>
              </a:ext>
            </a:extLst>
          </p:cNvPr>
          <p:cNvSpPr txBox="1"/>
          <p:nvPr/>
        </p:nvSpPr>
        <p:spPr>
          <a:xfrm>
            <a:off x="1310424" y="36948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4. Economy Rate Boxplot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873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6C099-1297-BD9F-B0B3-B60B0CBC6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904101"/>
            <a:ext cx="6879663" cy="39616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950F42-786E-BAF9-5497-CFC0496823AE}"/>
              </a:ext>
            </a:extLst>
          </p:cNvPr>
          <p:cNvSpPr txBox="1"/>
          <p:nvPr/>
        </p:nvSpPr>
        <p:spPr>
          <a:xfrm>
            <a:off x="928379" y="2122873"/>
            <a:ext cx="42532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Top Scorers: </a:t>
            </a:r>
            <a:r>
              <a:rPr lang="en-US" dirty="0"/>
              <a:t>Mohammad Rizwan and S </a:t>
            </a:r>
            <a:r>
              <a:rPr lang="en-US" dirty="0" err="1"/>
              <a:t>Davizi</a:t>
            </a:r>
            <a:r>
              <a:rPr lang="en-US" dirty="0"/>
              <a:t> have the highest total runs, indicating strong batting performances.</a:t>
            </a:r>
          </a:p>
          <a:p>
            <a:pPr marL="342900" indent="-342900">
              <a:buAutoNum type="arabicPeriod"/>
            </a:pPr>
            <a:r>
              <a:rPr lang="en-US" b="1" dirty="0"/>
              <a:t>Strike Rate vs. Average: </a:t>
            </a:r>
            <a:r>
              <a:rPr lang="en-US" dirty="0"/>
              <a:t>Some players, like </a:t>
            </a:r>
            <a:r>
              <a:rPr lang="en-US" dirty="0">
                <a:latin typeface="+mj-lt"/>
              </a:rPr>
              <a:t>GJ Maxwell, have a high batting average and strike rate , while others maintain a balance between strike rate and total runs.</a:t>
            </a:r>
          </a:p>
          <a:p>
            <a:pPr marL="342900" indent="-342900">
              <a:buAutoNum type="arabicPeriod"/>
            </a:pPr>
            <a:r>
              <a:rPr lang="en-US" b="1" dirty="0"/>
              <a:t>Consistent Performers: </a:t>
            </a:r>
            <a:r>
              <a:rPr lang="en-US" dirty="0"/>
              <a:t>Players like E Lewis and Fakhar Zaman show steady strike rates along with good total runs, demonstrating consistency.</a:t>
            </a:r>
          </a:p>
          <a:p>
            <a:pPr marL="342900" indent="-342900">
              <a:buAutoNum type="arabicPeriod"/>
            </a:pPr>
            <a:r>
              <a:rPr lang="en-US" b="1" dirty="0"/>
              <a:t>Variations in Performance: </a:t>
            </a:r>
            <a:r>
              <a:rPr lang="en-US" dirty="0"/>
              <a:t>Some players have a high strike rate but a lower total score, meaning they score quickly but might not play long innings.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901AB-2269-295E-7656-A3E6F5B87BAC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5A6E7C-D09D-BF88-CF6E-E38E548CE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226112"/>
              </p:ext>
            </p:extLst>
          </p:nvPr>
        </p:nvGraphicFramePr>
        <p:xfrm>
          <a:off x="577408" y="108236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2325AF1-126E-4D44-05C2-CD42CC65D921}"/>
              </a:ext>
            </a:extLst>
          </p:cNvPr>
          <p:cNvSpPr txBox="1"/>
          <p:nvPr/>
        </p:nvSpPr>
        <p:spPr>
          <a:xfrm>
            <a:off x="577408" y="15736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Batting(T20) Insights: </a:t>
            </a:r>
            <a:r>
              <a:rPr lang="en-US" dirty="0"/>
              <a:t>Runs, Averages, 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6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FAB32F-CC38-7BEA-8D43-C1D6A4013F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2"/>
          <a:stretch/>
        </p:blipFill>
        <p:spPr>
          <a:xfrm>
            <a:off x="5601590" y="2086785"/>
            <a:ext cx="6325600" cy="3627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475A7A-3BB0-57CB-05BE-1A8F6AD82993}"/>
              </a:ext>
            </a:extLst>
          </p:cNvPr>
          <p:cNvSpPr txBox="1"/>
          <p:nvPr/>
        </p:nvSpPr>
        <p:spPr>
          <a:xfrm>
            <a:off x="859539" y="2159429"/>
            <a:ext cx="46257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Top Scorers:</a:t>
            </a:r>
            <a:r>
              <a:rPr lang="en-US" dirty="0"/>
              <a:t> Virat Kohli and SD Hope have the highest total runs, indicating strong batting performances.</a:t>
            </a:r>
            <a:r>
              <a:rPr lang="en-US" b="1" dirty="0"/>
              <a:t> </a:t>
            </a:r>
          </a:p>
          <a:p>
            <a:pPr marL="342900" indent="-342900">
              <a:buAutoNum type="arabicPeriod"/>
            </a:pPr>
            <a:r>
              <a:rPr lang="en-US" b="1" dirty="0"/>
              <a:t>Strike Rate vs. Average:</a:t>
            </a:r>
            <a:r>
              <a:rPr lang="en-US" dirty="0"/>
              <a:t> Some players, like JN Malan, have a high batting average but a lower total score, while others maintain a good balance between strike rate and total runs.</a:t>
            </a:r>
            <a:r>
              <a:rPr lang="en-US" b="1" dirty="0"/>
              <a:t> </a:t>
            </a:r>
          </a:p>
          <a:p>
            <a:pPr marL="342900" indent="-342900">
              <a:buAutoNum type="arabicPeriod"/>
            </a:pPr>
            <a:r>
              <a:rPr lang="en-US" b="1" dirty="0"/>
              <a:t>Consistent Performers:</a:t>
            </a:r>
            <a:r>
              <a:rPr lang="en-US" dirty="0"/>
              <a:t> Players like KC Sangakkara, F du Plessis, and KS Williamson have both steady strike rates and good total runs, showing consistency. </a:t>
            </a:r>
          </a:p>
          <a:p>
            <a:pPr marL="342900" indent="-342900">
              <a:buAutoNum type="arabicPeriod"/>
            </a:pPr>
            <a:r>
              <a:rPr lang="en-US" b="1" dirty="0"/>
              <a:t>Variations in Performance:</a:t>
            </a:r>
            <a:r>
              <a:rPr lang="en-US" dirty="0"/>
              <a:t> Some players have a high strike rate but a lower total score, indicating they score quickly but might not play long innings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A2FFEE-795E-21C7-78B6-FBB547F99944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D9E495-5DA3-C75B-CE7C-6824D99C9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3165"/>
              </p:ext>
            </p:extLst>
          </p:nvPr>
        </p:nvGraphicFramePr>
        <p:xfrm>
          <a:off x="577408" y="108236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0A0E6D3-5F76-4223-802B-82F3DBB969E2}"/>
              </a:ext>
            </a:extLst>
          </p:cNvPr>
          <p:cNvSpPr txBox="1"/>
          <p:nvPr/>
        </p:nvSpPr>
        <p:spPr>
          <a:xfrm>
            <a:off x="577408" y="157362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Batting(ODI) Insights: </a:t>
            </a:r>
            <a:r>
              <a:rPr lang="en-US" dirty="0"/>
              <a:t>Runs, Averages, 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41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650E876-0968-83B8-ACC1-F90486E87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038" y="1490368"/>
            <a:ext cx="6230854" cy="46638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431B536-99F7-4B4D-69AA-E5D1677A9AC1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F7BEA-8084-C37C-5536-362D7ACA29F8}"/>
              </a:ext>
            </a:extLst>
          </p:cNvPr>
          <p:cNvSpPr txBox="1"/>
          <p:nvPr/>
        </p:nvSpPr>
        <p:spPr>
          <a:xfrm>
            <a:off x="997937" y="2086939"/>
            <a:ext cx="433602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Top Scorers: </a:t>
            </a:r>
            <a:r>
              <a:rPr lang="en-US" dirty="0"/>
              <a:t>JE Root , KC Sangakkara and JM Bairstow have the highest total runs, showing their dominance in scoring.</a:t>
            </a:r>
          </a:p>
          <a:p>
            <a:pPr marL="342900" indent="-342900">
              <a:buAutoNum type="arabicPeriod"/>
            </a:pPr>
            <a:r>
              <a:rPr lang="en-US" b="1" dirty="0"/>
              <a:t>Strike Rate vs. Average: </a:t>
            </a:r>
            <a:r>
              <a:rPr lang="en-US" dirty="0"/>
              <a:t>Some players, like SPD Smith, have a high batting average and strike rate </a:t>
            </a:r>
          </a:p>
          <a:p>
            <a:pPr marL="342900" indent="-342900">
              <a:buAutoNum type="arabicPeriod"/>
            </a:pPr>
            <a:r>
              <a:rPr lang="en-US" b="1" dirty="0"/>
              <a:t>Consistent Performers: </a:t>
            </a:r>
            <a:r>
              <a:rPr lang="en-US" dirty="0"/>
              <a:t>KC Sangakkara and V Kohli demonstrate stability with steady strike rates and solid total runs.</a:t>
            </a:r>
          </a:p>
          <a:p>
            <a:pPr marL="342900" indent="-342900">
              <a:buAutoNum type="arabicPeriod"/>
            </a:pPr>
            <a:r>
              <a:rPr lang="en-US" b="1" dirty="0"/>
              <a:t>Variations in Performance: </a:t>
            </a:r>
            <a:r>
              <a:rPr lang="en-US" dirty="0"/>
              <a:t>A few players, such as Z Crawley , have moderate total runs but a more aggressive strike rate, indicating quick scoring abilities.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2D4AC7-0CDB-FE4B-AECF-771DB6B40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3165"/>
              </p:ext>
            </p:extLst>
          </p:nvPr>
        </p:nvGraphicFramePr>
        <p:xfrm>
          <a:off x="577408" y="108236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7FCB916-71F9-3642-9C5C-F09F670481D1}"/>
              </a:ext>
            </a:extLst>
          </p:cNvPr>
          <p:cNvSpPr txBox="1"/>
          <p:nvPr/>
        </p:nvSpPr>
        <p:spPr>
          <a:xfrm>
            <a:off x="577408" y="165732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Batting(TEST) Insights: </a:t>
            </a:r>
            <a:r>
              <a:rPr lang="en-US" dirty="0"/>
              <a:t>Runs, Averages, 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50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64CC88-0C39-A73D-11FF-47B07D3B8726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BA167C-B8F9-89A7-6AE8-A28FA7EB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76"/>
          <a:stretch/>
        </p:blipFill>
        <p:spPr>
          <a:xfrm>
            <a:off x="5083278" y="1942954"/>
            <a:ext cx="6531314" cy="4375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B99EFA-0881-31C7-3F8E-0F6A18978E9F}"/>
              </a:ext>
            </a:extLst>
          </p:cNvPr>
          <p:cNvSpPr txBox="1"/>
          <p:nvPr/>
        </p:nvSpPr>
        <p:spPr>
          <a:xfrm>
            <a:off x="925388" y="2136912"/>
            <a:ext cx="40005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2" indent="-342900">
              <a:buAutoNum type="arabicPeriod"/>
            </a:pPr>
            <a:r>
              <a:rPr lang="en-US" b="1" dirty="0"/>
              <a:t>Top Wicket-Takers: </a:t>
            </a:r>
            <a:r>
              <a:rPr lang="en-US" dirty="0"/>
              <a:t>LM Jongwe and B Kumar lead in total wickets, showing their effectiveness in taking wickets consistently.</a:t>
            </a:r>
          </a:p>
          <a:p>
            <a:pPr marL="342900" lvl="2" indent="-342900">
              <a:buAutoNum type="arabicPeriod"/>
            </a:pPr>
            <a:r>
              <a:rPr lang="en-US" b="1" dirty="0"/>
              <a:t>Bowling Average Trends: </a:t>
            </a:r>
            <a:r>
              <a:rPr lang="en-US" dirty="0"/>
              <a:t>Rashid Khan maintain lower averages, indicating efficiency in getting wickets without conceding too many runs.</a:t>
            </a:r>
          </a:p>
          <a:p>
            <a:pPr marL="342900" lvl="2" indent="-342900">
              <a:buAutoNum type="arabicPeriod"/>
            </a:pPr>
            <a:r>
              <a:rPr lang="en-US" b="1" dirty="0"/>
              <a:t>Strike Rate Variations: </a:t>
            </a:r>
            <a:r>
              <a:rPr lang="en-US" dirty="0"/>
              <a:t>Players like Ahsan Malik and Iqbal Hussain show fluctuations in strike rate, meaning their ability to take wickets per ball varies significantly.</a:t>
            </a:r>
          </a:p>
          <a:p>
            <a:pPr marL="342900" lvl="2" indent="-342900">
              <a:buAutoNum type="arabicPeriod"/>
            </a:pPr>
            <a:r>
              <a:rPr lang="en-US" b="1" dirty="0"/>
              <a:t>Economy Rate Stability: </a:t>
            </a:r>
            <a:r>
              <a:rPr lang="en-US" dirty="0"/>
              <a:t>The economy rate is relatively stable across bowlers, with minor variations, suggesting controlled spells.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2F15A3F-73A7-4921-4859-DB9029E35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3165"/>
              </p:ext>
            </p:extLst>
          </p:nvPr>
        </p:nvGraphicFramePr>
        <p:xfrm>
          <a:off x="577408" y="108236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1DF8FC-BB4A-47EB-AC4C-C5514FB3B6DD}"/>
              </a:ext>
            </a:extLst>
          </p:cNvPr>
          <p:cNvSpPr txBox="1"/>
          <p:nvPr/>
        </p:nvSpPr>
        <p:spPr>
          <a:xfrm>
            <a:off x="577408" y="1573622"/>
            <a:ext cx="6688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Bowling(T20) Insights: </a:t>
            </a:r>
            <a:r>
              <a:rPr lang="en-IN" dirty="0"/>
              <a:t>Wickets, </a:t>
            </a:r>
            <a:r>
              <a:rPr lang="en-US" dirty="0"/>
              <a:t>Averages</a:t>
            </a:r>
            <a:r>
              <a:rPr lang="en-IN" dirty="0"/>
              <a:t> Economy</a:t>
            </a:r>
            <a:r>
              <a:rPr lang="en-US" b="1" dirty="0"/>
              <a:t> </a:t>
            </a:r>
            <a:r>
              <a:rPr lang="en-US" dirty="0"/>
              <a:t>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07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37052D-C981-8D12-3608-5A292A2093B3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DBE04-63C9-128D-67B8-515E91D6C1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11"/>
          <a:stretch/>
        </p:blipFill>
        <p:spPr>
          <a:xfrm>
            <a:off x="5319252" y="1942954"/>
            <a:ext cx="6581506" cy="4243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D21CBD-1FAD-D1F9-3524-84E79848AABC}"/>
              </a:ext>
            </a:extLst>
          </p:cNvPr>
          <p:cNvSpPr txBox="1"/>
          <p:nvPr/>
        </p:nvSpPr>
        <p:spPr>
          <a:xfrm>
            <a:off x="914400" y="2064882"/>
            <a:ext cx="42475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Top Wicket-Takers: </a:t>
            </a:r>
            <a:r>
              <a:rPr lang="en-US" dirty="0"/>
              <a:t>RA Jadeja and SN Netravalkar lead in total wickets, making them the most effective wicket-taking bowlers in this dataset.</a:t>
            </a:r>
          </a:p>
          <a:p>
            <a:pPr marL="342900" indent="-342900">
              <a:buAutoNum type="arabicPeriod"/>
            </a:pPr>
            <a:r>
              <a:rPr lang="en-US" b="1" dirty="0"/>
              <a:t>Bowling Average: </a:t>
            </a:r>
            <a:r>
              <a:rPr lang="en-US" dirty="0"/>
              <a:t>Most bowlers have an average between 15-20, except A Zampa, who has the lowest average, indicating he concedes fewer runs per wicket.</a:t>
            </a:r>
          </a:p>
          <a:p>
            <a:pPr marL="342900" indent="-342900">
              <a:buAutoNum type="arabicPeriod"/>
            </a:pPr>
            <a:r>
              <a:rPr lang="en-US" b="1" dirty="0"/>
              <a:t>Strike Rate Trends</a:t>
            </a:r>
            <a:r>
              <a:rPr lang="en-US" dirty="0"/>
              <a:t>: SN Netravalkar and RA Jadeja have relatively high strike rates, meaning they take more balls per wicket. A Zampa has the lowest strike rate, making him the quickest wicket-taker in terms of deliveries.</a:t>
            </a:r>
          </a:p>
          <a:p>
            <a:pPr marL="342900" indent="-342900">
              <a:buAutoNum type="arabicPeriod"/>
            </a:pPr>
            <a:r>
              <a:rPr lang="en-US" b="1" dirty="0"/>
              <a:t>Economy Stability: </a:t>
            </a:r>
            <a:r>
              <a:rPr lang="en-US" dirty="0"/>
              <a:t>Economy rates remain quite low and steady across all bowlers, indicating controlled spells.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A251DC-AEA3-469C-EDC2-8F9C89A66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33165"/>
              </p:ext>
            </p:extLst>
          </p:nvPr>
        </p:nvGraphicFramePr>
        <p:xfrm>
          <a:off x="577408" y="108236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19455-90BD-3BEB-E681-93FB344B834B}"/>
              </a:ext>
            </a:extLst>
          </p:cNvPr>
          <p:cNvSpPr txBox="1"/>
          <p:nvPr/>
        </p:nvSpPr>
        <p:spPr>
          <a:xfrm>
            <a:off x="577408" y="1573622"/>
            <a:ext cx="6688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Bowling(ODI) Insights: </a:t>
            </a:r>
            <a:r>
              <a:rPr lang="en-IN" dirty="0"/>
              <a:t>Wickets, </a:t>
            </a:r>
            <a:r>
              <a:rPr lang="en-US" dirty="0"/>
              <a:t>Averages</a:t>
            </a:r>
            <a:r>
              <a:rPr lang="en-IN" dirty="0"/>
              <a:t> Economy</a:t>
            </a:r>
            <a:r>
              <a:rPr lang="en-US" b="1" dirty="0"/>
              <a:t> </a:t>
            </a:r>
            <a:r>
              <a:rPr lang="en-US" dirty="0"/>
              <a:t>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590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F95FB7-FE82-469C-5A4D-1170018B23EE}"/>
              </a:ext>
            </a:extLst>
          </p:cNvPr>
          <p:cNvSpPr txBox="1"/>
          <p:nvPr/>
        </p:nvSpPr>
        <p:spPr>
          <a:xfrm>
            <a:off x="3601340" y="19324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EFC51-64B2-ADBB-E560-FAD9A503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65"/>
          <a:stretch/>
        </p:blipFill>
        <p:spPr>
          <a:xfrm>
            <a:off x="5355811" y="1789471"/>
            <a:ext cx="6688706" cy="4417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659E0-EA0C-322F-FF59-580BAB5E589A}"/>
              </a:ext>
            </a:extLst>
          </p:cNvPr>
          <p:cNvSpPr txBox="1"/>
          <p:nvPr/>
        </p:nvSpPr>
        <p:spPr>
          <a:xfrm>
            <a:off x="937633" y="2081932"/>
            <a:ext cx="45130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Top Wicket-Takers: </a:t>
            </a:r>
            <a:r>
              <a:rPr lang="en-US" dirty="0"/>
              <a:t>HMRKB Herath and SCJ Broad lead in total wickets, showcasing their dominance as bowlers.</a:t>
            </a:r>
          </a:p>
          <a:p>
            <a:pPr marL="342900" indent="-342900">
              <a:buAutoNum type="arabicPeriod"/>
            </a:pPr>
            <a:r>
              <a:rPr lang="en-US" b="1" dirty="0"/>
              <a:t>Strike Rate vs. Average: </a:t>
            </a:r>
            <a:r>
              <a:rPr lang="en-US" dirty="0"/>
              <a:t>SCJ Broad and JM Anderson maintain a balance between a lower bowling average and a reasonable strike rate, highlighting their consistency.</a:t>
            </a:r>
          </a:p>
          <a:p>
            <a:pPr marL="342900" indent="-342900">
              <a:buAutoNum type="arabicPeriod"/>
            </a:pPr>
            <a:r>
              <a:rPr lang="en-US" b="1" dirty="0"/>
              <a:t>Economy Rates: </a:t>
            </a:r>
            <a:r>
              <a:rPr lang="en-US" dirty="0"/>
              <a:t>Economy remains relatively stable across all players, indicating controlled bowling performances.</a:t>
            </a:r>
          </a:p>
          <a:p>
            <a:pPr marL="342900" indent="-342900">
              <a:buAutoNum type="arabicPeriod"/>
            </a:pPr>
            <a:r>
              <a:rPr lang="en-US" b="1" dirty="0"/>
              <a:t>Variations in Performance: </a:t>
            </a:r>
            <a:r>
              <a:rPr lang="en-US" dirty="0"/>
              <a:t>OE Robinson and NGRP Jayasuriya have lower total wickets but maintain a steady bowling average, suggesting effectiveness in limited spells.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73C97-DF17-D352-DC40-D60C15081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44138"/>
              </p:ext>
            </p:extLst>
          </p:nvPr>
        </p:nvGraphicFramePr>
        <p:xfrm>
          <a:off x="577408" y="960122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IN" sz="2000" b="1" dirty="0"/>
                        <a:t>Bivariate Analysis</a:t>
                      </a:r>
                      <a:r>
                        <a:rPr lang="en-US" sz="2000" b="1" dirty="0"/>
                        <a:t>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4B21C39-F0C7-C480-2694-AC4933B0696C}"/>
              </a:ext>
            </a:extLst>
          </p:cNvPr>
          <p:cNvSpPr txBox="1"/>
          <p:nvPr/>
        </p:nvSpPr>
        <p:spPr>
          <a:xfrm>
            <a:off x="577408" y="1451382"/>
            <a:ext cx="6688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Bowling(TEST) Insights: </a:t>
            </a:r>
            <a:r>
              <a:rPr lang="en-IN" dirty="0"/>
              <a:t>Wickets, </a:t>
            </a:r>
            <a:r>
              <a:rPr lang="en-US" dirty="0"/>
              <a:t>Averages</a:t>
            </a:r>
            <a:r>
              <a:rPr lang="en-IN" dirty="0"/>
              <a:t> Economy</a:t>
            </a:r>
            <a:r>
              <a:rPr lang="en-US" b="1" dirty="0"/>
              <a:t> </a:t>
            </a:r>
            <a:r>
              <a:rPr lang="en-US" dirty="0"/>
              <a:t>and Strike Rates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9131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C0763D-0563-4446-5DD3-C87A0771C222}"/>
              </a:ext>
            </a:extLst>
          </p:cNvPr>
          <p:cNvSpPr txBox="1"/>
          <p:nvPr/>
        </p:nvSpPr>
        <p:spPr>
          <a:xfrm>
            <a:off x="540774" y="294969"/>
            <a:ext cx="1114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 Scores for Test, ODI, T20 formats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1281B2-01D0-9C23-B39C-888BB2B29A7B}"/>
              </a:ext>
            </a:extLst>
          </p:cNvPr>
          <p:cNvSpPr txBox="1"/>
          <p:nvPr/>
        </p:nvSpPr>
        <p:spPr>
          <a:xfrm>
            <a:off x="668594" y="1226055"/>
            <a:ext cx="108548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Score for Test Cricket</a:t>
            </a:r>
          </a:p>
          <a:p>
            <a:pPr lvl="2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Batting Weight Score Formula (Test)</a:t>
            </a:r>
          </a:p>
          <a:p>
            <a:pPr lvl="2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Score=(0.5×Batting Average)+(0.3×Runs)+(0.2×Balls Faced)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Bowling Weight Score Formula (Test)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Score=(0.5×Bowling Average)+(0.3×Wickets)+(0.2×5-Wicket Hauls)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Score for One Day Internationals (ODI)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Batting Weight Score Formula (ODI)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Score=(0.4×Batting Average)+(0.3×Strike Rate)+(0.3×Runs)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Bowling Weight Score Formula (ODI)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Score=(0.4×Wickets)+(0.3×Economy Rate)+(0.3×Bowling Average)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3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Score for T20 Cricket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Batting Weight Score Formula (T20)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Score=(0.3×Strike Rate)+(0.4×Sixes)+(0.3×Runs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Bowling Weight Score Formula (T20)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Weighted Score=(0.4×Economy Rate)+(0.4×Wickets)+(0.2×Dot Balls</a:t>
            </a:r>
          </a:p>
        </p:txBody>
      </p:sp>
    </p:spTree>
    <p:extLst>
      <p:ext uri="{BB962C8B-B14F-4D97-AF65-F5344CB8AC3E}">
        <p14:creationId xmlns:p14="http://schemas.microsoft.com/office/powerpoint/2010/main" val="381329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47B091-04B7-7349-6E19-2719CAC23A44}"/>
              </a:ext>
            </a:extLst>
          </p:cNvPr>
          <p:cNvSpPr txBox="1"/>
          <p:nvPr/>
        </p:nvSpPr>
        <p:spPr>
          <a:xfrm>
            <a:off x="324465" y="120793"/>
            <a:ext cx="10707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15 Players from all Teams in all formats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20B4C-7D99-AAB4-7459-A509BF18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074" y="1108344"/>
            <a:ext cx="2226007" cy="5102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D88948-BEE7-D2D1-733F-BCF183DAC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619" y="1108344"/>
            <a:ext cx="2460065" cy="51056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36EC3-0632-C8BC-ABFC-ED843FB02C67}"/>
              </a:ext>
            </a:extLst>
          </p:cNvPr>
          <p:cNvSpPr txBox="1"/>
          <p:nvPr/>
        </p:nvSpPr>
        <p:spPr>
          <a:xfrm>
            <a:off x="1120879" y="800567"/>
            <a:ext cx="2117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TEAM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AA9D-4E1C-0043-8B99-B2EA4B73D622}"/>
              </a:ext>
            </a:extLst>
          </p:cNvPr>
          <p:cNvSpPr txBox="1"/>
          <p:nvPr/>
        </p:nvSpPr>
        <p:spPr>
          <a:xfrm>
            <a:off x="4333104" y="800567"/>
            <a:ext cx="220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 TEAM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EC9DD5-F9C2-E6B6-5375-CA3AFC906362}"/>
              </a:ext>
            </a:extLst>
          </p:cNvPr>
          <p:cNvSpPr txBox="1"/>
          <p:nvPr/>
        </p:nvSpPr>
        <p:spPr>
          <a:xfrm>
            <a:off x="8046629" y="800567"/>
            <a:ext cx="24600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T20 TEAM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D869E3-F927-D89F-5BBE-02763709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051" y="1105643"/>
            <a:ext cx="1989419" cy="510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59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 &amp; A written on wooden blocks">
            <a:extLst>
              <a:ext uri="{FF2B5EF4-FFF2-40B4-BE49-F238E27FC236}">
                <a16:creationId xmlns:a16="http://schemas.microsoft.com/office/drawing/2014/main" id="{E89E858F-56C3-4AF8-8325-0F63ACF20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11180" r="10985" b="482"/>
          <a:stretch/>
        </p:blipFill>
        <p:spPr bwMode="auto">
          <a:xfrm>
            <a:off x="2771775" y="1321594"/>
            <a:ext cx="5843588" cy="421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726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Agenda 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CCEE3-332F-46CD-B37D-4EDB7A82D686}"/>
              </a:ext>
            </a:extLst>
          </p:cNvPr>
          <p:cNvSpPr txBox="1"/>
          <p:nvPr/>
        </p:nvSpPr>
        <p:spPr>
          <a:xfrm>
            <a:off x="1285873" y="1554180"/>
            <a:ext cx="996223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Players performance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their Total runs, Batting Average, Strike rate, Total wickets, Economy in seasons from(2013 - 2022).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best 15 Players from all Teams in each Format. 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D5812-5237-EFFC-5384-97D8701E6CD2}"/>
              </a:ext>
            </a:extLst>
          </p:cNvPr>
          <p:cNvSpPr txBox="1"/>
          <p:nvPr/>
        </p:nvSpPr>
        <p:spPr>
          <a:xfrm>
            <a:off x="4502280" y="43275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381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CCEE3-332F-46CD-B37D-4EDB7A82D686}"/>
              </a:ext>
            </a:extLst>
          </p:cNvPr>
          <p:cNvSpPr txBox="1"/>
          <p:nvPr/>
        </p:nvSpPr>
        <p:spPr>
          <a:xfrm>
            <a:off x="3576745" y="331153"/>
            <a:ext cx="3000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Scraping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3F4F2-920A-487E-8331-083392E5A9B0}"/>
              </a:ext>
            </a:extLst>
          </p:cNvPr>
          <p:cNvSpPr txBox="1"/>
          <p:nvPr/>
        </p:nvSpPr>
        <p:spPr>
          <a:xfrm>
            <a:off x="671513" y="1293645"/>
            <a:ext cx="6172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</a:t>
            </a:r>
          </a:p>
          <a:p>
            <a:pPr marL="342900" lvl="6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https://www.espncricinfo.c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om/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6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807E-1366-6DBB-0DBC-AE93A0CDF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0994" y="1109361"/>
            <a:ext cx="7561006" cy="48162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CCEE3-332F-46CD-B37D-4EDB7A82D686}"/>
              </a:ext>
            </a:extLst>
          </p:cNvPr>
          <p:cNvSpPr txBox="1"/>
          <p:nvPr/>
        </p:nvSpPr>
        <p:spPr>
          <a:xfrm>
            <a:off x="1314449" y="1139842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4AA25-2160-4DC9-ADA2-502BC22DB441}"/>
              </a:ext>
            </a:extLst>
          </p:cNvPr>
          <p:cNvSpPr txBox="1"/>
          <p:nvPr/>
        </p:nvSpPr>
        <p:spPr>
          <a:xfrm>
            <a:off x="1314449" y="1741037"/>
            <a:ext cx="6600825" cy="1555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Samples and features from raw data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Data Frame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data types of features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A17A1-1483-01E1-FAB5-C9CF0A286D80}"/>
              </a:ext>
            </a:extLst>
          </p:cNvPr>
          <p:cNvSpPr txBox="1"/>
          <p:nvPr/>
        </p:nvSpPr>
        <p:spPr>
          <a:xfrm>
            <a:off x="1314449" y="3455934"/>
            <a:ext cx="4996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cleaning:-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D5812-5237-EFFC-5384-97D8701E6CD2}"/>
              </a:ext>
            </a:extLst>
          </p:cNvPr>
          <p:cNvSpPr txBox="1"/>
          <p:nvPr/>
        </p:nvSpPr>
        <p:spPr>
          <a:xfrm>
            <a:off x="4502280" y="432750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EC901-3A06-FCA9-7B99-19A5D7657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220" y="3934618"/>
            <a:ext cx="6919560" cy="291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05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CCEE3-332F-46CD-B37D-4EDB7A82D686}"/>
              </a:ext>
            </a:extLst>
          </p:cNvPr>
          <p:cNvSpPr txBox="1"/>
          <p:nvPr/>
        </p:nvSpPr>
        <p:spPr>
          <a:xfrm>
            <a:off x="1306594" y="738985"/>
            <a:ext cx="400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  <a:endParaRPr lang="en-GB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6AB823-9EE8-CAF0-5A71-6F5E3DB1C7B1}"/>
              </a:ext>
            </a:extLst>
          </p:cNvPr>
          <p:cNvSpPr txBox="1"/>
          <p:nvPr/>
        </p:nvSpPr>
        <p:spPr>
          <a:xfrm>
            <a:off x="1472143" y="969818"/>
            <a:ext cx="6001280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null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 datatypes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cleaning:-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3DEE9-8B8E-7F54-3F63-677F6211077B}"/>
              </a:ext>
            </a:extLst>
          </p:cNvPr>
          <p:cNvSpPr txBox="1"/>
          <p:nvPr/>
        </p:nvSpPr>
        <p:spPr>
          <a:xfrm>
            <a:off x="5307094" y="203493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C70974-49F0-14D4-8F07-C170DBA6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17" y="3357952"/>
            <a:ext cx="11217612" cy="29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6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CCEE3-332F-46CD-B37D-4EDB7A82D686}"/>
              </a:ext>
            </a:extLst>
          </p:cNvPr>
          <p:cNvSpPr txBox="1"/>
          <p:nvPr/>
        </p:nvSpPr>
        <p:spPr>
          <a:xfrm>
            <a:off x="4358424" y="37022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F9349-69BF-09AC-70FA-4996829964CE}"/>
              </a:ext>
            </a:extLst>
          </p:cNvPr>
          <p:cNvSpPr txBox="1"/>
          <p:nvPr/>
        </p:nvSpPr>
        <p:spPr>
          <a:xfrm>
            <a:off x="904240" y="1593082"/>
            <a:ext cx="6715760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endParaRPr lang="en-US" dirty="0"/>
          </a:p>
          <a:p>
            <a:pPr marL="342900" indent="-342900" algn="just">
              <a:buAutoNum type="arabicPeriod"/>
            </a:pPr>
            <a:r>
              <a:rPr lang="en-IN" sz="1800" b="1" dirty="0"/>
              <a:t>Distribution of Batting Average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24EE91-C486-EE9E-C75C-A137E451F100}"/>
              </a:ext>
            </a:extLst>
          </p:cNvPr>
          <p:cNvGraphicFramePr>
            <a:graphicFrameLocks noGrp="1"/>
          </p:cNvGraphicFramePr>
          <p:nvPr/>
        </p:nvGraphicFramePr>
        <p:xfrm>
          <a:off x="904240" y="1320800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Univariate Analysis:-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5F03D2-7D31-670B-B932-0691FB7761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50509"/>
          <a:stretch/>
        </p:blipFill>
        <p:spPr>
          <a:xfrm>
            <a:off x="7833578" y="1320800"/>
            <a:ext cx="4172020" cy="4925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AFE509-A3FA-E775-F852-EF2F52146916}"/>
              </a:ext>
            </a:extLst>
          </p:cNvPr>
          <p:cNvSpPr txBox="1"/>
          <p:nvPr/>
        </p:nvSpPr>
        <p:spPr>
          <a:xfrm>
            <a:off x="1214120" y="4572420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is approximately normal but slightly right-skewed.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players score between 100-400 runs, with fewer players reaching 600+.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suggests a performance trend where most players score moderately, but a few dominate.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F9CF53-3B86-771E-809D-D5407A0F4240}"/>
              </a:ext>
            </a:extLst>
          </p:cNvPr>
          <p:cNvSpPr txBox="1"/>
          <p:nvPr/>
        </p:nvSpPr>
        <p:spPr>
          <a:xfrm>
            <a:off x="1320908" y="2758507"/>
            <a:ext cx="62990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distribution is right-skewed, meaning most players have lower averages.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peak around 30-50 suggests that many players fall within this range.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a strong divide between elite players and average performers.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FF4CE-2257-7640-AE95-E5A9ADB26ABB}"/>
              </a:ext>
            </a:extLst>
          </p:cNvPr>
          <p:cNvSpPr txBox="1"/>
          <p:nvPr/>
        </p:nvSpPr>
        <p:spPr>
          <a:xfrm>
            <a:off x="904240" y="40496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 Distribution of Runs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768649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750623-D09A-CDD2-9588-B905F7BE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483"/>
          <a:stretch/>
        </p:blipFill>
        <p:spPr>
          <a:xfrm>
            <a:off x="8042787" y="1180394"/>
            <a:ext cx="3657600" cy="49254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3A5815-8926-198A-0D9D-C6E208DAC195}"/>
              </a:ext>
            </a:extLst>
          </p:cNvPr>
          <p:cNvSpPr txBox="1"/>
          <p:nvPr/>
        </p:nvSpPr>
        <p:spPr>
          <a:xfrm>
            <a:off x="1310424" y="245676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interquartile range (IQR) lies roughly between 75 and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presence of many outliers beyond 120 indicates some players have an extremely high strike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long whisker on the lower end suggests some players struggle with low strike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analysis can help identify aggressive versus conservative players.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DA611-1AE0-B5E8-928A-CEEDFDABC846}"/>
              </a:ext>
            </a:extLst>
          </p:cNvPr>
          <p:cNvSpPr txBox="1"/>
          <p:nvPr/>
        </p:nvSpPr>
        <p:spPr>
          <a:xfrm>
            <a:off x="1425678" y="4607878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peak around 75-100 indicates that most top scores fall in this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distribution helps in understanding how often players score big.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indicates that while high scores are possible, they are rare.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229F9-889E-D346-8E1C-32A27450BF1D}"/>
              </a:ext>
            </a:extLst>
          </p:cNvPr>
          <p:cNvSpPr txBox="1"/>
          <p:nvPr/>
        </p:nvSpPr>
        <p:spPr>
          <a:xfrm>
            <a:off x="4358424" y="37022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44364E-75AA-ABC1-056C-5124E9F3570A}"/>
              </a:ext>
            </a:extLst>
          </p:cNvPr>
          <p:cNvGraphicFramePr>
            <a:graphicFrameLocks noGrp="1"/>
          </p:cNvGraphicFramePr>
          <p:nvPr/>
        </p:nvGraphicFramePr>
        <p:xfrm>
          <a:off x="904240" y="1320800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Univariate Analysis:-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B7A160-4D0B-EC19-52DA-9DE48F15EDF3}"/>
              </a:ext>
            </a:extLst>
          </p:cNvPr>
          <p:cNvSpPr txBox="1"/>
          <p:nvPr/>
        </p:nvSpPr>
        <p:spPr>
          <a:xfrm>
            <a:off x="1101214" y="19497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3. Boxplot of Strike Rate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59086-F8E3-AC7A-24C2-76571E6DE6CA}"/>
              </a:ext>
            </a:extLst>
          </p:cNvPr>
          <p:cNvSpPr txBox="1"/>
          <p:nvPr/>
        </p:nvSpPr>
        <p:spPr>
          <a:xfrm>
            <a:off x="1101214" y="40401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4. Density Plot of Highest Individual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8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3A33F8-8DF8-A220-1A2C-F17A5807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636"/>
          <a:stretch/>
        </p:blipFill>
        <p:spPr>
          <a:xfrm>
            <a:off x="7754404" y="860364"/>
            <a:ext cx="4000500" cy="51515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6E718-A450-C05F-5433-B011BF2786C3}"/>
              </a:ext>
            </a:extLst>
          </p:cNvPr>
          <p:cNvSpPr txBox="1"/>
          <p:nvPr/>
        </p:nvSpPr>
        <p:spPr>
          <a:xfrm>
            <a:off x="1524001" y="4363227"/>
            <a:ext cx="60960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distribution is more symmetrical, with most bowlers conceding between 100-300 runs, which aligns with normal match conditions.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slight right skew suggests that a few bowlers have expensive spells, conceding 500+ runs.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9A2849-969E-BF53-4A15-A8A3F23F299E}"/>
              </a:ext>
            </a:extLst>
          </p:cNvPr>
          <p:cNvSpPr txBox="1"/>
          <p:nvPr/>
        </p:nvSpPr>
        <p:spPr>
          <a:xfrm>
            <a:off x="4358424" y="370227"/>
            <a:ext cx="4000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lang="en-GB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F6C8AE-CABE-0952-86EA-06D52AD98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073364"/>
              </p:ext>
            </p:extLst>
          </p:nvPr>
        </p:nvGraphicFramePr>
        <p:xfrm>
          <a:off x="859271" y="1236233"/>
          <a:ext cx="4348480" cy="49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48480">
                  <a:extLst>
                    <a:ext uri="{9D8B030D-6E8A-4147-A177-3AD203B41FA5}">
                      <a16:colId xmlns:a16="http://schemas.microsoft.com/office/drawing/2014/main" val="1493347918"/>
                    </a:ext>
                  </a:extLst>
                </a:gridCol>
              </a:tblGrid>
              <a:tr h="491260">
                <a:tc>
                  <a:txBody>
                    <a:bodyPr/>
                    <a:lstStyle/>
                    <a:p>
                      <a:r>
                        <a:rPr lang="en-US" sz="2000" b="1" dirty="0"/>
                        <a:t>Univariate Analysis:-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1088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1FC934-5FAA-1E9D-8060-6DA7F5605253}"/>
              </a:ext>
            </a:extLst>
          </p:cNvPr>
          <p:cNvSpPr txBox="1"/>
          <p:nvPr/>
        </p:nvSpPr>
        <p:spPr>
          <a:xfrm>
            <a:off x="1524001" y="2188538"/>
            <a:ext cx="6096000" cy="13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distribution is right-skewed, with most bowlers having an average between 15-30, indicating effective wicket-taking.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small number of bowlers have averages above 50, suggesting inconsistent performance or limited bowling opportunities.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32ABEF-BD03-3CB0-B0CF-D2F1295B05CC}"/>
              </a:ext>
            </a:extLst>
          </p:cNvPr>
          <p:cNvSpPr txBox="1"/>
          <p:nvPr/>
        </p:nvSpPr>
        <p:spPr>
          <a:xfrm>
            <a:off x="1105127" y="17474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1. Bowling Average Distribution 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2896B0-971D-5F71-E758-CE2DCC1A38F9}"/>
              </a:ext>
            </a:extLst>
          </p:cNvPr>
          <p:cNvSpPr txBox="1"/>
          <p:nvPr/>
        </p:nvSpPr>
        <p:spPr>
          <a:xfrm>
            <a:off x="1105127" y="38252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2. Runs Conceded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08082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1355</TotalTime>
  <Words>1489</Words>
  <Application>Microsoft Office PowerPoint</Application>
  <PresentationFormat>Widescreen</PresentationFormat>
  <Paragraphs>155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Times New Roman</vt:lpstr>
      <vt:lpstr>Arial</vt:lpstr>
      <vt:lpstr>Calibri</vt:lpstr>
      <vt:lpstr>Libre Baskerville</vt:lpstr>
      <vt:lpstr>Office Theme</vt:lpstr>
      <vt:lpstr>PowerPoint Presentation</vt:lpstr>
      <vt:lpstr>Agenda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KOUSHIK KODATI</cp:lastModifiedBy>
  <cp:revision>29</cp:revision>
  <dcterms:created xsi:type="dcterms:W3CDTF">2021-02-16T05:19:01Z</dcterms:created>
  <dcterms:modified xsi:type="dcterms:W3CDTF">2025-02-28T09:52:20Z</dcterms:modified>
</cp:coreProperties>
</file>