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80" r:id="rId13"/>
    <p:sldId id="267" r:id="rId14"/>
    <p:sldId id="268" r:id="rId15"/>
    <p:sldId id="269" r:id="rId16"/>
    <p:sldId id="270" r:id="rId17"/>
    <p:sldId id="271" r:id="rId18"/>
    <p:sldId id="28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7" r:id="rId28"/>
    <p:sldId id="288" r:id="rId29"/>
    <p:sldId id="282" r:id="rId30"/>
    <p:sldId id="286" r:id="rId31"/>
    <p:sldId id="283" r:id="rId32"/>
    <p:sldId id="284" r:id="rId33"/>
    <p:sldId id="285" r:id="rId34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11.05.2023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11.05.2023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1143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935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217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0316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789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6716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261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626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97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712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743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233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714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412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2352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80551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908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943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4674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9621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311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380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8711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040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432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372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277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4922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597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859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61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94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6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9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Полилиния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DCAA3-DEBC-406D-8401-30E1F946FF53}" type="datetime1">
              <a:rPr lang="ru-RU" smtClean="0"/>
              <a:t>11.05.2023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5B83A8-B65A-4820-B3AA-18435A44086F}" type="datetime1">
              <a:rPr lang="ru-RU" smtClean="0"/>
              <a:t>11.05.2023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67F8A-3B9B-475E-B703-D5E9DB2614A0}" type="datetime1">
              <a:rPr lang="ru-RU" smtClean="0"/>
              <a:t>11.05.2023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5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7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6B7B8-68DB-4C8D-B1EE-F0C4532BD17D}" type="datetime1">
              <a:rPr lang="ru-RU" smtClean="0"/>
              <a:t>11.05.2023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8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8857C3-C93F-4E49-AD92-CBF7106F2783}" type="datetime1">
              <a:rPr lang="ru-RU" smtClean="0"/>
              <a:t>11.05.2023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36C73-844D-4651-9FC2-22D52B486471}" type="datetime1">
              <a:rPr lang="ru-RU" smtClean="0"/>
              <a:t>11.05.2023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6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8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9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BE7C9-88BB-4EFE-8667-3062E1396877}" type="datetime1">
              <a:rPr lang="ru-RU" smtClean="0"/>
              <a:t>11.05.2023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13653-6E18-417E-A961-3DF0937C0BAA}" type="datetime1">
              <a:rPr lang="ru-RU" smtClean="0"/>
              <a:t>11.05.2023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grpSp>
        <p:nvGrpSpPr>
          <p:cNvPr id="615" name="рамка" descr="Изображение прямоугольника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Группа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Группа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Группа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Группа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Группа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Группа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705AF-92A4-4691-A540-883D58C8D1DC}" type="datetime1">
              <a:rPr lang="ru-RU" smtClean="0"/>
              <a:t>11.05.2023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grpSp>
        <p:nvGrpSpPr>
          <p:cNvPr id="614" name="рамка" descr="Изображение прямоугольника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Группа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Группа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Полилиния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Группа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Полилиния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Группа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Группа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Полилиния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Группа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Полилиния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9E27C-4335-4F92-9135-AD8999CC569B}" type="datetime1">
              <a:rPr lang="ru-RU" smtClean="0"/>
              <a:t>11.05.2023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9D4412-E0C6-4262-9FCB-58486E3B00CB}" type="datetime1">
              <a:rPr lang="ru-RU" noProof="0" smtClean="0"/>
              <a:t>11.05.2023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Front-end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JavaScript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405780" y="1700808"/>
            <a:ext cx="5616624" cy="4896544"/>
          </a:xfrm>
        </p:spPr>
        <p:txBody>
          <a:bodyPr rtlCol="0">
            <a:normAutofit fontScale="92500"/>
          </a:bodyPr>
          <a:lstStyle/>
          <a:p>
            <a:r>
              <a:rPr lang="en-US" dirty="0"/>
              <a:t>split - </a:t>
            </a:r>
            <a:r>
              <a:rPr lang="ru-RU" dirty="0"/>
              <a:t>метод строки для преобразования в массив</a:t>
            </a:r>
          </a:p>
          <a:p>
            <a:r>
              <a:rPr lang="en-US" dirty="0" smtClean="0"/>
              <a:t>push</a:t>
            </a:r>
            <a:r>
              <a:rPr lang="ru-RU" dirty="0"/>
              <a:t> - добавляет новый элемент в </a:t>
            </a:r>
            <a:r>
              <a:rPr lang="ru-RU" dirty="0" smtClean="0"/>
              <a:t> конце</a:t>
            </a:r>
            <a:endParaRPr lang="en-US" dirty="0"/>
          </a:p>
          <a:p>
            <a:r>
              <a:rPr lang="en-US" dirty="0" smtClean="0"/>
              <a:t>pop</a:t>
            </a:r>
            <a:r>
              <a:rPr lang="ru-RU" dirty="0"/>
              <a:t> - удаляет последний элемент</a:t>
            </a:r>
            <a:endParaRPr lang="en-US" dirty="0"/>
          </a:p>
          <a:p>
            <a:r>
              <a:rPr lang="en-US" dirty="0" smtClean="0"/>
              <a:t>shift</a:t>
            </a:r>
            <a:r>
              <a:rPr lang="ru-RU" dirty="0"/>
              <a:t> - удаляет первый элемент</a:t>
            </a:r>
            <a:endParaRPr lang="en-US" dirty="0"/>
          </a:p>
          <a:p>
            <a:r>
              <a:rPr lang="en-US" dirty="0" smtClean="0"/>
              <a:t>unshift</a:t>
            </a:r>
            <a:r>
              <a:rPr lang="ru-RU" dirty="0"/>
              <a:t> - добавляет новый элемент </a:t>
            </a:r>
            <a:r>
              <a:rPr lang="ru-RU" dirty="0" smtClean="0"/>
              <a:t>в начале</a:t>
            </a:r>
            <a:endParaRPr lang="en-US" dirty="0"/>
          </a:p>
          <a:p>
            <a:r>
              <a:rPr lang="en-US" dirty="0" smtClean="0"/>
              <a:t>concat</a:t>
            </a:r>
            <a:r>
              <a:rPr lang="ru-RU" dirty="0"/>
              <a:t> - создает новый массив путем слияния</a:t>
            </a:r>
            <a:endParaRPr lang="en-US" dirty="0"/>
          </a:p>
          <a:p>
            <a:r>
              <a:rPr lang="en-US" dirty="0" smtClean="0"/>
              <a:t>join - </a:t>
            </a:r>
            <a:r>
              <a:rPr lang="ru-RU" dirty="0"/>
              <a:t>объединяет все элементы </a:t>
            </a:r>
            <a:r>
              <a:rPr lang="ru-RU" dirty="0" smtClean="0"/>
              <a:t>в </a:t>
            </a:r>
            <a:r>
              <a:rPr lang="ru-RU" dirty="0"/>
              <a:t>строку</a:t>
            </a:r>
            <a:endParaRPr lang="en-US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6238428" y="1700808"/>
            <a:ext cx="5616624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slice – </a:t>
            </a:r>
            <a:r>
              <a:rPr lang="ru-RU" dirty="0" smtClean="0"/>
              <a:t>вырезает часть массива</a:t>
            </a:r>
            <a:endParaRPr lang="en-US" dirty="0" smtClean="0"/>
          </a:p>
          <a:p>
            <a:r>
              <a:rPr lang="en-US" dirty="0" smtClean="0"/>
              <a:t>indexOf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ru-RU" dirty="0" smtClean="0"/>
              <a:t>возвращает </a:t>
            </a:r>
            <a:r>
              <a:rPr lang="ru-RU" dirty="0"/>
              <a:t>индекс искомого элемента</a:t>
            </a:r>
            <a:endParaRPr lang="en-US" dirty="0" smtClean="0"/>
          </a:p>
          <a:p>
            <a:r>
              <a:rPr lang="en-US" dirty="0" smtClean="0"/>
              <a:t>includes</a:t>
            </a:r>
            <a:r>
              <a:rPr lang="ru-RU" dirty="0"/>
              <a:t> - определяет, содержит ли массив определённый элемент</a:t>
            </a:r>
            <a:endParaRPr lang="en-US" dirty="0" smtClean="0"/>
          </a:p>
          <a:p>
            <a:r>
              <a:rPr lang="en-US" dirty="0" smtClean="0"/>
              <a:t>reverse - </a:t>
            </a:r>
            <a:r>
              <a:rPr lang="ru-RU" dirty="0" smtClean="0"/>
              <a:t>обращает </a:t>
            </a:r>
            <a:r>
              <a:rPr lang="ru-RU" dirty="0"/>
              <a:t>порядок следования </a:t>
            </a:r>
            <a:r>
              <a:rPr lang="ru-RU" dirty="0" smtClean="0"/>
              <a:t>элементов</a:t>
            </a:r>
            <a:r>
              <a:rPr lang="en-US" dirty="0" smtClean="0"/>
              <a:t> </a:t>
            </a:r>
            <a:r>
              <a:rPr lang="ru-RU" dirty="0" smtClean="0"/>
              <a:t>(переворачивает)</a:t>
            </a:r>
            <a:endParaRPr lang="en-US" dirty="0" smtClean="0"/>
          </a:p>
          <a:p>
            <a:r>
              <a:rPr lang="en-US" dirty="0" smtClean="0"/>
              <a:t>at</a:t>
            </a:r>
            <a:r>
              <a:rPr lang="ru-RU" dirty="0"/>
              <a:t> - возвращает элемент массива </a:t>
            </a:r>
            <a:r>
              <a:rPr lang="ru-RU" dirty="0" smtClean="0"/>
              <a:t>по индексу</a:t>
            </a:r>
          </a:p>
          <a:p>
            <a:r>
              <a:rPr lang="en-US" dirty="0" smtClean="0"/>
              <a:t>fill - </a:t>
            </a:r>
            <a:r>
              <a:rPr lang="ru-RU" dirty="0"/>
              <a:t>заполняет все элементы массива одинаковым значением</a:t>
            </a:r>
            <a:endParaRPr lang="en-US" dirty="0" smtClean="0"/>
          </a:p>
          <a:p>
            <a:r>
              <a:rPr lang="en-US" dirty="0" smtClean="0"/>
              <a:t>splice - </a:t>
            </a:r>
            <a:r>
              <a:rPr lang="ru-RU" dirty="0" smtClean="0"/>
              <a:t>универсальный, умеет всё, удалять, изменять, добавлять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79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9756574" cy="489654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split</a:t>
            </a:r>
            <a:endParaRPr lang="ru-RU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split</a:t>
            </a:r>
            <a:r>
              <a:rPr lang="ru-RU" dirty="0"/>
              <a:t>() используется для разбиения строки на массив подстрок и возвращает новый массив.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в качестве разделителя используется пустая строка (""), то строка разделяется между каждым символом.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Примечание: </a:t>
            </a:r>
            <a:r>
              <a:rPr lang="ru-RU" dirty="0" err="1" smtClean="0"/>
              <a:t>split</a:t>
            </a:r>
            <a:r>
              <a:rPr lang="ru-RU" dirty="0" smtClean="0"/>
              <a:t>() - </a:t>
            </a:r>
            <a:r>
              <a:rPr lang="ru-RU" dirty="0"/>
              <a:t>метод не изменяет исходную строку.</a:t>
            </a:r>
          </a:p>
        </p:txBody>
      </p:sp>
    </p:spTree>
    <p:extLst>
      <p:ext uri="{BB962C8B-B14F-4D97-AF65-F5344CB8AC3E}">
        <p14:creationId xmlns:p14="http://schemas.microsoft.com/office/powerpoint/2010/main" val="108204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9756574" cy="4896544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rgbClr val="FFC000"/>
                </a:solidFill>
              </a:rPr>
              <a:t>split</a:t>
            </a:r>
            <a:endParaRPr lang="ru-RU" sz="3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Синтаксис</a:t>
            </a:r>
          </a:p>
          <a:p>
            <a:pPr marL="0" indent="0">
              <a:buNone/>
            </a:pPr>
            <a:r>
              <a:rPr lang="ru-RU" dirty="0" err="1" smtClean="0"/>
              <a:t>str.split</a:t>
            </a:r>
            <a:r>
              <a:rPr lang="ru-RU" dirty="0" smtClean="0"/>
              <a:t>(separator</a:t>
            </a:r>
            <a:r>
              <a:rPr lang="ru-RU" dirty="0"/>
              <a:t>, limit)</a:t>
            </a:r>
          </a:p>
          <a:p>
            <a:pPr marL="0" indent="0">
              <a:buNone/>
            </a:pPr>
            <a:r>
              <a:rPr lang="ru-RU" dirty="0" smtClean="0"/>
              <a:t>separator </a:t>
            </a:r>
            <a:r>
              <a:rPr lang="ru-RU" dirty="0"/>
              <a:t>- условие по которому будет разделена строка. В качестве разделителя может выступать строковый литерал или регулярное выражение. Также можно использовать специальные символы, например перевод строки, кавычки или юникод. Параметр является необязательным.</a:t>
            </a:r>
          </a:p>
          <a:p>
            <a:pPr marL="0" indent="0">
              <a:buNone/>
            </a:pPr>
            <a:r>
              <a:rPr lang="ru-RU" dirty="0" smtClean="0"/>
              <a:t>limit </a:t>
            </a:r>
            <a:r>
              <a:rPr lang="ru-RU" dirty="0"/>
              <a:t>- количество элементов, которые должен вернуть метод. Параметр необязательный, если пропустить в массив попадут все подстроки. Если задать, то </a:t>
            </a:r>
            <a:r>
              <a:rPr lang="ru-RU" dirty="0" err="1"/>
              <a:t>split</a:t>
            </a:r>
            <a:r>
              <a:rPr lang="ru-RU" dirty="0"/>
              <a:t>() все-равно разделит всю строку по разделителям, но возвратит только указанное количество.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нахождении разделителя метод удаляет separator и возвращает подстроку.</a:t>
            </a:r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задать в качестве разделителя пустое значение '', тогда каждый символ строки запишется в отдельный элемент массива.</a:t>
            </a:r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при </a:t>
            </a:r>
            <a:r>
              <a:rPr lang="ru-RU" dirty="0" smtClean="0"/>
              <a:t>записи </a:t>
            </a:r>
            <a:r>
              <a:rPr lang="ru-RU" dirty="0" err="1" smtClean="0"/>
              <a:t>split</a:t>
            </a:r>
            <a:r>
              <a:rPr lang="ru-RU" dirty="0"/>
              <a:t>() пропустить separator, то метод вернет массив с одним элементом, который будет содержать всю строку.</a:t>
            </a:r>
          </a:p>
        </p:txBody>
      </p:sp>
    </p:spTree>
    <p:extLst>
      <p:ext uri="{BB962C8B-B14F-4D97-AF65-F5344CB8AC3E}">
        <p14:creationId xmlns:p14="http://schemas.microsoft.com/office/powerpoint/2010/main" val="87213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10044606" cy="4896544"/>
          </a:xfrm>
        </p:spPr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>
                <a:solidFill>
                  <a:srgbClr val="FFC000"/>
                </a:solidFill>
              </a:rPr>
              <a:t>push</a:t>
            </a:r>
            <a:endParaRPr lang="ru-RU" sz="38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push</a:t>
            </a:r>
            <a:r>
              <a:rPr lang="ru-RU" dirty="0"/>
              <a:t>() добавляет один или более элементов в конец массива и возвращает новую длину массива.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push</a:t>
            </a:r>
            <a:r>
              <a:rPr lang="ru-RU" dirty="0"/>
              <a:t>() изменяет исходный массив, а не создаёт его модифицированную копию.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Синтаксис</a:t>
            </a:r>
          </a:p>
          <a:p>
            <a:pPr marL="0" indent="0">
              <a:buNone/>
            </a:pPr>
            <a:r>
              <a:rPr lang="ru-RU" dirty="0" err="1" smtClean="0"/>
              <a:t>arr.push</a:t>
            </a:r>
            <a:r>
              <a:rPr lang="ru-RU" dirty="0" smtClean="0"/>
              <a:t>(element1</a:t>
            </a:r>
            <a:r>
              <a:rPr lang="ru-RU" dirty="0"/>
              <a:t>, ..., </a:t>
            </a:r>
            <a:r>
              <a:rPr lang="ru-RU" dirty="0" err="1"/>
              <a:t>elementN</a:t>
            </a:r>
            <a:r>
              <a:rPr lang="ru-RU" dirty="0" smtClean="0"/>
              <a:t>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Аргументы</a:t>
            </a:r>
          </a:p>
          <a:p>
            <a:pPr marL="0" indent="0">
              <a:buNone/>
            </a:pPr>
            <a:r>
              <a:rPr lang="ru-RU" dirty="0" err="1"/>
              <a:t>elementN</a:t>
            </a:r>
            <a:r>
              <a:rPr lang="ru-RU" dirty="0"/>
              <a:t>: </a:t>
            </a:r>
            <a:r>
              <a:rPr lang="ru-RU" dirty="0" smtClean="0"/>
              <a:t>элементы</a:t>
            </a:r>
            <a:r>
              <a:rPr lang="ru-RU" dirty="0"/>
              <a:t>, добавляемые в конец массива. Элементы добавляются в том порядке, в котором они были переданы методу.</a:t>
            </a:r>
          </a:p>
          <a:p>
            <a:pPr marL="0" indent="0">
              <a:buNone/>
            </a:pPr>
            <a:r>
              <a:rPr lang="ru-RU" dirty="0"/>
              <a:t>Возвращаемое значение</a:t>
            </a:r>
          </a:p>
          <a:p>
            <a:pPr marL="0" indent="0">
              <a:buNone/>
            </a:pPr>
            <a:r>
              <a:rPr lang="ru-RU" dirty="0"/>
              <a:t>Новое значение свойства </a:t>
            </a:r>
            <a:r>
              <a:rPr lang="ru-RU" dirty="0" err="1"/>
              <a:t>length</a:t>
            </a:r>
            <a:r>
              <a:rPr lang="ru-RU" dirty="0"/>
              <a:t> того массива, для которого был вызван метод.</a:t>
            </a:r>
          </a:p>
        </p:txBody>
      </p:sp>
    </p:spTree>
    <p:extLst>
      <p:ext uri="{BB962C8B-B14F-4D97-AF65-F5344CB8AC3E}">
        <p14:creationId xmlns:p14="http://schemas.microsoft.com/office/powerpoint/2010/main" val="3729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9684566" cy="4896544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>
                <a:solidFill>
                  <a:srgbClr val="FFC000"/>
                </a:solidFill>
              </a:rPr>
              <a:t>pop</a:t>
            </a:r>
            <a:endParaRPr lang="ru-RU" sz="31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pop</a:t>
            </a:r>
            <a:r>
              <a:rPr lang="ru-RU" dirty="0"/>
              <a:t>() удаляет последний элемент массива, уменьшает длину массива и возвращает удалённое им значение.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pop</a:t>
            </a:r>
            <a:r>
              <a:rPr lang="ru-RU" dirty="0"/>
              <a:t>() изменяет исходный массив, а не создаёт его модифицированную копию.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Синтаксис</a:t>
            </a:r>
          </a:p>
          <a:p>
            <a:pPr marL="0" indent="0">
              <a:buNone/>
            </a:pPr>
            <a:r>
              <a:rPr lang="ru-RU" dirty="0" err="1" smtClean="0"/>
              <a:t>arr.pop</a:t>
            </a:r>
            <a:r>
              <a:rPr lang="ru-RU" dirty="0" smtClean="0"/>
              <a:t>();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Аргументы - нет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Возвращаемое значение</a:t>
            </a:r>
          </a:p>
          <a:p>
            <a:pPr marL="0" indent="0">
              <a:buNone/>
            </a:pPr>
            <a:r>
              <a:rPr lang="ru-RU" dirty="0"/>
              <a:t>Удалённое значение или undefined, если массив пуст.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9900590" cy="4896544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>
                <a:solidFill>
                  <a:srgbClr val="FFC000"/>
                </a:solidFill>
              </a:rPr>
              <a:t>shift</a:t>
            </a:r>
            <a:endParaRPr lang="ru-RU" sz="31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shift</a:t>
            </a:r>
            <a:r>
              <a:rPr lang="ru-RU" dirty="0"/>
              <a:t>() удаляет первый элемент массива, уменьшает индекс всех последующих элементов на единицу, уменьшает длину массива и возвращает удалённое им значение.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shift</a:t>
            </a:r>
            <a:r>
              <a:rPr lang="ru-RU" dirty="0"/>
              <a:t>() изменяет исходный массив, а не создаёт его модифицированную копию.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Синтаксис</a:t>
            </a:r>
          </a:p>
          <a:p>
            <a:pPr marL="0" indent="0">
              <a:buNone/>
            </a:pPr>
            <a:r>
              <a:rPr lang="ru-RU" dirty="0" err="1" smtClean="0"/>
              <a:t>arr.shift</a:t>
            </a:r>
            <a:r>
              <a:rPr lang="ru-RU" dirty="0" smtClean="0"/>
              <a:t>();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Аргументы - нет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Возвращаемое значение</a:t>
            </a:r>
          </a:p>
          <a:p>
            <a:pPr marL="0" indent="0">
              <a:buNone/>
            </a:pPr>
            <a:r>
              <a:rPr lang="ru-RU" dirty="0"/>
              <a:t>Удалённое значение или undefined, если массив пуст.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197868" y="1700808"/>
            <a:ext cx="10225136" cy="4896544"/>
          </a:xfrm>
        </p:spPr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rgbClr val="FFC000"/>
                </a:solidFill>
              </a:rPr>
              <a:t>unshift</a:t>
            </a:r>
            <a:endParaRPr lang="ru-RU" sz="3400" b="1" dirty="0">
              <a:solidFill>
                <a:srgbClr val="FFC000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Метод unshift() добавляет один или более элементов в начало массива и возвращает новую длину массива.</a:t>
            </a:r>
          </a:p>
          <a:p>
            <a:pPr marL="0" indent="0">
              <a:spcBef>
                <a:spcPts val="1000"/>
              </a:spcBef>
              <a:buNone/>
            </a:pPr>
            <a:endParaRPr lang="ru-RU" sz="900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Индексы всех элементов, изначально присутствующих в массиве, увеличиваются на единицу (если методу был передан всего один аргумент) или на число, равное количеству переданных аргументов.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Метод unshift() изменяет исходный массив, а не создаёт его модифицированную копию.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Синтаксис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 err="1" smtClean="0"/>
              <a:t>arr.unshift</a:t>
            </a:r>
            <a:r>
              <a:rPr lang="ru-RU" dirty="0"/>
              <a:t>([element1[, ...[, </a:t>
            </a:r>
            <a:r>
              <a:rPr lang="ru-RU" dirty="0" err="1"/>
              <a:t>elementN</a:t>
            </a:r>
            <a:r>
              <a:rPr lang="ru-RU" dirty="0" smtClean="0"/>
              <a:t>]]]);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Аргументы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 err="1"/>
              <a:t>elementN</a:t>
            </a:r>
            <a:r>
              <a:rPr lang="ru-RU" dirty="0"/>
              <a:t>: Элементы, добавляемые в начало массива. Элементы добавляются в том порядке, в котором они были переданы методу</a:t>
            </a:r>
            <a:r>
              <a:rPr lang="ru-RU" dirty="0" smtClean="0"/>
              <a:t>.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Возвращаемое значение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Новое значение свойства </a:t>
            </a:r>
            <a:r>
              <a:rPr lang="ru-RU" dirty="0" err="1"/>
              <a:t>length</a:t>
            </a:r>
            <a:r>
              <a:rPr lang="ru-RU" dirty="0"/>
              <a:t> того массива, для которого был вызван метод.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5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9143998" cy="4896544"/>
          </a:xfrm>
        </p:spPr>
        <p:txBody>
          <a:bodyPr rtlCol="0">
            <a:normAutofit fontScale="925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C000"/>
                </a:solidFill>
              </a:rPr>
              <a:t>concat</a:t>
            </a:r>
            <a:endParaRPr lang="ru-RU" sz="26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/>
              <a:t>Метод concat() создаёт и возвращает новый массив, содержащий элементы массива, на котором он был вызван, и значения, переданные в качестве аргументов.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из переданных аргументов какой-либо аргумент является массивом, то в возвращаемый массив добавляется не сам массив, а его элементы. В новом массиве сначала идут элементы исходного массива, затем значения переданные в качестве аргументов. Значения добавляются в том порядке, в котором они были переданы методу.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Метод concat() не изменяет исходный </a:t>
            </a:r>
            <a:r>
              <a:rPr lang="ru-RU" dirty="0" smtClean="0"/>
              <a:t>массив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76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9143998" cy="4896544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C000"/>
                </a:solidFill>
              </a:rPr>
              <a:t>concat</a:t>
            </a:r>
            <a:endParaRPr lang="ru-RU" sz="26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/>
              <a:t>Синтаксис</a:t>
            </a:r>
          </a:p>
          <a:p>
            <a:pPr marL="0" indent="0">
              <a:buNone/>
            </a:pPr>
            <a:r>
              <a:rPr lang="ru-RU" dirty="0" err="1" smtClean="0"/>
              <a:t>arr.concat</a:t>
            </a:r>
            <a:r>
              <a:rPr lang="ru-RU" dirty="0" smtClean="0"/>
              <a:t>(value1</a:t>
            </a:r>
            <a:r>
              <a:rPr lang="ru-RU" dirty="0"/>
              <a:t>[, value2[, ...[, </a:t>
            </a:r>
            <a:r>
              <a:rPr lang="ru-RU" dirty="0" err="1"/>
              <a:t>valueN</a:t>
            </a:r>
            <a:r>
              <a:rPr lang="ru-RU" dirty="0" smtClean="0"/>
              <a:t>]]]);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Аргументы</a:t>
            </a:r>
          </a:p>
          <a:p>
            <a:pPr marL="0" indent="0">
              <a:buNone/>
            </a:pPr>
            <a:r>
              <a:rPr lang="ru-RU" dirty="0" err="1"/>
              <a:t>valueN</a:t>
            </a:r>
            <a:r>
              <a:rPr lang="ru-RU" dirty="0"/>
              <a:t>: Значения, которые будут добавлены в возвращаемый массив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Возвращаемое значение</a:t>
            </a:r>
          </a:p>
          <a:p>
            <a:pPr marL="0" indent="0">
              <a:buNone/>
            </a:pPr>
            <a:r>
              <a:rPr lang="ru-RU" dirty="0"/>
              <a:t>Массив, содержащий элементы исходного массива, и значения, переданные в качестве аргументов.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145465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9143998" cy="4896544"/>
          </a:xfrm>
        </p:spPr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rgbClr val="FFC000"/>
                </a:solidFill>
              </a:rPr>
              <a:t>join</a:t>
            </a:r>
            <a:endParaRPr lang="ru-RU" sz="3400" b="1" dirty="0">
              <a:solidFill>
                <a:srgbClr val="FFC000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Метод </a:t>
            </a:r>
            <a:r>
              <a:rPr lang="ru-RU" dirty="0" err="1"/>
              <a:t>join</a:t>
            </a:r>
            <a:r>
              <a:rPr lang="ru-RU" dirty="0"/>
              <a:t>() преобразует все элементы массива в строки, объединяет их и возвращает получившуюся строку.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Если элемент массива в качестве значения содержит undefined или null, то он преобразуется в пустую строку.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Синтаксис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 err="1" smtClean="0"/>
              <a:t>arr.join</a:t>
            </a:r>
            <a:r>
              <a:rPr lang="ru-RU" dirty="0"/>
              <a:t>([separator</a:t>
            </a:r>
            <a:r>
              <a:rPr lang="ru-RU" dirty="0" smtClean="0"/>
              <a:t>]);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Аргументы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separator (необязательный): Строка, которая будет использоваться в качестве разделителя элементов в возвращаемой строке. Если строка-разделитель не указана, то по умолчанию в качестве разделителя используется "," (запятая</a:t>
            </a:r>
            <a:r>
              <a:rPr lang="ru-RU" dirty="0" smtClean="0"/>
              <a:t>).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Возвращаемое значение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Строка: строка, содержащая все элементы массива. Если длина массива равна 0, то будет возвращена пустая строка.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8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548336"/>
          </a:xfrm>
        </p:spPr>
        <p:txBody>
          <a:bodyPr rtlCol="0">
            <a:normAutofit/>
          </a:bodyPr>
          <a:lstStyle/>
          <a:p>
            <a:r>
              <a:rPr lang="ru-RU" dirty="0" smtClean="0"/>
              <a:t>Массивы</a:t>
            </a:r>
          </a:p>
          <a:p>
            <a:r>
              <a:rPr lang="ru-RU" dirty="0" smtClean="0"/>
              <a:t>Создание массивов</a:t>
            </a:r>
          </a:p>
          <a:p>
            <a:r>
              <a:rPr lang="ru-RU" dirty="0" smtClean="0"/>
              <a:t>Ссылочный тип данных</a:t>
            </a:r>
          </a:p>
          <a:p>
            <a:r>
              <a:rPr lang="ru-RU" dirty="0" smtClean="0"/>
              <a:t>Проверка на массив</a:t>
            </a:r>
          </a:p>
          <a:p>
            <a:r>
              <a:rPr lang="ru-RU" dirty="0" smtClean="0"/>
              <a:t>Удаление элементов</a:t>
            </a:r>
          </a:p>
          <a:p>
            <a:r>
              <a:rPr lang="ru-RU" dirty="0" smtClean="0"/>
              <a:t>Методы массивов</a:t>
            </a:r>
          </a:p>
          <a:p>
            <a:r>
              <a:rPr lang="ru-RU" dirty="0" smtClean="0"/>
              <a:t>Использование </a:t>
            </a:r>
            <a:r>
              <a:rPr lang="ru-RU" dirty="0"/>
              <a:t>циклов. Копирование </a:t>
            </a:r>
            <a:r>
              <a:rPr lang="ru-RU" dirty="0" smtClean="0"/>
              <a:t>массива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143998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00" b="1" dirty="0">
                <a:solidFill>
                  <a:srgbClr val="FFC000"/>
                </a:solidFill>
              </a:rPr>
              <a:t>slice</a:t>
            </a:r>
            <a:endParaRPr lang="ru-RU" sz="31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Array.slice</a:t>
            </a:r>
            <a:r>
              <a:rPr lang="ru-RU" dirty="0"/>
              <a:t>() используется для копирования указанного участка из массива и возвращает новый массив содержащий скопированные элементы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Исходный </a:t>
            </a:r>
            <a:r>
              <a:rPr lang="ru-RU" dirty="0"/>
              <a:t>массив при этом не меняется.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Синтаксис метода:</a:t>
            </a:r>
          </a:p>
          <a:p>
            <a:pPr marL="0" indent="0">
              <a:buNone/>
            </a:pPr>
            <a:r>
              <a:rPr lang="en-US" dirty="0" err="1" smtClean="0"/>
              <a:t>arr</a:t>
            </a:r>
            <a:r>
              <a:rPr lang="ru-RU" dirty="0" smtClean="0"/>
              <a:t>.slice(</a:t>
            </a:r>
            <a:r>
              <a:rPr lang="ru-RU" dirty="0" err="1" smtClean="0"/>
              <a:t>begin</a:t>
            </a:r>
            <a:r>
              <a:rPr lang="ru-RU" dirty="0"/>
              <a:t>, end</a:t>
            </a:r>
            <a:r>
              <a:rPr lang="ru-RU" dirty="0" smtClean="0"/>
              <a:t>);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ru-RU" dirty="0"/>
              <a:t>принимает два аргумента, которые определяют начало и конец возвращаемого участка массива. Метод копирует участок массива, начиная от </a:t>
            </a:r>
            <a:r>
              <a:rPr lang="ru-RU" dirty="0" err="1"/>
              <a:t>begin</a:t>
            </a:r>
            <a:r>
              <a:rPr lang="ru-RU" dirty="0"/>
              <a:t> до end, не включая end.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указан только один аргумент, возвращаемый массив будет содержать все элементы от указанной позиции до конца массива. Можно использовать отрицательные индексы - они отсчитываются с конца массива.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74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54055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indexOf</a:t>
            </a:r>
            <a:endParaRPr lang="ru-RU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sz="2000" dirty="0"/>
              <a:t>Метод indexOf возвращает индекс элемента, значение которого равно значению, переданному методу в качестве аргумента.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Синтаксис методов indexOf() и </a:t>
            </a:r>
            <a:r>
              <a:rPr lang="ru-RU" sz="2000" dirty="0" err="1"/>
              <a:t>lastIndexOf</a:t>
            </a:r>
            <a:r>
              <a:rPr lang="ru-RU" sz="2000" dirty="0"/>
              <a:t>():</a:t>
            </a:r>
          </a:p>
          <a:p>
            <a:pPr marL="0" indent="0">
              <a:buNone/>
            </a:pPr>
            <a:r>
              <a:rPr lang="en-US" sz="2000" dirty="0" err="1" smtClean="0"/>
              <a:t>arr</a:t>
            </a:r>
            <a:r>
              <a:rPr lang="ru-RU" sz="2000" dirty="0" smtClean="0"/>
              <a:t>.indexOf(</a:t>
            </a:r>
            <a:r>
              <a:rPr lang="ru-RU" sz="2000" dirty="0" err="1" smtClean="0"/>
              <a:t>искомый_элемент</a:t>
            </a:r>
            <a:r>
              <a:rPr lang="ru-RU" sz="2000" dirty="0"/>
              <a:t>, индекс)</a:t>
            </a:r>
          </a:p>
          <a:p>
            <a:pPr marL="0" indent="0">
              <a:buNone/>
            </a:pPr>
            <a:r>
              <a:rPr lang="en-US" sz="2000" dirty="0" err="1" smtClean="0"/>
              <a:t>arr</a:t>
            </a:r>
            <a:r>
              <a:rPr lang="ru-RU" sz="2000" dirty="0" smtClean="0"/>
              <a:t>.</a:t>
            </a:r>
            <a:r>
              <a:rPr lang="ru-RU" sz="2000" dirty="0" err="1" smtClean="0"/>
              <a:t>lastIndexOf</a:t>
            </a:r>
            <a:r>
              <a:rPr lang="ru-RU" sz="2000" dirty="0" smtClean="0"/>
              <a:t>(</a:t>
            </a:r>
            <a:r>
              <a:rPr lang="ru-RU" sz="2000" dirty="0" err="1" smtClean="0"/>
              <a:t>искомый_элемент</a:t>
            </a:r>
            <a:r>
              <a:rPr lang="ru-RU" sz="2000" dirty="0"/>
              <a:t>, индекс)</a:t>
            </a:r>
          </a:p>
          <a:p>
            <a:pPr marL="0" indent="0">
              <a:buNone/>
            </a:pPr>
            <a:r>
              <a:rPr lang="ru-RU" sz="2000" dirty="0"/>
              <a:t>Первый аргумент метода указывает значение элемента, индекс которого нужно найти, второй аргумент (необязательный), указывает индекс с которого будет начинаться поиск. Если одинаковых вхождений несколько, выбирается наименьший (первый) индекс. Если элемент с искомым значением не найден, метод вернет -1. Внутри метода для поиска используется строгое сравнение ( === ).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425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143998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00" b="1" dirty="0">
                <a:solidFill>
                  <a:srgbClr val="FFC000"/>
                </a:solidFill>
              </a:rPr>
              <a:t>includes</a:t>
            </a:r>
            <a:endParaRPr lang="ru-RU" sz="31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includes</a:t>
            </a:r>
            <a:r>
              <a:rPr lang="ru-RU" dirty="0"/>
              <a:t>() определяет, содержит ли массив указанный элемент.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Этот метод возвращает true, если массив содержит элемент, и false, если нет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Синтаксис</a:t>
            </a:r>
          </a:p>
          <a:p>
            <a:pPr marL="0" indent="0">
              <a:buNone/>
            </a:pPr>
            <a:r>
              <a:rPr lang="ru-RU" dirty="0" err="1" smtClean="0"/>
              <a:t>arr.includes</a:t>
            </a:r>
            <a:r>
              <a:rPr lang="ru-RU" dirty="0" smtClean="0"/>
              <a:t>(</a:t>
            </a:r>
            <a:r>
              <a:rPr lang="ru-RU" dirty="0" err="1" smtClean="0"/>
              <a:t>element</a:t>
            </a:r>
            <a:r>
              <a:rPr lang="ru-RU" dirty="0"/>
              <a:t>, start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Значения параметров</a:t>
            </a:r>
          </a:p>
          <a:p>
            <a:pPr marL="0" indent="0">
              <a:buNone/>
            </a:pPr>
            <a:r>
              <a:rPr lang="ru-RU" dirty="0" err="1" smtClean="0"/>
              <a:t>element</a:t>
            </a:r>
            <a:r>
              <a:rPr lang="ru-RU" dirty="0"/>
              <a:t>	Требуемый. Элемент для поиска</a:t>
            </a:r>
          </a:p>
          <a:p>
            <a:pPr marL="0" indent="0">
              <a:buNone/>
            </a:pPr>
            <a:r>
              <a:rPr lang="ru-RU" dirty="0"/>
              <a:t>start	Необязательный. По умолчанию 0. В какой позиции массива начать поиск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0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143998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reverse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Метод </a:t>
            </a:r>
            <a:r>
              <a:rPr lang="ru-RU" dirty="0" err="1"/>
              <a:t>reverse</a:t>
            </a:r>
            <a:r>
              <a:rPr lang="ru-RU" dirty="0"/>
              <a:t>() меняет порядок следования элементов в массиве на обратный и возвращает переупорядоченный массив.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Перестановка элементов выполняется непосредственно в исходном массиве. Это означает, что метод </a:t>
            </a:r>
            <a:r>
              <a:rPr lang="ru-RU" dirty="0" err="1"/>
              <a:t>reverse</a:t>
            </a:r>
            <a:r>
              <a:rPr lang="ru-RU" dirty="0"/>
              <a:t>() не создаёт новый массив с переупорядоченными элементами, а переупорядочивает их в уже существующем массиве.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Синтаксис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 err="1" smtClean="0"/>
              <a:t>arr.reverse</a:t>
            </a:r>
            <a:r>
              <a:rPr lang="ru-RU" dirty="0"/>
              <a:t>();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 smtClean="0"/>
              <a:t>Аргументы</a:t>
            </a:r>
            <a:r>
              <a:rPr lang="en-US" dirty="0" smtClean="0"/>
              <a:t> - </a:t>
            </a:r>
            <a:r>
              <a:rPr lang="ru-RU" dirty="0" smtClean="0"/>
              <a:t>нет.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Возвращаемое значение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Ссылка на переупорядоченный массив.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999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143998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at</a:t>
            </a:r>
            <a:endParaRPr lang="ru-RU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at</a:t>
            </a:r>
            <a:r>
              <a:rPr lang="ru-RU" dirty="0"/>
              <a:t>() принимает целочисленное значение и возвращает элемент по этому индексу с учетом положительных и отрицательных целых чисел. Отрицательные целые числа отсчитываются от последнего элемента в массиве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Синтаксис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arr.at(index)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Возвращает элемент </a:t>
            </a:r>
            <a:r>
              <a:rPr lang="ru-RU" dirty="0"/>
              <a:t>в массиве, соответствующий данному индексу. Возвращает undefined если указанный индекс не может быть найден.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828582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b="1" dirty="0">
                <a:solidFill>
                  <a:srgbClr val="FFC000"/>
                </a:solidFill>
              </a:rPr>
              <a:t>fill</a:t>
            </a:r>
            <a:endParaRPr lang="ru-RU" sz="3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fill</a:t>
            </a:r>
            <a:r>
              <a:rPr lang="ru-RU" dirty="0"/>
              <a:t>() заполняет указанные элементы массива статическим значением.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 можете указать положение, с которого начинается и заканчивается заполнение. Если не указано, то все элементы будет заполнены.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Примечание: этот метод перезаписывает исходный массив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Синтаксис</a:t>
            </a:r>
          </a:p>
          <a:p>
            <a:pPr marL="0" indent="0">
              <a:buNone/>
            </a:pPr>
            <a:r>
              <a:rPr lang="ru-RU" dirty="0" err="1" smtClean="0"/>
              <a:t>arr.fill</a:t>
            </a:r>
            <a:r>
              <a:rPr lang="ru-RU" dirty="0" smtClean="0"/>
              <a:t>(</a:t>
            </a:r>
            <a:r>
              <a:rPr lang="ru-RU" dirty="0" err="1" smtClean="0"/>
              <a:t>value</a:t>
            </a:r>
            <a:r>
              <a:rPr lang="ru-RU" dirty="0"/>
              <a:t>, start, end)</a:t>
            </a:r>
          </a:p>
          <a:p>
            <a:pPr marL="0" indent="0">
              <a:buNone/>
            </a:pPr>
            <a:r>
              <a:rPr lang="ru-RU" dirty="0" err="1" smtClean="0"/>
              <a:t>value</a:t>
            </a:r>
            <a:r>
              <a:rPr lang="ru-RU" dirty="0"/>
              <a:t>	Требуемый. Значение для заполнения массива</a:t>
            </a:r>
          </a:p>
          <a:p>
            <a:pPr marL="0" indent="0">
              <a:buNone/>
            </a:pPr>
            <a:r>
              <a:rPr lang="ru-RU" dirty="0"/>
              <a:t>start	Необязательный. Индекс для начала заполнения массива (по умолчанию 0)</a:t>
            </a:r>
          </a:p>
          <a:p>
            <a:pPr marL="0" indent="0">
              <a:buNone/>
            </a:pPr>
            <a:r>
              <a:rPr lang="ru-RU" dirty="0"/>
              <a:t>end	Необязательный. Индекс для остановки заполнения массива (по умолчанию </a:t>
            </a:r>
            <a:r>
              <a:rPr lang="ru-RU" dirty="0" err="1"/>
              <a:t>array.length</a:t>
            </a:r>
            <a:r>
              <a:rPr lang="ru-RU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32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972598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b="1" dirty="0">
                <a:solidFill>
                  <a:srgbClr val="FFC000"/>
                </a:solidFill>
              </a:rPr>
              <a:t>splice</a:t>
            </a:r>
            <a:endParaRPr lang="ru-RU" sz="3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splice</a:t>
            </a:r>
            <a:r>
              <a:rPr lang="ru-RU" dirty="0"/>
              <a:t>() изменяет массив, добавляя или удаляя элементы в нем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ru-RU" dirty="0" err="1"/>
              <a:t>splice</a:t>
            </a:r>
            <a:r>
              <a:rPr lang="ru-RU" dirty="0"/>
              <a:t>() изменяет существующий массив, а не возвращает новый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dirty="0"/>
              <a:t>JavaScript </a:t>
            </a:r>
            <a:r>
              <a:rPr lang="ru-RU" dirty="0"/>
              <a:t>синтаксис:</a:t>
            </a:r>
          </a:p>
          <a:p>
            <a:pPr marL="0" indent="0">
              <a:buNone/>
            </a:pPr>
            <a:r>
              <a:rPr lang="ru-RU" dirty="0"/>
              <a:t>// только с указанием </a:t>
            </a:r>
            <a:r>
              <a:rPr lang="ru-RU" dirty="0" smtClean="0"/>
              <a:t>индекса – является обязательным параметром</a:t>
            </a:r>
            <a:endParaRPr lang="ru-RU" dirty="0"/>
          </a:p>
          <a:p>
            <a:pPr marL="0" indent="0">
              <a:buNone/>
            </a:pPr>
            <a:r>
              <a:rPr lang="en-US" dirty="0" err="1" smtClean="0"/>
              <a:t>arr.splice</a:t>
            </a:r>
            <a:r>
              <a:rPr lang="en-US" dirty="0"/>
              <a:t>( start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с указанием индекса и количества удаляемых </a:t>
            </a:r>
            <a:r>
              <a:rPr lang="ru-RU" dirty="0" smtClean="0"/>
              <a:t>элементов </a:t>
            </a:r>
            <a:r>
              <a:rPr lang="ru-RU" dirty="0"/>
              <a:t>- отрицательные значения не допускаются</a:t>
            </a:r>
          </a:p>
          <a:p>
            <a:pPr marL="0" indent="0">
              <a:buNone/>
            </a:pPr>
            <a:r>
              <a:rPr lang="en-US" dirty="0" err="1" smtClean="0"/>
              <a:t>arr.splice</a:t>
            </a:r>
            <a:r>
              <a:rPr lang="en-US" dirty="0"/>
              <a:t>( start, </a:t>
            </a:r>
            <a:r>
              <a:rPr lang="en-US" dirty="0" err="1"/>
              <a:t>deleteCount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с указанием индекса, количества удаляемых элементов и с добавлением элементов</a:t>
            </a:r>
          </a:p>
          <a:p>
            <a:pPr marL="0" indent="0">
              <a:buNone/>
            </a:pPr>
            <a:r>
              <a:rPr lang="en-US" dirty="0" err="1" smtClean="0"/>
              <a:t>arr.splice</a:t>
            </a:r>
            <a:r>
              <a:rPr lang="en-US" dirty="0"/>
              <a:t>( start, </a:t>
            </a:r>
            <a:r>
              <a:rPr lang="en-US" dirty="0" err="1"/>
              <a:t>deleteCount</a:t>
            </a:r>
            <a:r>
              <a:rPr lang="en-US" dirty="0"/>
              <a:t>, element1, element2, ..., </a:t>
            </a:r>
            <a:r>
              <a:rPr lang="en-US" dirty="0" err="1"/>
              <a:t>elementX</a:t>
            </a:r>
            <a:r>
              <a:rPr lang="en-US" dirty="0"/>
              <a:t> 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9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972598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b="1" dirty="0">
                <a:solidFill>
                  <a:srgbClr val="FFC000"/>
                </a:solidFill>
              </a:rPr>
              <a:t>flat</a:t>
            </a:r>
            <a:endParaRPr lang="ru-RU" sz="3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flat</a:t>
            </a:r>
            <a:r>
              <a:rPr lang="ru-RU" dirty="0"/>
              <a:t>() возвращает новый массив и уменьшает вложенность массива на заданное количество </a:t>
            </a:r>
            <a:r>
              <a:rPr lang="ru-RU" dirty="0" smtClean="0"/>
              <a:t>уровней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Метод принимает необязательный аргумент </a:t>
            </a:r>
            <a:r>
              <a:rPr lang="ru-RU" dirty="0" err="1"/>
              <a:t>depth</a:t>
            </a:r>
            <a:r>
              <a:rPr lang="ru-RU" dirty="0"/>
              <a:t> — количество уровней, на которые нужно уменьшить вложенность. Значение по умолчанию — 1.</a:t>
            </a:r>
          </a:p>
          <a:p>
            <a:pPr marL="0" indent="0">
              <a:buNone/>
            </a:pPr>
            <a:r>
              <a:rPr lang="en-US" dirty="0" err="1" smtClean="0"/>
              <a:t>arr.flat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Результатом вызова метода </a:t>
            </a:r>
            <a:r>
              <a:rPr lang="ru-RU" dirty="0" err="1"/>
              <a:t>flat</a:t>
            </a:r>
            <a:r>
              <a:rPr lang="ru-RU" dirty="0"/>
              <a:t>() будет новый массив меньшей вложенности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Если вложенность неизвестна, но нужно получить из массива с вложенными элементами плоский массив, то передайте аргумент Infinity. Тогда метод рекурсивно обойдёт массив и сделает на его основе новый плоский.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770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972598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000" b="1" dirty="0">
                <a:solidFill>
                  <a:srgbClr val="FFC000"/>
                </a:solidFill>
              </a:rPr>
              <a:t>toString()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/>
              <a:t>Метод toString() возвращает строковое представление указанного массива и его элементов.</a:t>
            </a:r>
          </a:p>
          <a:p>
            <a:pPr marL="0" indent="0">
              <a:spcBef>
                <a:spcPts val="1200"/>
              </a:spcBef>
              <a:buNone/>
            </a:pPr>
            <a:endParaRPr lang="ru-RU" dirty="0"/>
          </a:p>
          <a:p>
            <a:pPr marL="0" indent="0">
              <a:spcBef>
                <a:spcPts val="1200"/>
              </a:spcBef>
              <a:buNone/>
            </a:pPr>
            <a:r>
              <a:rPr lang="ru-RU" dirty="0" smtClean="0"/>
              <a:t>Синтаксис</a:t>
            </a:r>
            <a:r>
              <a:rPr lang="en-US" dirty="0" smtClean="0"/>
              <a:t>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 err="1" smtClean="0"/>
              <a:t>arr.toString</a:t>
            </a:r>
            <a:r>
              <a:rPr lang="ru-RU" dirty="0" smtClean="0"/>
              <a:t>()</a:t>
            </a: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ru-RU" dirty="0"/>
          </a:p>
          <a:p>
            <a:pPr marL="0" indent="0">
              <a:spcBef>
                <a:spcPts val="1200"/>
              </a:spcBef>
              <a:buNone/>
            </a:pPr>
            <a:r>
              <a:rPr lang="ru-RU" dirty="0"/>
              <a:t>Параметры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/>
              <a:t>Нет.</a:t>
            </a:r>
          </a:p>
          <a:p>
            <a:pPr marL="0" indent="0">
              <a:spcBef>
                <a:spcPts val="1200"/>
              </a:spcBef>
              <a:buNone/>
            </a:pPr>
            <a:endParaRPr lang="ru-RU" dirty="0"/>
          </a:p>
          <a:p>
            <a:pPr marL="0" indent="0">
              <a:spcBef>
                <a:spcPts val="1200"/>
              </a:spcBef>
              <a:buNone/>
            </a:pPr>
            <a:r>
              <a:rPr lang="ru-RU" dirty="0"/>
              <a:t>Описание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 smtClean="0"/>
              <a:t>Для </a:t>
            </a:r>
            <a:r>
              <a:rPr lang="ru-RU" dirty="0"/>
              <a:t>объектов класса </a:t>
            </a:r>
            <a:r>
              <a:rPr lang="ru-RU" dirty="0" err="1"/>
              <a:t>Array</a:t>
            </a:r>
            <a:r>
              <a:rPr lang="ru-RU" dirty="0"/>
              <a:t>, метод toString соединяет массив и возвращает одну строку, содержащую каждый элемент массива, разделённый запятыми.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17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972598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Циклы и массивы. Копирование</a:t>
            </a:r>
          </a:p>
          <a:p>
            <a:pPr marL="0" indent="0">
              <a:buNone/>
            </a:pPr>
            <a:r>
              <a:rPr lang="ru-RU" dirty="0"/>
              <a:t>Цикл </a:t>
            </a:r>
            <a:r>
              <a:rPr lang="ru-RU" dirty="0" err="1"/>
              <a:t>for</a:t>
            </a:r>
            <a:r>
              <a:rPr lang="ru-RU" dirty="0"/>
              <a:t>...</a:t>
            </a:r>
            <a:r>
              <a:rPr lang="ru-RU" dirty="0" err="1"/>
              <a:t>of</a:t>
            </a:r>
            <a:r>
              <a:rPr lang="ru-RU" dirty="0"/>
              <a:t> в JavaScript позволяет перебирать </a:t>
            </a:r>
            <a:r>
              <a:rPr lang="ru-RU" dirty="0" smtClean="0"/>
              <a:t>итерируемые (перебираемые) </a:t>
            </a:r>
            <a:r>
              <a:rPr lang="ru-RU" dirty="0"/>
              <a:t>объекты: массивы, множества, </a:t>
            </a:r>
            <a:r>
              <a:rPr lang="ru-RU" dirty="0" err="1"/>
              <a:t>Map</a:t>
            </a:r>
            <a:r>
              <a:rPr lang="ru-RU" dirty="0"/>
              <a:t>, строки и т.д. </a:t>
            </a:r>
            <a:r>
              <a:rPr lang="ru-RU" dirty="0" err="1"/>
              <a:t>for</a:t>
            </a:r>
            <a:r>
              <a:rPr lang="ru-RU" dirty="0"/>
              <a:t>...</a:t>
            </a:r>
            <a:r>
              <a:rPr lang="ru-RU" dirty="0" err="1"/>
              <a:t>of</a:t>
            </a:r>
            <a:r>
              <a:rPr lang="ru-RU" dirty="0"/>
              <a:t> появился в JavaScript ES6.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Синтаксис</a:t>
            </a:r>
          </a:p>
          <a:p>
            <a:pPr marL="0" indent="0">
              <a:buNone/>
            </a:pPr>
            <a:r>
              <a:rPr lang="ru-RU" dirty="0" err="1"/>
              <a:t>for</a:t>
            </a:r>
            <a:r>
              <a:rPr lang="ru-RU" dirty="0"/>
              <a:t> (элемент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итерируемый_объект</a:t>
            </a:r>
            <a:r>
              <a:rPr lang="ru-RU" dirty="0"/>
              <a:t>) {</a:t>
            </a:r>
          </a:p>
          <a:p>
            <a:pPr marL="0" indent="0">
              <a:buNone/>
            </a:pPr>
            <a:r>
              <a:rPr lang="ru-RU" dirty="0"/>
              <a:t>    // тело цикла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of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pPr marL="0" indent="0">
              <a:buNone/>
            </a:pPr>
            <a:r>
              <a:rPr lang="ru-RU" dirty="0" err="1"/>
              <a:t>итерируемый_объект</a:t>
            </a:r>
            <a:r>
              <a:rPr lang="ru-RU" dirty="0"/>
              <a:t> — массив, множество, строка и т.д.</a:t>
            </a:r>
          </a:p>
          <a:p>
            <a:pPr marL="0" indent="0">
              <a:buNone/>
            </a:pPr>
            <a:r>
              <a:rPr lang="ru-RU" dirty="0"/>
              <a:t>элемент — элементы итерируемого объекта.</a:t>
            </a:r>
          </a:p>
          <a:p>
            <a:pPr marL="0" indent="0">
              <a:buNone/>
            </a:pPr>
            <a:r>
              <a:rPr lang="ru-RU" dirty="0"/>
              <a:t>На русском языке этот код можно прочитать так: для каждого элемента в итерируемом объекте выполнить тело цикла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58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692352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b="1" dirty="0">
                <a:solidFill>
                  <a:srgbClr val="FFC000"/>
                </a:solidFill>
              </a:rPr>
              <a:t>Массив</a:t>
            </a:r>
            <a:r>
              <a:rPr lang="ru-RU" dirty="0"/>
              <a:t> - это </a:t>
            </a:r>
            <a:r>
              <a:rPr lang="ru-RU" dirty="0" smtClean="0"/>
              <a:t>коллекция </a:t>
            </a:r>
            <a:r>
              <a:rPr lang="ru-RU" dirty="0"/>
              <a:t>значений. Значения в массиве называются элементами, и каждый элемент характеризуется числовой позицией в массиве, которая называется индексом.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Массивы </a:t>
            </a:r>
            <a:r>
              <a:rPr lang="ru-RU" dirty="0"/>
              <a:t>в языке JavaScript являются </a:t>
            </a:r>
            <a:r>
              <a:rPr lang="ru-RU" dirty="0" smtClean="0"/>
              <a:t>не типизированными: </a:t>
            </a:r>
            <a:r>
              <a:rPr lang="ru-RU" dirty="0"/>
              <a:t>элементы массива могут иметь любой тип, причем разные элементы одного и того же массива могут иметь разные типы. Элементы массива могут даже быть объектами или другими массивами, что позволяет создавать сложные структуры данных, такие как массивы объектов и массивы массивов.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Отсчет индексов массивов в языке JavaScript начинается с нуля </a:t>
            </a:r>
            <a:r>
              <a:rPr lang="ru-RU" dirty="0" smtClean="0"/>
              <a:t>- </a:t>
            </a:r>
            <a:r>
              <a:rPr lang="ru-RU" dirty="0"/>
              <a:t>первый элемент массива имеет индекс 0.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Массивы </a:t>
            </a:r>
            <a:r>
              <a:rPr lang="ru-RU" dirty="0"/>
              <a:t>в JavaScript являются динамическими: они могут увеличиваться и уменьшаться в размерах по мере необходимости</a:t>
            </a:r>
            <a:r>
              <a:rPr lang="ru-RU" dirty="0" smtClean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41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972598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Циклы и массивы. Копирование</a:t>
            </a:r>
          </a:p>
          <a:p>
            <a:pPr marL="0" indent="0">
              <a:buNone/>
            </a:pPr>
            <a:r>
              <a:rPr lang="ru-RU" dirty="0" smtClean="0"/>
              <a:t>const a</a:t>
            </a:r>
            <a:r>
              <a:rPr lang="en-US" dirty="0" err="1" smtClean="0"/>
              <a:t>rr</a:t>
            </a:r>
            <a:r>
              <a:rPr lang="ru-RU" dirty="0" smtClean="0"/>
              <a:t> </a:t>
            </a:r>
            <a:r>
              <a:rPr lang="ru-RU" dirty="0"/>
              <a:t>= [1, 2, 3]</a:t>
            </a:r>
          </a:p>
          <a:p>
            <a:pPr marL="0" indent="0">
              <a:buNone/>
            </a:pPr>
            <a:r>
              <a:rPr lang="ru-RU" dirty="0" err="1"/>
              <a:t>for</a:t>
            </a:r>
            <a:r>
              <a:rPr lang="ru-RU" dirty="0"/>
              <a:t> (</a:t>
            </a:r>
            <a:r>
              <a:rPr lang="ru-RU" dirty="0" err="1"/>
              <a:t>let</a:t>
            </a:r>
            <a:r>
              <a:rPr lang="ru-RU" dirty="0"/>
              <a:t> </a:t>
            </a:r>
            <a:r>
              <a:rPr lang="en-US" dirty="0" smtClean="0"/>
              <a:t>element</a:t>
            </a:r>
            <a:r>
              <a:rPr lang="ru-RU" dirty="0" smtClean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smtClean="0"/>
              <a:t>a</a:t>
            </a:r>
            <a:r>
              <a:rPr lang="en-US" dirty="0" err="1" smtClean="0"/>
              <a:t>rr</a:t>
            </a:r>
            <a:r>
              <a:rPr lang="ru-RU" dirty="0" smtClean="0"/>
              <a:t>) </a:t>
            </a: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ru-RU" dirty="0" smtClean="0"/>
              <a:t>console.log(</a:t>
            </a:r>
            <a:r>
              <a:rPr lang="en-US" dirty="0"/>
              <a:t>element</a:t>
            </a:r>
            <a:r>
              <a:rPr lang="ru-RU" dirty="0" smtClean="0"/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}</a:t>
            </a:r>
            <a:endParaRPr 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787" y="1770250"/>
            <a:ext cx="3857625" cy="20669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787" y="4039879"/>
            <a:ext cx="88106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6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972598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Циклы и массивы. Копирование</a:t>
            </a:r>
          </a:p>
          <a:p>
            <a:pPr marL="0" indent="0">
              <a:buNone/>
            </a:pPr>
            <a:r>
              <a:rPr lang="ru-RU" dirty="0"/>
              <a:t>Оператор </a:t>
            </a:r>
            <a:r>
              <a:rPr lang="ru-RU" dirty="0" err="1"/>
              <a:t>for</a:t>
            </a:r>
            <a:r>
              <a:rPr lang="ru-RU" dirty="0"/>
              <a:t> позволяет организовывать циклы, которые, в частности, можно использовать и для перебора (или инициализации) массивов, обращаясь к их элементам по индексам. Обычно индекс очередного элемента получают, пользуясь счётчиком цикла.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const </a:t>
            </a:r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ru-RU" dirty="0" smtClean="0"/>
              <a:t>= </a:t>
            </a:r>
            <a:r>
              <a:rPr lang="ru-RU" dirty="0"/>
              <a:t>[1, 2, 3]</a:t>
            </a:r>
          </a:p>
          <a:p>
            <a:pPr marL="0" indent="0">
              <a:buNone/>
            </a:pPr>
            <a:r>
              <a:rPr lang="ru-RU" dirty="0" err="1"/>
              <a:t>for</a:t>
            </a:r>
            <a:r>
              <a:rPr lang="ru-RU" dirty="0"/>
              <a:t> (</a:t>
            </a:r>
            <a:r>
              <a:rPr lang="ru-RU" dirty="0" err="1"/>
              <a:t>let</a:t>
            </a:r>
            <a:r>
              <a:rPr lang="ru-RU" dirty="0"/>
              <a:t> i = 0; i &lt; </a:t>
            </a:r>
            <a:r>
              <a:rPr lang="en-US" dirty="0" err="1"/>
              <a:t>arr</a:t>
            </a:r>
            <a:r>
              <a:rPr lang="ru-RU" dirty="0" smtClean="0"/>
              <a:t>.</a:t>
            </a:r>
            <a:r>
              <a:rPr lang="ru-RU" dirty="0" err="1" smtClean="0"/>
              <a:t>length</a:t>
            </a:r>
            <a:r>
              <a:rPr lang="ru-RU" dirty="0"/>
              <a:t>; i += 1) {</a:t>
            </a:r>
          </a:p>
          <a:p>
            <a:pPr marL="0" indent="0">
              <a:buNone/>
            </a:pPr>
            <a:r>
              <a:rPr lang="ru-RU" dirty="0"/>
              <a:t>  console.log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en-US" dirty="0" err="1"/>
              <a:t>arr</a:t>
            </a:r>
            <a:r>
              <a:rPr lang="ru-RU" dirty="0" smtClean="0"/>
              <a:t>[i</a:t>
            </a:r>
            <a:r>
              <a:rPr lang="ru-RU" dirty="0"/>
              <a:t>])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77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972598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800" b="1" dirty="0">
                <a:solidFill>
                  <a:srgbClr val="FFC000"/>
                </a:solidFill>
              </a:rPr>
              <a:t>Копирование</a:t>
            </a:r>
          </a:p>
          <a:p>
            <a:pPr marL="0" indent="0">
              <a:buNone/>
            </a:pPr>
            <a:r>
              <a:rPr lang="ru-RU" dirty="0"/>
              <a:t>В JavaScript все присваивания объектов реализуются через передачу ссылок на них.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let</a:t>
            </a:r>
            <a:r>
              <a:rPr lang="ru-RU" dirty="0" smtClean="0"/>
              <a:t> </a:t>
            </a:r>
            <a:r>
              <a:rPr lang="en-US" dirty="0" err="1" smtClean="0"/>
              <a:t>arr</a:t>
            </a:r>
            <a:r>
              <a:rPr lang="ru-RU" dirty="0" smtClean="0"/>
              <a:t> </a:t>
            </a:r>
            <a:r>
              <a:rPr lang="ru-RU" dirty="0"/>
              <a:t>= ["a", "b", "c"];</a:t>
            </a:r>
          </a:p>
          <a:p>
            <a:pPr marL="0" indent="0">
              <a:buNone/>
            </a:pPr>
            <a:r>
              <a:rPr lang="en-US" dirty="0" smtClean="0"/>
              <a:t>let</a:t>
            </a:r>
            <a:r>
              <a:rPr lang="ru-RU" dirty="0" smtClean="0"/>
              <a:t> </a:t>
            </a:r>
            <a:r>
              <a:rPr lang="en-US" dirty="0" err="1" smtClean="0"/>
              <a:t>arrCopy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 err="1"/>
              <a:t>arr</a:t>
            </a:r>
            <a:r>
              <a:rPr lang="ru-RU" dirty="0" smtClean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Хоть мы и получили две разные переменные, но тем не менее они обе ссылаются на один и тот же объект массива. Если сейчас в одном массиве произвести какие-либо манипуляции с элементами, то аналогичные изменения можно будет увидеть и в другом.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вы хотите сделать независимую копию массива, то нужно использовать метод slice без аргументов.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let</a:t>
            </a:r>
            <a:r>
              <a:rPr lang="ru-RU" dirty="0" smtClean="0"/>
              <a:t> </a:t>
            </a:r>
            <a:r>
              <a:rPr lang="en-US" dirty="0" err="1"/>
              <a:t>arr</a:t>
            </a:r>
            <a:r>
              <a:rPr lang="ru-RU" dirty="0" smtClean="0"/>
              <a:t> </a:t>
            </a:r>
            <a:r>
              <a:rPr lang="ru-RU" dirty="0"/>
              <a:t>= ["a", "b", "c"];</a:t>
            </a:r>
          </a:p>
          <a:p>
            <a:pPr marL="0" indent="0">
              <a:buNone/>
            </a:pPr>
            <a:r>
              <a:rPr lang="en-US" dirty="0" smtClean="0"/>
              <a:t>let</a:t>
            </a:r>
            <a:r>
              <a:rPr lang="ru-RU" dirty="0" smtClean="0"/>
              <a:t> </a:t>
            </a:r>
            <a:r>
              <a:rPr lang="en-US" dirty="0" err="1"/>
              <a:t>arrCopy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 err="1"/>
              <a:t>arr</a:t>
            </a:r>
            <a:r>
              <a:rPr lang="ru-RU" dirty="0" smtClean="0"/>
              <a:t>.slice</a:t>
            </a:r>
            <a:r>
              <a:rPr lang="ru-RU" dirty="0"/>
              <a:t>();</a:t>
            </a:r>
          </a:p>
          <a:p>
            <a:pPr marL="0" indent="0">
              <a:buNone/>
            </a:pPr>
            <a:r>
              <a:rPr lang="ru-RU" dirty="0"/>
              <a:t>Массивы </a:t>
            </a:r>
            <a:r>
              <a:rPr lang="en-US" dirty="0" err="1"/>
              <a:t>arr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en-US" dirty="0" err="1"/>
              <a:t>arrCopy</a:t>
            </a:r>
            <a:r>
              <a:rPr lang="ru-RU" dirty="0" smtClean="0"/>
              <a:t> </a:t>
            </a:r>
            <a:r>
              <a:rPr lang="ru-RU" dirty="0"/>
              <a:t>будут состоять из одних и тех же элементов, но фактически это будут разные объекты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96" y="2330970"/>
            <a:ext cx="3267075" cy="1343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180" y="2345257"/>
            <a:ext cx="35814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9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972598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100" b="1" dirty="0">
                <a:solidFill>
                  <a:srgbClr val="FFC000"/>
                </a:solidFill>
              </a:rPr>
              <a:t>Копирование</a:t>
            </a:r>
            <a:r>
              <a:rPr lang="en-US" sz="2100" b="1" dirty="0">
                <a:solidFill>
                  <a:srgbClr val="FFC000"/>
                </a:solidFill>
              </a:rPr>
              <a:t> </a:t>
            </a:r>
            <a:r>
              <a:rPr lang="ru-RU" sz="2100" b="1" dirty="0">
                <a:solidFill>
                  <a:srgbClr val="FFC000"/>
                </a:solidFill>
              </a:rPr>
              <a:t>с помощью цикла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0" y="2636912"/>
            <a:ext cx="46196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7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10332638" cy="5040560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ru-RU" sz="3100" b="1" dirty="0">
                <a:solidFill>
                  <a:srgbClr val="FFC000"/>
                </a:solidFill>
              </a:rPr>
              <a:t>Создание массива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 smtClean="0"/>
              <a:t>Можно </a:t>
            </a:r>
            <a:r>
              <a:rPr lang="ru-RU" dirty="0"/>
              <a:t>создать пустой массив, используя квадратные </a:t>
            </a:r>
            <a:r>
              <a:rPr lang="ru-RU" dirty="0" smtClean="0"/>
              <a:t>скобки (использование литерала массива) </a:t>
            </a:r>
            <a:r>
              <a:rPr lang="ru-RU" dirty="0"/>
              <a:t>или конструктор </a:t>
            </a:r>
            <a:r>
              <a:rPr lang="ru-RU" dirty="0" err="1" smtClean="0"/>
              <a:t>Array</a:t>
            </a:r>
            <a:r>
              <a:rPr lang="ru-RU" dirty="0" smtClean="0"/>
              <a:t>: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 smtClean="0"/>
              <a:t>const </a:t>
            </a:r>
            <a:r>
              <a:rPr lang="ru-RU" dirty="0" err="1" smtClean="0"/>
              <a:t>users</a:t>
            </a:r>
            <a:r>
              <a:rPr lang="ru-RU" dirty="0" smtClean="0"/>
              <a:t> = </a:t>
            </a:r>
            <a:r>
              <a:rPr lang="ru-RU" dirty="0" err="1" smtClean="0"/>
              <a:t>new</a:t>
            </a:r>
            <a:r>
              <a:rPr lang="ru-RU" dirty="0" smtClean="0"/>
              <a:t> </a:t>
            </a:r>
            <a:r>
              <a:rPr lang="ru-RU" dirty="0" err="1" smtClean="0"/>
              <a:t>Array</a:t>
            </a:r>
            <a:r>
              <a:rPr lang="ru-RU" dirty="0" smtClean="0"/>
              <a:t>();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 smtClean="0"/>
              <a:t>const </a:t>
            </a:r>
            <a:r>
              <a:rPr lang="ru-RU" dirty="0" err="1"/>
              <a:t>people</a:t>
            </a:r>
            <a:r>
              <a:rPr lang="ru-RU" dirty="0"/>
              <a:t> = </a:t>
            </a:r>
            <a:r>
              <a:rPr lang="ru-RU" dirty="0" smtClean="0"/>
              <a:t>[]; 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 smtClean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Еще один способ инициализации массивов представляет метод </a:t>
            </a:r>
            <a:r>
              <a:rPr lang="ru-RU" dirty="0" err="1"/>
              <a:t>Array.of</a:t>
            </a:r>
            <a:r>
              <a:rPr lang="ru-RU" dirty="0"/>
              <a:t>() - он принимает элементы и </a:t>
            </a:r>
            <a:r>
              <a:rPr lang="ru-RU" dirty="0" err="1"/>
              <a:t>инициизирует</a:t>
            </a:r>
            <a:r>
              <a:rPr lang="ru-RU" dirty="0"/>
              <a:t> ими </a:t>
            </a:r>
            <a:r>
              <a:rPr lang="ru-RU" dirty="0" smtClean="0"/>
              <a:t>массив: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 smtClean="0"/>
              <a:t>const </a:t>
            </a:r>
            <a:r>
              <a:rPr lang="ru-RU" dirty="0" err="1"/>
              <a:t>people</a:t>
            </a:r>
            <a:r>
              <a:rPr lang="ru-RU" dirty="0"/>
              <a:t> = </a:t>
            </a:r>
            <a:r>
              <a:rPr lang="ru-RU" dirty="0" err="1"/>
              <a:t>Array.of</a:t>
            </a:r>
            <a:r>
              <a:rPr lang="ru-RU" dirty="0"/>
              <a:t>("</a:t>
            </a:r>
            <a:r>
              <a:rPr lang="ru-RU" dirty="0" err="1"/>
              <a:t>Tom</a:t>
            </a:r>
            <a:r>
              <a:rPr lang="ru-RU" dirty="0"/>
              <a:t>", "</a:t>
            </a:r>
            <a:r>
              <a:rPr lang="ru-RU" dirty="0" err="1"/>
              <a:t>Bob</a:t>
            </a:r>
            <a:r>
              <a:rPr lang="ru-RU" dirty="0"/>
              <a:t>", "</a:t>
            </a:r>
            <a:r>
              <a:rPr lang="ru-RU" dirty="0" err="1"/>
              <a:t>Sam</a:t>
            </a:r>
            <a:r>
              <a:rPr lang="ru-RU" dirty="0" smtClean="0"/>
              <a:t>");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 smtClean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И еще один способ представляет функция </a:t>
            </a:r>
            <a:r>
              <a:rPr lang="ru-RU" dirty="0" err="1"/>
              <a:t>Array.from</a:t>
            </a:r>
            <a:r>
              <a:rPr lang="ru-RU" dirty="0"/>
              <a:t>(). </a:t>
            </a:r>
            <a:endParaRPr lang="ru-RU" dirty="0" smtClean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const array = </a:t>
            </a:r>
            <a:r>
              <a:rPr lang="en-US" dirty="0" err="1"/>
              <a:t>Array.from</a:t>
            </a:r>
            <a:r>
              <a:rPr lang="en-US" dirty="0"/>
              <a:t>("Hello</a:t>
            </a:r>
            <a:r>
              <a:rPr lang="en-US" dirty="0" smtClean="0"/>
              <a:t>");</a:t>
            </a:r>
            <a:endParaRPr lang="ru-RU" dirty="0" smtClean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console.log(array</a:t>
            </a:r>
            <a:r>
              <a:rPr lang="en-US" dirty="0"/>
              <a:t>); // ["H", "e", "l", "l", "o"]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908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10332638" cy="504056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Ссылочный тип данных</a:t>
            </a:r>
          </a:p>
          <a:p>
            <a:pPr marL="0" indent="0">
              <a:buNone/>
            </a:pPr>
            <a:r>
              <a:rPr lang="ru-RU" dirty="0"/>
              <a:t>Переменные (и константы) в JavaScript могут хранить два вида данных: примитивные и ссылочные. К примитивным относятся все примитивные типы: числа, строки, </a:t>
            </a:r>
            <a:r>
              <a:rPr lang="ru-RU" dirty="0" err="1"/>
              <a:t>булеан</a:t>
            </a:r>
            <a:r>
              <a:rPr lang="ru-RU" dirty="0"/>
              <a:t> и </a:t>
            </a:r>
            <a:r>
              <a:rPr lang="ru-RU" dirty="0" smtClean="0"/>
              <a:t>т.д. </a:t>
            </a:r>
            <a:r>
              <a:rPr lang="ru-RU" dirty="0"/>
              <a:t>К ссылочным – объекты.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Массив </a:t>
            </a:r>
            <a:r>
              <a:rPr lang="ru-RU" dirty="0"/>
              <a:t>внутри – это </a:t>
            </a:r>
            <a:r>
              <a:rPr lang="ru-RU" dirty="0" smtClean="0"/>
              <a:t>объект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 smtClean="0"/>
              <a:t>typeof [];</a:t>
            </a:r>
            <a:r>
              <a:rPr lang="en-US" dirty="0" smtClean="0"/>
              <a:t> //</a:t>
            </a:r>
            <a:r>
              <a:rPr lang="ru-RU" dirty="0" smtClean="0"/>
              <a:t> </a:t>
            </a:r>
            <a:r>
              <a:rPr lang="en-US" dirty="0" smtClean="0"/>
              <a:t>=&gt; </a:t>
            </a:r>
            <a:r>
              <a:rPr lang="ru-RU" dirty="0" smtClean="0"/>
              <a:t> </a:t>
            </a:r>
            <a:r>
              <a:rPr lang="ru-RU" dirty="0"/>
              <a:t>'</a:t>
            </a:r>
            <a:r>
              <a:rPr lang="ru-RU" dirty="0" err="1"/>
              <a:t>object</a:t>
            </a:r>
            <a:r>
              <a:rPr lang="ru-RU" dirty="0"/>
              <a:t>'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92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10332638" cy="504056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Ссылочный тип данных</a:t>
            </a:r>
          </a:p>
          <a:p>
            <a:pPr marL="0" indent="0">
              <a:buNone/>
            </a:pPr>
            <a:r>
              <a:rPr lang="ru-RU" dirty="0" smtClean="0"/>
              <a:t>Массив </a:t>
            </a:r>
            <a:r>
              <a:rPr lang="ru-RU" dirty="0"/>
              <a:t>можно менять, даже если он записан в константу. Здесь как раз и проявляется ссылочная природа. Константа хранит ссылку на массив, а не сам массив, и эта ссылка не меняется. А вот массив поменяться может. С примитивными типами такой трюк не пройдет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Сравнение массивов тоже происходит по ссылке. Это может быть очень неожиданно с непривычки. Одинаковые по структуре массивы имеют разные ссылки и не равны друг другу: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[1,2,3] === [1,2,3]; </a:t>
            </a:r>
            <a:r>
              <a:rPr lang="ru-RU" dirty="0" smtClean="0"/>
              <a:t>//</a:t>
            </a:r>
            <a:r>
              <a:rPr lang="en-US" dirty="0" smtClean="0"/>
              <a:t> =&gt;</a:t>
            </a:r>
            <a:r>
              <a:rPr lang="ru-RU" dirty="0" smtClean="0"/>
              <a:t> </a:t>
            </a:r>
            <a:r>
              <a:rPr lang="ru-RU" dirty="0"/>
              <a:t>false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668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10332638" cy="504056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Проверка на массив</a:t>
            </a:r>
          </a:p>
          <a:p>
            <a:pPr marL="0" indent="0">
              <a:buNone/>
            </a:pPr>
            <a:r>
              <a:rPr lang="ru-RU" dirty="0"/>
              <a:t>Время от времени необходимо проверить, хранится в переменной массив или что-то другое. Так как массивы не являются в JavaScript отдельным типом, то проверка с помощью typeof не подойдёт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20" y="4005064"/>
            <a:ext cx="35909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10332638" cy="504056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Проверка на массив</a:t>
            </a:r>
          </a:p>
          <a:p>
            <a:pPr marL="0" indent="0">
              <a:buNone/>
            </a:pPr>
            <a:r>
              <a:rPr lang="ru-RU" dirty="0"/>
              <a:t>Статический метод </a:t>
            </a:r>
            <a:r>
              <a:rPr lang="ru-RU" dirty="0" err="1"/>
              <a:t>Array.isArray</a:t>
            </a:r>
            <a:r>
              <a:rPr lang="ru-RU" dirty="0"/>
              <a:t>() проверяет, является ли переданный аргумент массивом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err="1"/>
              <a:t>Array.isArray</a:t>
            </a:r>
            <a:r>
              <a:rPr lang="ru-RU" dirty="0"/>
              <a:t>() принимает один аргумент — переменную или значение, которое вы хотите проверить.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Возвращает true, если в переменной хранится массив и false во всех остальных случаях.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0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10332638" cy="504056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Удаление элемента из массива</a:t>
            </a:r>
          </a:p>
          <a:p>
            <a:pPr marL="0" indent="0">
              <a:buNone/>
            </a:pPr>
            <a:r>
              <a:rPr lang="ru-RU" dirty="0"/>
              <a:t>Оператор </a:t>
            </a:r>
            <a:r>
              <a:rPr lang="ru-RU" dirty="0" err="1"/>
              <a:t>delete</a:t>
            </a:r>
            <a:r>
              <a:rPr lang="ru-RU" dirty="0"/>
              <a:t> удаляет свойство из объекта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Когда с помощью оператора </a:t>
            </a:r>
            <a:r>
              <a:rPr lang="ru-RU" dirty="0" err="1"/>
              <a:t>delete</a:t>
            </a:r>
            <a:r>
              <a:rPr lang="ru-RU" dirty="0"/>
              <a:t> удаляется элемент массива, длина массива не меняется. Например, если вы удалите a[3], a[4] по прежнему a[4], а a[3] не определено. Так будет даже если вы удалите последний элемент массива (</a:t>
            </a:r>
            <a:r>
              <a:rPr lang="ru-RU" dirty="0" err="1"/>
              <a:t>delete</a:t>
            </a:r>
            <a:r>
              <a:rPr lang="ru-RU" dirty="0"/>
              <a:t> a[a.length-1]).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Когда оператор </a:t>
            </a:r>
            <a:r>
              <a:rPr lang="ru-RU" dirty="0" err="1"/>
              <a:t>delete</a:t>
            </a:r>
            <a:r>
              <a:rPr lang="ru-RU" dirty="0"/>
              <a:t> удаляет элемент массива, этот элемент больше не существует в массиве.</a:t>
            </a:r>
            <a:endParaRPr 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00" y="5445224"/>
            <a:ext cx="1838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4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кольная доска (16x9)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8_TF02804846_TF02804846.potx" id="{B0D334FF-33A8-46AB-96CF-63558F5650FA}" vid="{48B67DF7-1DEB-4C08-A175-C7A2C8FA45E8}"/>
    </a:ext>
  </a:extLst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 на школьной доске (широкоэкранный формат)</Template>
  <TotalTime>2880</TotalTime>
  <Words>2367</Words>
  <Application>Microsoft Office PowerPoint</Application>
  <PresentationFormat>Произвольный</PresentationFormat>
  <Paragraphs>339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Consolas</vt:lpstr>
      <vt:lpstr>Corbel</vt:lpstr>
      <vt:lpstr>Школьная доска (16x9)</vt:lpstr>
      <vt:lpstr>Front-end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</dc:title>
  <dc:creator>RePack by Diakov</dc:creator>
  <cp:lastModifiedBy>RePack by Diakov</cp:lastModifiedBy>
  <cp:revision>136</cp:revision>
  <dcterms:created xsi:type="dcterms:W3CDTF">2023-04-07T09:31:05Z</dcterms:created>
  <dcterms:modified xsi:type="dcterms:W3CDTF">2023-05-11T12:01:03Z</dcterms:modified>
</cp:coreProperties>
</file>