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70" r:id="rId4"/>
    <p:sldId id="273" r:id="rId5"/>
    <p:sldId id="274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2" autoAdjust="0"/>
    <p:restoredTop sz="94660"/>
  </p:normalViewPr>
  <p:slideViewPr>
    <p:cSldViewPr>
      <p:cViewPr varScale="1">
        <p:scale>
          <a:sx n="86" d="100"/>
          <a:sy n="86" d="100"/>
        </p:scale>
        <p:origin x="504" y="5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12/31/23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12/31/23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1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7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2-3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654" y="4777381"/>
            <a:ext cx="4891714" cy="2293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5398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/>
              <a:t>By: </a:t>
            </a:r>
            <a:r>
              <a:rPr lang="en-US" sz="1200" smtClean="0"/>
              <a:t>Abdelrahman </a:t>
            </a:r>
            <a:r>
              <a:rPr lang="en-US" sz="1200" smtClean="0"/>
              <a:t>Zanatii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type of multi way data </a:t>
            </a:r>
            <a:r>
              <a:rPr lang="en-US" sz="2400" dirty="0" smtClean="0"/>
              <a:t>structure.</a:t>
            </a:r>
            <a:endParaRPr lang="en-US" sz="2400" dirty="0"/>
          </a:p>
          <a:p>
            <a:r>
              <a:rPr lang="en-US" sz="2400" dirty="0"/>
              <a:t>All leaf nodes must be at same </a:t>
            </a:r>
            <a:r>
              <a:rPr lang="en-US" sz="2400" dirty="0" smtClean="0"/>
              <a:t>level.</a:t>
            </a:r>
          </a:p>
          <a:p>
            <a:r>
              <a:rPr lang="en-US" sz="2400" dirty="0" smtClean="0"/>
              <a:t>The Tree is always sorted.</a:t>
            </a:r>
            <a:endParaRPr lang="en-US" sz="2400" dirty="0"/>
          </a:p>
          <a:p>
            <a:r>
              <a:rPr lang="en-US" sz="2400" dirty="0"/>
              <a:t>It contains two types of nodes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400" dirty="0"/>
              <a:t>2 Node, </a:t>
            </a:r>
            <a:r>
              <a:rPr lang="en-US" sz="2400" dirty="0" smtClean="0"/>
              <a:t>with 1 value and </a:t>
            </a:r>
            <a:r>
              <a:rPr lang="en-US" sz="2400" dirty="0" smtClean="0"/>
              <a:t>2-children.</a:t>
            </a:r>
            <a:endParaRPr lang="en-US" sz="2400" dirty="0"/>
          </a:p>
          <a:p>
            <a:pPr lvl="1"/>
            <a:r>
              <a:rPr lang="en-US" sz="2400" dirty="0"/>
              <a:t>3 Node, </a:t>
            </a:r>
            <a:r>
              <a:rPr lang="en-US" sz="2400" dirty="0" smtClean="0"/>
              <a:t>with 2 values and </a:t>
            </a:r>
            <a:r>
              <a:rPr lang="en-US" sz="2400" dirty="0" smtClean="0"/>
              <a:t>3-children.</a:t>
            </a:r>
            <a:endParaRPr lang="en-US" sz="2400" dirty="0"/>
          </a:p>
          <a:p>
            <a:pPr marL="279082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9" y="2780928"/>
            <a:ext cx="4174992" cy="19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10340358" cy="3489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entury Gothic (Body)"/>
              </a:rPr>
              <a:t>ALGORITHM</a:t>
            </a:r>
          </a:p>
          <a:p>
            <a:r>
              <a:rPr lang="en-US" sz="2000" dirty="0"/>
              <a:t>If the tree is empty, create a node and insert the value.</a:t>
            </a:r>
          </a:p>
          <a:p>
            <a:r>
              <a:rPr lang="en-US" sz="2000" dirty="0"/>
              <a:t>Otherwise find the leaf node where the value belongs.</a:t>
            </a:r>
          </a:p>
          <a:p>
            <a:r>
              <a:rPr lang="en-US" sz="2000" dirty="0"/>
              <a:t>If the leaf node has only one value, put the new value into the node</a:t>
            </a:r>
          </a:p>
          <a:p>
            <a:r>
              <a:rPr lang="en-US" sz="2000" dirty="0"/>
              <a:t>If the leaf node has more than two values, split the node and </a:t>
            </a:r>
            <a:r>
              <a:rPr lang="en-US" sz="2000" dirty="0" smtClean="0"/>
              <a:t>the median node becomes the parent.</a:t>
            </a:r>
          </a:p>
          <a:p>
            <a:r>
              <a:rPr lang="en-US" sz="2000" dirty="0" smtClean="0"/>
              <a:t>Time Complexity of Insertion, Deletion, and Search is O(log </a:t>
            </a:r>
            <a:r>
              <a:rPr lang="en-US" sz="2000" dirty="0"/>
              <a:t>N</a:t>
            </a:r>
            <a:r>
              <a:rPr lang="en-US" sz="20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1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4052" y="2348880"/>
            <a:ext cx="60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Insert: 13 </a:t>
            </a:r>
            <a:r>
              <a:rPr lang="en-US" dirty="0"/>
              <a:t>7 24 15 4 29 </a:t>
            </a:r>
            <a:r>
              <a:rPr lang="en-US" dirty="0" smtClean="0"/>
              <a:t>20 16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61964" y="3055850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8068" y="338646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74132" y="3055850"/>
            <a:ext cx="1008112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7, 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98268" y="338646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74332" y="3055850"/>
            <a:ext cx="1584176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0135" y="336804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19800" y="3055850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822604" y="3717070"/>
            <a:ext cx="150029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38254" y="3694383"/>
            <a:ext cx="160414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384931" y="4029269"/>
            <a:ext cx="653697" cy="457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113031" y="4029269"/>
            <a:ext cx="653697" cy="457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71817" y="33496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231482" y="3037438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334286" y="3698658"/>
            <a:ext cx="150029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749936" y="3675971"/>
            <a:ext cx="160414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749936" y="4034779"/>
            <a:ext cx="880980" cy="614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15,24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45937" y="4034779"/>
            <a:ext cx="776173" cy="614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4,7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70076" y="4867347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172880" y="5528567"/>
            <a:ext cx="150029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88530" y="5505880"/>
            <a:ext cx="160414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30340" y="5789184"/>
            <a:ext cx="1137730" cy="7121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15,24,29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79725" y="5864688"/>
            <a:ext cx="750391" cy="614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4,7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60135" y="4817328"/>
            <a:ext cx="1205292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13,24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H="1">
            <a:off x="7201347" y="5381715"/>
            <a:ext cx="135299" cy="32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4"/>
          </p:cNvCxnSpPr>
          <p:nvPr/>
        </p:nvCxnSpPr>
        <p:spPr>
          <a:xfrm flipH="1">
            <a:off x="7761210" y="5478548"/>
            <a:ext cx="1571" cy="4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43377" y="5761035"/>
            <a:ext cx="736949" cy="614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4,7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450253" y="6044791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07053" y="5364021"/>
            <a:ext cx="158374" cy="4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157129" y="5833202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4052" y="2348880"/>
            <a:ext cx="60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Insert: </a:t>
            </a:r>
            <a:r>
              <a:rPr lang="en-US" dirty="0">
                <a:solidFill>
                  <a:schemeClr val="accent1"/>
                </a:solidFill>
              </a:rPr>
              <a:t>13 7 24 15 4 29 </a:t>
            </a:r>
            <a:r>
              <a:rPr lang="en-US" dirty="0"/>
              <a:t>20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778963" y="3156417"/>
            <a:ext cx="1205292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13,24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43" idx="0"/>
          </p:cNvCxnSpPr>
          <p:nvPr/>
        </p:nvCxnSpPr>
        <p:spPr>
          <a:xfrm flipH="1">
            <a:off x="1567244" y="3720804"/>
            <a:ext cx="388230" cy="5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4"/>
            <a:endCxn id="44" idx="0"/>
          </p:cNvCxnSpPr>
          <p:nvPr/>
        </p:nvCxnSpPr>
        <p:spPr>
          <a:xfrm flipH="1">
            <a:off x="2345022" y="3817637"/>
            <a:ext cx="36587" cy="8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205389" y="4240851"/>
            <a:ext cx="723710" cy="614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4,7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758952" y="4671206"/>
            <a:ext cx="1172139" cy="802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15,16,20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6" idx="1"/>
          </p:cNvCxnSpPr>
          <p:nvPr/>
        </p:nvCxnSpPr>
        <p:spPr>
          <a:xfrm>
            <a:off x="2614793" y="3761175"/>
            <a:ext cx="294895" cy="52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04235" y="4193997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25045" y="3276044"/>
            <a:ext cx="1205292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13,16,24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3"/>
            <a:endCxn id="63" idx="7"/>
          </p:cNvCxnSpPr>
          <p:nvPr/>
        </p:nvCxnSpPr>
        <p:spPr>
          <a:xfrm flipH="1">
            <a:off x="6069467" y="3840431"/>
            <a:ext cx="332089" cy="4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7" idx="0"/>
          </p:cNvCxnSpPr>
          <p:nvPr/>
        </p:nvCxnSpPr>
        <p:spPr>
          <a:xfrm flipH="1">
            <a:off x="6521646" y="3937264"/>
            <a:ext cx="91689" cy="56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441241" y="4181285"/>
            <a:ext cx="736012" cy="614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4,7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8" idx="0"/>
          </p:cNvCxnSpPr>
          <p:nvPr/>
        </p:nvCxnSpPr>
        <p:spPr>
          <a:xfrm>
            <a:off x="7037675" y="3913036"/>
            <a:ext cx="252080" cy="6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570206" y="4081157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161606" y="4506403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929715" y="4541255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9" idx="5"/>
          </p:cNvCxnSpPr>
          <p:nvPr/>
        </p:nvCxnSpPr>
        <p:spPr>
          <a:xfrm>
            <a:off x="7253826" y="3840431"/>
            <a:ext cx="395969" cy="32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8" idx="3"/>
            <a:endCxn id="88" idx="0"/>
          </p:cNvCxnSpPr>
          <p:nvPr/>
        </p:nvCxnSpPr>
        <p:spPr>
          <a:xfrm flipH="1">
            <a:off x="8603623" y="4460115"/>
            <a:ext cx="385904" cy="88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8" idx="4"/>
            <a:endCxn id="91" idx="0"/>
          </p:cNvCxnSpPr>
          <p:nvPr/>
        </p:nvCxnSpPr>
        <p:spPr>
          <a:xfrm>
            <a:off x="9244114" y="4556948"/>
            <a:ext cx="128562" cy="78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248234" y="5340844"/>
            <a:ext cx="710777" cy="6143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4,7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99" idx="4"/>
            <a:endCxn id="92" idx="0"/>
          </p:cNvCxnSpPr>
          <p:nvPr/>
        </p:nvCxnSpPr>
        <p:spPr>
          <a:xfrm>
            <a:off x="10167962" y="4579684"/>
            <a:ext cx="0" cy="74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0620946" y="5340844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012636" y="5340844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807922" y="5329212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9" idx="5"/>
            <a:endCxn id="90" idx="0"/>
          </p:cNvCxnSpPr>
          <p:nvPr/>
        </p:nvCxnSpPr>
        <p:spPr>
          <a:xfrm>
            <a:off x="10422549" y="4482851"/>
            <a:ext cx="558437" cy="85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9350510" y="2688863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4" idx="3"/>
            <a:endCxn id="98" idx="0"/>
          </p:cNvCxnSpPr>
          <p:nvPr/>
        </p:nvCxnSpPr>
        <p:spPr>
          <a:xfrm flipH="1">
            <a:off x="9244114" y="3253250"/>
            <a:ext cx="211849" cy="64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884074" y="3895728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807922" y="3918464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94" idx="5"/>
            <a:endCxn id="99" idx="0"/>
          </p:cNvCxnSpPr>
          <p:nvPr/>
        </p:nvCxnSpPr>
        <p:spPr>
          <a:xfrm>
            <a:off x="9965137" y="3253250"/>
            <a:ext cx="202825" cy="66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074466" y="4742377"/>
            <a:ext cx="720080" cy="661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4177270" y="5403597"/>
            <a:ext cx="150029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592920" y="5380910"/>
            <a:ext cx="160414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739597" y="5715796"/>
            <a:ext cx="653697" cy="457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467697" y="5715796"/>
            <a:ext cx="653697" cy="4574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</TotalTime>
  <Words>195</Words>
  <Application>Microsoft Office PowerPoint</Application>
  <PresentationFormat>Custom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Century Gothic (Body)</vt:lpstr>
      <vt:lpstr>Wingdings 3</vt:lpstr>
      <vt:lpstr>Ion Boardroom</vt:lpstr>
      <vt:lpstr>2-3 TREE</vt:lpstr>
      <vt:lpstr>PROBLEM</vt:lpstr>
      <vt:lpstr>CONSTRUCTION</vt:lpstr>
      <vt:lpstr>INSERTION</vt:lpstr>
      <vt:lpstr>INSERTION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TREES</dc:title>
  <dc:creator>abd</dc:creator>
  <cp:lastModifiedBy>Voei ‪</cp:lastModifiedBy>
  <cp:revision>41</cp:revision>
  <dcterms:created xsi:type="dcterms:W3CDTF">2017-12-03T10:32:07Z</dcterms:created>
  <dcterms:modified xsi:type="dcterms:W3CDTF">2023-12-31T21:21:37Z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