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61" r:id="rId3"/>
    <p:sldId id="286" r:id="rId4"/>
    <p:sldId id="287" r:id="rId5"/>
    <p:sldId id="289" r:id="rId6"/>
    <p:sldId id="290" r:id="rId7"/>
    <p:sldId id="288" r:id="rId8"/>
    <p:sldId id="305" r:id="rId9"/>
    <p:sldId id="292" r:id="rId10"/>
    <p:sldId id="296" r:id="rId11"/>
    <p:sldId id="308" r:id="rId12"/>
    <p:sldId id="299" r:id="rId13"/>
    <p:sldId id="297" r:id="rId14"/>
    <p:sldId id="298" r:id="rId15"/>
    <p:sldId id="300" r:id="rId16"/>
    <p:sldId id="301" r:id="rId17"/>
    <p:sldId id="302" r:id="rId18"/>
    <p:sldId id="309" r:id="rId19"/>
    <p:sldId id="307" r:id="rId20"/>
    <p:sldId id="304" r:id="rId21"/>
    <p:sldId id="310" r:id="rId22"/>
    <p:sldId id="311" r:id="rId23"/>
    <p:sldId id="306" r:id="rId24"/>
    <p:sldId id="313" r:id="rId25"/>
    <p:sldId id="293" r:id="rId26"/>
    <p:sldId id="294" r:id="rId27"/>
  </p:sldIdLst>
  <p:sldSz cx="9144000" cy="5143500" type="screen16x9"/>
  <p:notesSz cx="6858000" cy="9144000"/>
  <p:embeddedFontLst>
    <p:embeddedFont>
      <p:font typeface="Poppins Light" panose="020B0604020202020204" charset="0"/>
      <p:regular r:id="rId29"/>
      <p:bold r:id="rId30"/>
      <p:italic r:id="rId31"/>
      <p:boldItalic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  <p:embeddedFont>
      <p:font typeface="Poppins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77A646-A62D-4829-B5DA-6BD9120AD032}">
  <a:tblStyle styleId="{2B77A646-A62D-4829-B5DA-6BD9120AD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97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85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233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171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7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65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782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70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6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35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019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88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743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69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321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8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8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9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11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279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29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33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17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title" idx="2" hasCustomPrompt="1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2542" name="Google Shape;2542;p3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2495721" y="1402920"/>
            <a:ext cx="4153003" cy="2160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Podcast Summarization</a:t>
            </a:r>
            <a:br>
              <a:rPr lang="en-US" sz="2400" b="1" dirty="0" smtClean="0"/>
            </a:br>
            <a:endParaRPr sz="24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1700773" y="2728096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Abdelrahman Zanatii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Supervied by: Prof. Wael Hassan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lh7-us.googleusercontent.com/nbrqLdGDY3pbOphsg0T-lvxt8hFaGS2eAuZ2MGuBXSHeO8Fhs7rSB8pQLofxhLWZuSOp5msfUeyTaeyVXVfhQXtE3Kvn2KghD2qou0qsWGZGOuOttTV7gxUCaR_WWUGiWkbalpcf4QzeneM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3" y="0"/>
            <a:ext cx="1301965" cy="12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65314" y="2487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Proposed Solution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The usage of the TREC Spotify Podcast Dataset.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Chunk selection with a classifier-based module.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Extensive pre-processing on descriptions, selecting a subset </a:t>
            </a:r>
            <a:r>
              <a:rPr lang="en-US" sz="1600" dirty="0" smtClean="0"/>
              <a:t>from the episodes.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Utilizing and fine-tuning models for podcast summarization.</a:t>
            </a:r>
            <a:endParaRPr lang="en-US" sz="12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Further enhance the performance evaluation of prior-work.</a:t>
            </a:r>
            <a:endParaRPr lang="en-US" sz="1600" b="1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270454" y="7143"/>
            <a:ext cx="4462988" cy="107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Methodology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Obtain the podcast audio as input.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Transcribing the audio to text using ASR (Whisper OPEN-AI).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Pre-process the text using NLP techniques (</a:t>
            </a:r>
            <a:r>
              <a:rPr lang="en-US" dirty="0"/>
              <a:t>tokenization, stop word removal, stemming, and </a:t>
            </a:r>
            <a:r>
              <a:rPr lang="en-US" dirty="0" smtClean="0"/>
              <a:t>lemmatization).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Use the fine-tuned BART model to generate the summarization.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A compact UI to enhance the user experience.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69" y="3757613"/>
            <a:ext cx="737471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" y="983538"/>
            <a:ext cx="9143250" cy="41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Description-Cleaning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Removed episodes with very long or short Descriptions. </a:t>
            </a:r>
            <a:br>
              <a:rPr lang="en-US" sz="1600" dirty="0" smtClean="0"/>
            </a:br>
            <a:r>
              <a:rPr lang="en-US" sz="1600" dirty="0" smtClean="0"/>
              <a:t>(max =700, min=50)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Episode selection </a:t>
            </a:r>
            <a:r>
              <a:rPr lang="en-US" sz="1600" dirty="0" smtClean="0"/>
              <a:t>based on similarity </a:t>
            </a:r>
            <a:r>
              <a:rPr lang="en-US" sz="1600" dirty="0"/>
              <a:t>in description between the show and other </a:t>
            </a:r>
            <a:r>
              <a:rPr lang="en-US" sz="1600" dirty="0" smtClean="0"/>
              <a:t>episodes</a:t>
            </a:r>
            <a:r>
              <a:rPr lang="en-US" dirty="0"/>
              <a:t>.</a:t>
            </a:r>
            <a:r>
              <a:rPr lang="en-US" b="0" dirty="0" smtClean="0"/>
              <a:t> 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b="1" dirty="0"/>
              <a:t>(&gt;60% similarity with its </a:t>
            </a:r>
            <a:r>
              <a:rPr lang="en-US" b="1" dirty="0" smtClean="0"/>
              <a:t>show description)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b="1" dirty="0" smtClean="0"/>
              <a:t>(&gt;70</a:t>
            </a:r>
            <a:r>
              <a:rPr lang="en-US" b="1" dirty="0"/>
              <a:t>% similarity </a:t>
            </a:r>
            <a:r>
              <a:rPr lang="en-US" b="1" dirty="0" smtClean="0"/>
              <a:t>with other episode description in the same show)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Removal </a:t>
            </a:r>
            <a:r>
              <a:rPr lang="en-US" sz="1600" dirty="0"/>
              <a:t>of </a:t>
            </a:r>
            <a:r>
              <a:rPr lang="en-US" sz="1600" dirty="0" smtClean="0"/>
              <a:t>useless sentences such as(sponsorships, mentions, URLs</a:t>
            </a:r>
            <a:r>
              <a:rPr lang="en-US" sz="1600" dirty="0"/>
              <a:t>, </a:t>
            </a:r>
            <a:r>
              <a:rPr lang="en-US" sz="1600" dirty="0" smtClean="0"/>
              <a:t>and emojiis).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Removal of ambiguous</a:t>
            </a:r>
            <a:r>
              <a:rPr lang="en-US" sz="1600" dirty="0" smtClean="0"/>
              <a:t> </a:t>
            </a:r>
            <a:r>
              <a:rPr lang="en-US" sz="1600" dirty="0"/>
              <a:t>sentences using </a:t>
            </a:r>
            <a:r>
              <a:rPr lang="en-US" sz="1600" dirty="0" smtClean="0"/>
              <a:t>Inverse Document Frequency (IDF).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Pre-processing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6765" y="1371600"/>
            <a:ext cx="3528515" cy="278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34485" y="1921669"/>
            <a:ext cx="3143096" cy="167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If you like ASMR you will love this White Noise Machine on Amazon!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Tap here to check it out!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you enjoyed this make sure to give us a 5 star rating!</a:t>
            </a:r>
          </a:p>
        </p:txBody>
      </p:sp>
      <p:cxnSp>
        <p:nvCxnSpPr>
          <p:cNvPr id="5" name="Straight Arrow Connector 4"/>
          <p:cNvCxnSpPr>
            <a:stCxn id="3" idx="3"/>
            <a:endCxn id="8" idx="1"/>
          </p:cNvCxnSpPr>
          <p:nvPr/>
        </p:nvCxnSpPr>
        <p:spPr>
          <a:xfrm flipV="1">
            <a:off x="4145280" y="2761060"/>
            <a:ext cx="1089205" cy="1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6995" y="1479904"/>
            <a:ext cx="30453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like ASMR you will love this White Noise Machine on Amazon! </a:t>
            </a:r>
          </a:p>
          <a:p>
            <a:r>
              <a:rPr lang="en-US" dirty="0"/>
              <a:t>Tap here to check it out! If you enjoyed this make sure to give us a 5 star rating!  ---   </a:t>
            </a:r>
          </a:p>
          <a:p>
            <a:r>
              <a:rPr lang="en-US" dirty="0"/>
              <a:t>This episode is sponsored by  · Anchor: The easiest way to make a podcast.</a:t>
            </a:r>
          </a:p>
          <a:p>
            <a:r>
              <a:rPr lang="en-US" dirty="0"/>
              <a:t>https://anchor.fm/app  </a:t>
            </a:r>
          </a:p>
          <a:p>
            <a:r>
              <a:rPr lang="en-US" dirty="0"/>
              <a:t>Support this podcast: https://anchor.fm/AdamDino/support</a:t>
            </a:r>
          </a:p>
        </p:txBody>
      </p:sp>
    </p:spTree>
    <p:extLst>
      <p:ext uri="{BB962C8B-B14F-4D97-AF65-F5344CB8AC3E}">
        <p14:creationId xmlns:p14="http://schemas.microsoft.com/office/powerpoint/2010/main" val="16885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Episode Selection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234485" y="1371599"/>
            <a:ext cx="3528515" cy="84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On the Wearings-Socks Podcast, three of the worlds straightest males have gathered to talk about the straightest things.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45280" y="1718310"/>
            <a:ext cx="1089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16765" y="1371600"/>
            <a:ext cx="3528515" cy="842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Today, three of the worlds straightest males have gathered to talk about the straightest </a:t>
            </a:r>
            <a:r>
              <a:rPr lang="en-US" dirty="0" smtClean="0">
                <a:solidFill>
                  <a:schemeClr val="tx1"/>
                </a:solidFill>
              </a:rPr>
              <a:t>things.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4485" y="3167020"/>
            <a:ext cx="352851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the full version of this exercise, focus on muscle relaxation while listening to nature sounds.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45280" y="3513730"/>
            <a:ext cx="1089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6765" y="3167020"/>
            <a:ext cx="352851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 this exercise, drift off to sleep while listening to nature sounds.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oogle Shape;7940;p34"/>
          <p:cNvSpPr txBox="1">
            <a:spLocks/>
          </p:cNvSpPr>
          <p:nvPr/>
        </p:nvSpPr>
        <p:spPr>
          <a:xfrm>
            <a:off x="2439681" y="2065021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Show description Similarity to episode description (86%)</a:t>
            </a:r>
            <a:endParaRPr lang="en-US" sz="1600" b="1" dirty="0"/>
          </a:p>
        </p:txBody>
      </p:sp>
      <p:sp>
        <p:nvSpPr>
          <p:cNvPr id="17" name="Google Shape;7940;p34"/>
          <p:cNvSpPr txBox="1">
            <a:spLocks/>
          </p:cNvSpPr>
          <p:nvPr/>
        </p:nvSpPr>
        <p:spPr>
          <a:xfrm>
            <a:off x="2458389" y="3681199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Episode description Similarity to another </a:t>
            </a:r>
            <a:r>
              <a:rPr lang="en-US" sz="1600" b="1" dirty="0"/>
              <a:t>e</a:t>
            </a:r>
            <a:r>
              <a:rPr lang="en-US" sz="1600" b="1" dirty="0" smtClean="0"/>
              <a:t>pisode description (71%)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7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38344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Semantic Segmentation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Sentence </a:t>
            </a:r>
            <a:r>
              <a:rPr lang="en-US" sz="1600" dirty="0"/>
              <a:t>embeddings are generated through the utilization of Sentence-BERT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elf-semantic </a:t>
            </a:r>
            <a:r>
              <a:rPr lang="en-US" sz="1600" dirty="0"/>
              <a:t>segmentation </a:t>
            </a:r>
            <a:r>
              <a:rPr lang="en-US" sz="1600" dirty="0" smtClean="0"/>
              <a:t>calculates the </a:t>
            </a:r>
            <a:r>
              <a:rPr lang="en-US" sz="1600" dirty="0"/>
              <a:t>similarity between sentence embedding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semantic similarity between sentences is computed and averaged </a:t>
            </a:r>
            <a:r>
              <a:rPr lang="en-US" sz="1600" dirty="0" smtClean="0"/>
              <a:t>by </a:t>
            </a:r>
            <a:r>
              <a:rPr lang="en-US" sz="1600" dirty="0"/>
              <a:t>chunks.</a:t>
            </a: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38344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Chunks Filtering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117475" indent="0" algn="l">
              <a:buClr>
                <a:schemeClr val="accent1"/>
              </a:buClr>
              <a:buSzPct val="88000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Important segments </a:t>
            </a: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chunks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should be similar </a:t>
            </a: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with their description.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Trained </a:t>
            </a:r>
            <a:r>
              <a:rPr lang="en-US" sz="1600" dirty="0"/>
              <a:t>a </a:t>
            </a:r>
            <a:r>
              <a:rPr lang="en-US" sz="1600" dirty="0" smtClean="0"/>
              <a:t>classifier model </a:t>
            </a:r>
            <a:r>
              <a:rPr lang="en-US" sz="1600" dirty="0"/>
              <a:t>to predict </a:t>
            </a:r>
            <a:r>
              <a:rPr lang="en-US" sz="1600" dirty="0" smtClean="0"/>
              <a:t>important chunks </a:t>
            </a: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similarity with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the descriptions</a:t>
            </a:r>
            <a:r>
              <a:rPr lang="en-US" sz="1600" dirty="0" smtClean="0"/>
              <a:t>, </a:t>
            </a:r>
            <a:r>
              <a:rPr lang="en-US" sz="1600" dirty="0"/>
              <a:t>using the </a:t>
            </a:r>
            <a:r>
              <a:rPr lang="en-US" sz="1600" dirty="0" smtClean="0"/>
              <a:t>golden </a:t>
            </a:r>
            <a:r>
              <a:rPr lang="en-US" sz="1600" dirty="0"/>
              <a:t>dataset as </a:t>
            </a:r>
            <a:r>
              <a:rPr lang="en-US" sz="1600" dirty="0" smtClean="0"/>
              <a:t>the training data.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Chunks with </a:t>
            </a:r>
            <a:r>
              <a:rPr lang="en-US" sz="1600" dirty="0" smtClean="0"/>
              <a:t>a rouge score exceeding </a:t>
            </a:r>
            <a:r>
              <a:rPr lang="en-US" sz="1600" dirty="0"/>
              <a:t>a </a:t>
            </a:r>
            <a:r>
              <a:rPr lang="en-US" sz="1600" dirty="0" smtClean="0"/>
              <a:t>certain threshold (20%) are included </a:t>
            </a:r>
            <a:r>
              <a:rPr lang="en-US" sz="1600" dirty="0"/>
              <a:t>in the </a:t>
            </a:r>
            <a:r>
              <a:rPr lang="en-US" sz="1600" dirty="0" smtClean="0"/>
              <a:t>dataset</a:t>
            </a:r>
            <a:r>
              <a:rPr lang="en-US" sz="1600" dirty="0"/>
              <a:t>.</a:t>
            </a: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402393" y="-57150"/>
            <a:ext cx="4462988" cy="1089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Evaluation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The test-set contains 1027 episodes.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/>
              <a:t>After filtering 2 episodes were removed.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Chosen Metrics: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BERTScore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evaluates based on semantics,</a:t>
            </a:r>
            <a:b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using contextual word embedding.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ROUGE-Metrics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evaluates based on matching n-grams,</a:t>
            </a:r>
            <a:b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not optimal for abstractive summarization.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638110" y="-66471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Results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BERT-score Results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Results shows that the generated summaries 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are highly correlated with the references (episode description).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Reflecting a notable improvement of +2.34%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over BART base-line model.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38" t="1512" r="-27943" b="-25930"/>
          <a:stretch/>
        </p:blipFill>
        <p:spPr>
          <a:xfrm>
            <a:off x="2046737" y="2985020"/>
            <a:ext cx="5004144" cy="20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316290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Introduction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Subtitle 9"/>
          <p:cNvSpPr>
            <a:spLocks noGrp="1"/>
          </p:cNvSpPr>
          <p:nvPr>
            <p:ph type="subTitle" idx="1"/>
          </p:nvPr>
        </p:nvSpPr>
        <p:spPr>
          <a:xfrm>
            <a:off x="108082" y="813517"/>
            <a:ext cx="5204625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/>
              <a:t>Podcasts </a:t>
            </a:r>
            <a:r>
              <a:rPr lang="en-US" sz="1800" dirty="0" smtClean="0"/>
              <a:t>has </a:t>
            </a:r>
            <a:r>
              <a:rPr lang="en-US" sz="1800" dirty="0"/>
              <a:t>a vast and expanding </a:t>
            </a:r>
            <a:r>
              <a:rPr lang="en-US" sz="1800" dirty="0" smtClean="0"/>
              <a:t>collection of audio records.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/>
              <a:t>Summarization will help users aiming to find their preferences.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Abstractive </a:t>
            </a:r>
            <a:r>
              <a:rPr lang="en-US" sz="1800" dirty="0"/>
              <a:t>summarization generates text instead of just picking </a:t>
            </a:r>
            <a:r>
              <a:rPr lang="en-US" sz="1800" dirty="0" smtClean="0"/>
              <a:t>important sentences </a:t>
            </a:r>
            <a:r>
              <a:rPr lang="en-US" sz="1800" dirty="0"/>
              <a:t>(extractive summarization</a:t>
            </a:r>
            <a:r>
              <a:rPr lang="en-US" sz="1800" dirty="0" smtClean="0"/>
              <a:t>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Deep learning models shown lots of success in  abstractive summarization.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Spotify </a:t>
            </a:r>
            <a:r>
              <a:rPr lang="en-US" sz="1800" dirty="0"/>
              <a:t>large-scale dataset with more than 100,000 </a:t>
            </a:r>
            <a:r>
              <a:rPr lang="en-US" sz="1800" dirty="0" smtClean="0"/>
              <a:t>English transcriptions</a:t>
            </a:r>
            <a:r>
              <a:rPr lang="en-US" sz="1800" dirty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638110" y="-66471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Results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ROUGE-Metrics (F1 score) Results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Results reveals that the fine-tuned model outperforms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the BART base-line model in all ROUGE-Metrics.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Since the model is based on abstractive summarization,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ROUGE-metric may not be appropriate </a:t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>(due to its matching n-grams comparison).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" t="3672"/>
          <a:stretch/>
        </p:blipFill>
        <p:spPr>
          <a:xfrm>
            <a:off x="2243136" y="2979162"/>
            <a:ext cx="3693320" cy="15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33458" y="-71438"/>
            <a:ext cx="4462988" cy="1085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Comparative Results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BERTScore: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Our model outperformed </a:t>
            </a:r>
            <a:r>
              <a:rPr lang="en-US" sz="1600" dirty="0">
                <a:latin typeface="Poppins Light"/>
                <a:ea typeface="Poppins Light"/>
                <a:cs typeface="Poppins Light"/>
              </a:rPr>
              <a:t>Saxena, P., &amp; El-Haj, M. (2023</a:t>
            </a:r>
            <a:r>
              <a:rPr lang="en-US" sz="1600" dirty="0" smtClean="0">
                <a:latin typeface="Poppins Light"/>
                <a:ea typeface="Poppins Light"/>
                <a:cs typeface="Poppins Light"/>
              </a:rPr>
              <a:t>).</a:t>
            </a:r>
            <a:br>
              <a:rPr lang="en-US" sz="1600" dirty="0" smtClean="0">
                <a:latin typeface="Poppins Light"/>
                <a:ea typeface="Poppins Light"/>
                <a:cs typeface="Poppins Light"/>
              </a:rPr>
            </a:br>
            <a:r>
              <a:rPr lang="en-US" sz="1600" b="1" dirty="0" smtClean="0">
                <a:latin typeface="Poppins Light"/>
                <a:ea typeface="Poppins Light"/>
                <a:cs typeface="Poppins Light"/>
              </a:rPr>
              <a:t>by</a:t>
            </a: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 2.05%</a:t>
            </a: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/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8" y="2847651"/>
            <a:ext cx="2335367" cy="126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38" t="1512" r="-27943" b="-25930"/>
          <a:stretch/>
        </p:blipFill>
        <p:spPr>
          <a:xfrm>
            <a:off x="4087712" y="2847651"/>
            <a:ext cx="3848993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33458" y="-71438"/>
            <a:ext cx="4462988" cy="1085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Comparative Results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ROUGE-Metrics: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Our model performs slightly better </a:t>
            </a:r>
            <a:r>
              <a:rPr lang="en-US" sz="1600" dirty="0" smtClean="0">
                <a:latin typeface="Poppins Light"/>
                <a:ea typeface="Poppins Light"/>
                <a:cs typeface="Poppins Light"/>
              </a:rPr>
              <a:t>Zheng</a:t>
            </a:r>
            <a:r>
              <a:rPr lang="en-US" sz="1600" dirty="0">
                <a:latin typeface="Poppins Light"/>
                <a:ea typeface="Poppins Light"/>
                <a:cs typeface="Poppins Light"/>
              </a:rPr>
              <a:t>, C., Zhang, K., Wang, H. J., &amp; Fan, L. (2020</a:t>
            </a:r>
            <a:r>
              <a:rPr lang="en-US" sz="1600" dirty="0" smtClean="0">
                <a:latin typeface="Poppins Light"/>
                <a:ea typeface="Poppins Light"/>
                <a:cs typeface="Poppins Light"/>
              </a:rPr>
              <a:t>) </a:t>
            </a:r>
            <a:r>
              <a:rPr lang="en-US" sz="1600" b="1" dirty="0" smtClean="0">
                <a:latin typeface="Poppins Light"/>
                <a:ea typeface="Poppins Light"/>
                <a:cs typeface="Poppins Light"/>
              </a:rPr>
              <a:t>Methods.</a:t>
            </a: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/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4" t="3672"/>
          <a:stretch/>
        </p:blipFill>
        <p:spPr>
          <a:xfrm>
            <a:off x="836410" y="2734170"/>
            <a:ext cx="3693320" cy="15126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327" y="2935192"/>
            <a:ext cx="3228383" cy="11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702406" y="-83449"/>
            <a:ext cx="4462988" cy="1128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DEMO 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9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562082" y="-107156"/>
            <a:ext cx="4462988" cy="112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Conclusion</a:t>
            </a:r>
            <a:r>
              <a:rPr lang="en-US" sz="2000" b="1" dirty="0" smtClean="0"/>
              <a:t> &amp; Future Work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Fine-tuning considerably improved the model.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BERTScore results showed that the generated summaries </a:t>
            </a:r>
            <a:b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are meaningful.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Longer training might enhance the model performance.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Using entity recognition to extract extra semantic data </a:t>
            </a:r>
            <a:b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can help find key information.</a:t>
            </a:r>
            <a: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  <a:t/>
            </a:r>
            <a:br>
              <a:rPr lang="en-US" dirty="0" smtClean="0">
                <a:latin typeface="Poppins Light" panose="020B0604020202020204" charset="0"/>
                <a:cs typeface="Poppins Light" panose="020B0604020202020204" charset="0"/>
              </a:rPr>
            </a:b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391888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</a:t>
            </a:r>
            <a:r>
              <a:rPr lang="en-US" sz="2000" b="1" dirty="0" smtClean="0"/>
              <a:t>eferences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/>
              <a:t>Zheng, C., Zhang, K., Wang, H. J., &amp; Fan, L. (2020). A two-phase approach for abstractive podcast summarization. </a:t>
            </a:r>
            <a:r>
              <a:rPr lang="en-US" i="1" dirty="0"/>
              <a:t>arXiv preprint arXiv:2011.08291</a:t>
            </a:r>
            <a:r>
              <a:rPr lang="en-US" dirty="0"/>
              <a:t>.</a:t>
            </a: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/>
              <a:t>Saxena</a:t>
            </a:r>
            <a:r>
              <a:rPr lang="en-US" dirty="0"/>
              <a:t>, P., &amp; El-Haj, M. (</a:t>
            </a:r>
            <a:r>
              <a:rPr lang="en-US" dirty="0" smtClean="0"/>
              <a:t>2023). </a:t>
            </a:r>
            <a:r>
              <a:rPr lang="en-US" dirty="0"/>
              <a:t>Exploring Abstractive Text Summarisation for Podcasts: A Comparative Study of BART and T5 Models. In Proceedings of the 14th International Conference on Recent Advances in Natural Language Processing (pp. 1023-1033</a:t>
            </a:r>
            <a:r>
              <a:rPr lang="en-US" dirty="0" smtClean="0"/>
              <a:t>).</a:t>
            </a:r>
          </a:p>
          <a:p>
            <a:pPr marL="117475" indent="0" algn="just">
              <a:buClr>
                <a:schemeClr val="accent1"/>
              </a:buClr>
              <a:buSzPct val="88000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/>
              <a:t>Clifton</a:t>
            </a:r>
            <a:r>
              <a:rPr lang="en-US" dirty="0"/>
              <a:t>, A., Reddy, S., Yu, Y., Pappu, A., Rezapour, R., Bonab, H., ... &amp; Jones, R. (2020, December). 100,000 podcasts: A spoken English document corpus. In </a:t>
            </a:r>
            <a:r>
              <a:rPr lang="en-US" i="1" dirty="0"/>
              <a:t>Proceedings of the 28th International Conference on Computational Linguistics</a:t>
            </a:r>
            <a:r>
              <a:rPr lang="en-US" dirty="0"/>
              <a:t> (pp. 5903-5917).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2210427" y="1624376"/>
            <a:ext cx="4153003" cy="2160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THANK YOU</a:t>
            </a:r>
            <a:br>
              <a:rPr lang="en-US" sz="2400" b="1" dirty="0" smtClean="0"/>
            </a:br>
            <a:endParaRPr sz="24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ttps://lh7-us.googleusercontent.com/nbrqLdGDY3pbOphsg0T-lvxt8hFaGS2eAuZ2MGuBXSHeO8Fhs7rSB8pQLofxhLWZuSOp5msfUeyTaeyVXVfhQXtE3Kvn2KghD2qou0qsWGZGOuOttTV7gxUCaR_WWUGiWkbalpcf4QzeneM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3" y="0"/>
            <a:ext cx="1301965" cy="12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15338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</a:t>
            </a:r>
            <a:r>
              <a:rPr lang="en" sz="2000" b="1" dirty="0" smtClean="0"/>
              <a:t>Problem Statement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227859"/>
            <a:ext cx="7479041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struggle to find and consume relevant podcasts</a:t>
            </a:r>
            <a:r>
              <a:rPr lang="en-US" sz="18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Lack of </a:t>
            </a:r>
            <a:r>
              <a:rPr lang="en-US" sz="18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informative descriptive </a:t>
            </a:r>
            <a:r>
              <a:rPr lang="en-US" sz="1800" dirty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text about  the podcast content</a:t>
            </a:r>
            <a:r>
              <a:rPr lang="en-US" sz="18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Absence of automated podcast summarization solution.</a:t>
            </a:r>
          </a:p>
        </p:txBody>
      </p:sp>
    </p:spTree>
    <p:extLst>
      <p:ext uri="{BB962C8B-B14F-4D97-AF65-F5344CB8AC3E}">
        <p14:creationId xmlns:p14="http://schemas.microsoft.com/office/powerpoint/2010/main" val="39099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463342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Objective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402243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ranscribe the audio in podcast episodes using Automatic Speech Recognition (ASR) to produce reliable transcripts.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Utilize NLP pre-processing techniques and machine learning models (BART) to summarize the transcripts.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Evaluate the performance using relevant evaluation metrics such as Bert-Score and Rouge metrics.</a:t>
            </a: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The system aims to enhance accessibility and efficiency in audio content consumption.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(1)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DATASET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dataset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used in this work is the TREC Spotify podcast dataset, a 105,360 podcast episodes from 18,376 shows produced by 17,473 creators. The average duration of a single episode is 30 minutes, while the longest can be over 5 hours and the shortest is only 10 seconds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(</a:t>
            </a:r>
            <a:r>
              <a:rPr lang="en-US" b="1" dirty="0"/>
              <a:t>“</a:t>
            </a:r>
            <a:r>
              <a:rPr lang="en-US" sz="1000" b="1" dirty="0">
                <a:latin typeface="Poppins Light" panose="020B0604020202020204" charset="0"/>
                <a:cs typeface="Poppins Light" panose="020B0604020202020204" charset="0"/>
              </a:rPr>
              <a:t>100,000 Podcasts: A Spoken English Document Corpus” by Ann </a:t>
            </a:r>
            <a:r>
              <a:rPr lang="en-US" sz="1000" b="1" dirty="0" smtClean="0">
                <a:latin typeface="Poppins Light" panose="020B0604020202020204" charset="0"/>
                <a:cs typeface="Poppins Light" panose="020B0604020202020204" charset="0"/>
              </a:rPr>
              <a:t>Clifton, etc. (2020))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0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Methodology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authors had a “two phase approach” for podcast summarization, The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key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is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to select important sentences from the input document and use it as the input for the abstractive summarization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model.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To identify the selected sentences they used two methods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ROUGE-based Approach &amp;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Topic-Enhanced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Approach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 ROUGE-based approach had two implementations </a:t>
            </a: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Sliding Window ROUGE-based Approach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&amp; Novelty-Enhanced </a:t>
            </a: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ROUGE-based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Approach</a:t>
            </a:r>
            <a:r>
              <a:rPr lang="en-US" sz="1200" dirty="0" smtClean="0"/>
              <a:t>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This work chose to use BART framework (distilBART) developed by HugingFace as their model.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0131" y="691411"/>
            <a:ext cx="777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Zheng, C., Zhang, K., Wang, H. J., &amp; Fan, L. (2020). A two-phase approach for abstractive podcast summarization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(1)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Results &amp; Limitations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Given their methodology for the selected sentences the result had four methods using ROUGE-metrics.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Their reference summary had issues such as social media links</a:t>
            </a:r>
            <a:b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or sponsorships in the episode description.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0131" y="691411"/>
            <a:ext cx="777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Zheng, C., Zhang, K., Wang, H. J., &amp; Fan, L. (2020). A two-phase approach for abstractive podcast summarization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66" y="1953565"/>
            <a:ext cx="2613887" cy="899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92" y="3078521"/>
            <a:ext cx="3041115" cy="17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(2)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35844" y="660624"/>
            <a:ext cx="734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Saxena, P., &amp; El-Haj, M. (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2023). </a:t>
            </a:r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Exploring Abstractive Text Summarisation for Podcasts: A Comparative Study of BART and T5 Models.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DATASET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dataset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used in this work is the TREC Spotify podcast dataset, a 105,360 podcast episodes from 18,376 shows produced by 17,473 creators. The average duration of a single episode is 30 minutes, while the longest can be over 5 hours and the shortest is only 10 seconds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(</a:t>
            </a:r>
            <a:r>
              <a:rPr lang="en-US" b="1" dirty="0"/>
              <a:t>“</a:t>
            </a:r>
            <a:r>
              <a:rPr lang="en-US" sz="1000" b="1" dirty="0">
                <a:latin typeface="Poppins Light" panose="020B0604020202020204" charset="0"/>
                <a:cs typeface="Poppins Light" panose="020B0604020202020204" charset="0"/>
              </a:rPr>
              <a:t>100,000 Podcasts: A Spoken English Document Corpus” by Ann </a:t>
            </a:r>
            <a:r>
              <a:rPr lang="en-US" sz="1000" b="1" dirty="0" smtClean="0">
                <a:latin typeface="Poppins Light" panose="020B0604020202020204" charset="0"/>
                <a:cs typeface="Poppins Light" panose="020B0604020202020204" charset="0"/>
              </a:rPr>
              <a:t>Clifton, etc. (2020))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0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0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Methodology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/>
              <a:t>Their research explores the usage of abstractive summarization techniques to produce premium summaries of the podcast episodes</a:t>
            </a:r>
            <a:r>
              <a:rPr lang="en-US" sz="1200" dirty="0" smtClean="0"/>
              <a:t>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/>
              <a:t>Removed low-quality </a:t>
            </a:r>
            <a:r>
              <a:rPr lang="en-US" sz="1200" dirty="0"/>
              <a:t>descriptions dominated by emojis, URLs, advertisements, and </a:t>
            </a:r>
            <a:r>
              <a:rPr lang="en-US" sz="1200" dirty="0" smtClean="0"/>
              <a:t>promotions.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/>
              <a:t>Utilizing the TextRank algorithm, </a:t>
            </a:r>
            <a:r>
              <a:rPr lang="en-US" sz="1200" dirty="0" smtClean="0"/>
              <a:t>they </a:t>
            </a:r>
            <a:r>
              <a:rPr lang="en-US" sz="1200" dirty="0"/>
              <a:t>enhanced the accuracy and relevance of </a:t>
            </a:r>
            <a:r>
              <a:rPr lang="en-US" sz="1200" dirty="0" smtClean="0"/>
              <a:t>the </a:t>
            </a:r>
            <a:r>
              <a:rPr lang="en-US" sz="1200" dirty="0"/>
              <a:t>reference </a:t>
            </a:r>
            <a:r>
              <a:rPr lang="en-US" sz="1200" dirty="0" smtClean="0"/>
              <a:t>summaries by maintaining only high quality episodes with precision &gt;88%.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/>
              <a:t>Specifically</a:t>
            </a:r>
            <a:r>
              <a:rPr lang="en-US" sz="1200" dirty="0"/>
              <a:t>, they fine-tune transformer-based models such as BART and T5, on Spotify’s 100K podcasts </a:t>
            </a:r>
            <a:r>
              <a:rPr lang="en-US" sz="1200" dirty="0" smtClean="0"/>
              <a:t>dataset</a:t>
            </a:r>
            <a:r>
              <a:rPr lang="en-US" sz="1200" dirty="0"/>
              <a:t> </a:t>
            </a:r>
            <a:r>
              <a:rPr lang="en-US" sz="1200" dirty="0" smtClean="0"/>
              <a:t>to compare their performance.</a:t>
            </a: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(2)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Results &amp; Limitations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Both models produced high-quality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summaries.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Revealing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that the BART model achieved higher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ROUGE scores.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While, The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T5 model performed better in terms of semantic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meaning.</a:t>
            </a: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0131" y="691411"/>
            <a:ext cx="777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Saxena, P., &amp; El-Haj, M. (2023). Exploring Abstractive Text Summarisation for </a:t>
            </a:r>
            <a:endParaRPr lang="en-US" dirty="0" smtClean="0">
              <a:solidFill>
                <a:schemeClr val="lt1"/>
              </a:solidFill>
              <a:latin typeface="Poppins Light"/>
              <a:ea typeface="Poppins Light"/>
              <a:cs typeface="Poppins Light"/>
            </a:endParaRPr>
          </a:p>
          <a:p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Podcasts</a:t>
            </a:r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: A Comparative Study of BART and T5 Models.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20" y="2497606"/>
            <a:ext cx="2153398" cy="116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2575779"/>
            <a:ext cx="2761128" cy="100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44178" y="-17810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Dataset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TREC Spotify Podcast Dataset.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This dataset consists of over 100,000 episodes each in English from different podcast shows on Spotify. The dataset is available for research purposes.</a:t>
            </a:r>
            <a:endParaRPr lang="en-US" sz="18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Each of the episodes in the dataset includes an audio file, a text transcript, </a:t>
            </a:r>
            <a:r>
              <a:rPr lang="en-US" sz="1600" dirty="0" smtClean="0"/>
              <a:t>episode description and some associated </a:t>
            </a:r>
            <a:r>
              <a:rPr lang="en-US" sz="1600" dirty="0"/>
              <a:t>metadata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Contains a golden dataset of 150 record graded from (E-B).</a:t>
            </a: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“100,000 Podcasts: A Spoken English Document Corpus” by Ann Clifton, etc. (2020)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1656</Words>
  <Application>Microsoft Office PowerPoint</Application>
  <PresentationFormat>On-screen Show (16:9)</PresentationFormat>
  <Paragraphs>267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Poppins Light</vt:lpstr>
      <vt:lpstr>Arial</vt:lpstr>
      <vt:lpstr>Poppins</vt:lpstr>
      <vt:lpstr>Poppins SemiBold</vt:lpstr>
      <vt:lpstr>Construction Project Proposal by Slidesgo</vt:lpstr>
      <vt:lpstr>Podcast Summarization  </vt:lpstr>
      <vt:lpstr>Introduction</vt:lpstr>
      <vt:lpstr> Problem Statement</vt:lpstr>
      <vt:lpstr> Objective</vt:lpstr>
      <vt:lpstr> Related Work (1)</vt:lpstr>
      <vt:lpstr> Related Work (1)</vt:lpstr>
      <vt:lpstr> Related Work (2)</vt:lpstr>
      <vt:lpstr> Related Work (2)</vt:lpstr>
      <vt:lpstr> Dataset</vt:lpstr>
      <vt:lpstr> Proposed Solution</vt:lpstr>
      <vt:lpstr> Methodology</vt:lpstr>
      <vt:lpstr> System Architecture</vt:lpstr>
      <vt:lpstr> System Architecture Description-Cleaning</vt:lpstr>
      <vt:lpstr> System Architecture Pre-processing</vt:lpstr>
      <vt:lpstr> System Architecture Episode Selection</vt:lpstr>
      <vt:lpstr> System Architecture Semantic Segmentation</vt:lpstr>
      <vt:lpstr> System Architecture Chunks Filtering</vt:lpstr>
      <vt:lpstr> Evaluation</vt:lpstr>
      <vt:lpstr> Results</vt:lpstr>
      <vt:lpstr> Results</vt:lpstr>
      <vt:lpstr> Comparative Results</vt:lpstr>
      <vt:lpstr> Comparative Results</vt:lpstr>
      <vt:lpstr>DEMO </vt:lpstr>
      <vt:lpstr> Conclusion &amp; Future Work</vt:lpstr>
      <vt:lpstr>References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Summarization</dc:title>
  <dc:creator>Voei ‪</dc:creator>
  <cp:lastModifiedBy>Voei ‪</cp:lastModifiedBy>
  <cp:revision>101</cp:revision>
  <dcterms:modified xsi:type="dcterms:W3CDTF">2024-06-25T13:54:17Z</dcterms:modified>
</cp:coreProperties>
</file>