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61" r:id="rId3"/>
    <p:sldId id="286" r:id="rId4"/>
    <p:sldId id="287" r:id="rId5"/>
    <p:sldId id="288" r:id="rId6"/>
    <p:sldId id="289" r:id="rId7"/>
    <p:sldId id="290" r:id="rId8"/>
    <p:sldId id="292" r:id="rId9"/>
    <p:sldId id="296" r:id="rId10"/>
    <p:sldId id="299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293" r:id="rId19"/>
    <p:sldId id="294" r:id="rId20"/>
  </p:sldIdLst>
  <p:sldSz cx="9144000" cy="5143500" type="screen16x9"/>
  <p:notesSz cx="6858000" cy="9144000"/>
  <p:embeddedFontLst>
    <p:embeddedFont>
      <p:font typeface="Poppins SemiBold" panose="020B0604020202020204" charset="0"/>
      <p:regular r:id="rId22"/>
      <p:bold r:id="rId23"/>
      <p:italic r:id="rId24"/>
      <p:boldItalic r:id="rId25"/>
    </p:embeddedFont>
    <p:embeddedFont>
      <p:font typeface="Poppins Light" panose="020B0604020202020204" charset="0"/>
      <p:regular r:id="rId26"/>
      <p:bold r:id="rId27"/>
      <p:italic r:id="rId28"/>
      <p:boldItalic r:id="rId29"/>
    </p:embeddedFont>
    <p:embeddedFont>
      <p:font typeface="Poppi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77A646-A62D-4829-B5DA-6BD9120AD032}">
  <a:tblStyle styleId="{2B77A646-A62D-4829-B5DA-6BD9120AD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233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817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97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65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78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70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6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354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32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82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8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19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29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11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27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17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8" name="Google Shape;7938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97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title" idx="2" hasCustomPrompt="1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2542" name="Google Shape;2542;p3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2495721" y="1402920"/>
            <a:ext cx="4153003" cy="2160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Podcast Summarization</a:t>
            </a:r>
            <a:br>
              <a:rPr lang="en-US" sz="2400" b="1" dirty="0" smtClean="0"/>
            </a:br>
            <a:endParaRPr sz="24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1700773" y="2728096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Abdelrahman Zanatii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Supervied by: Prof. Wael Hassan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lh7-us.googleusercontent.com/nbrqLdGDY3pbOphsg0T-lvxt8hFaGS2eAuZ2MGuBXSHeO8Fhs7rSB8pQLofxhLWZuSOp5msfUeyTaeyVXVfhQXtE3Kvn2KghD2qou0qsWGZGOuOttTV7gxUCaR_WWUGiWkbalpcf4QzeneM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3" y="0"/>
            <a:ext cx="1301965" cy="12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" y="983538"/>
            <a:ext cx="9143250" cy="41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Description-Cleaning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Episode </a:t>
            </a:r>
            <a:r>
              <a:rPr lang="en-US" sz="1600" dirty="0"/>
              <a:t>selection on duration and similarity in description between the show and other episodes</a:t>
            </a:r>
            <a:r>
              <a:rPr lang="en-US" b="0" dirty="0"/>
              <a:t>.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Removal </a:t>
            </a:r>
            <a:r>
              <a:rPr lang="en-US" sz="1600" dirty="0"/>
              <a:t>of </a:t>
            </a:r>
            <a:r>
              <a:rPr lang="en-US" sz="1600" dirty="0" smtClean="0"/>
              <a:t>useless sentences such as(sponsorships, mentions, URLs</a:t>
            </a:r>
            <a:r>
              <a:rPr lang="en-US" sz="1600" dirty="0"/>
              <a:t>, </a:t>
            </a:r>
            <a:r>
              <a:rPr lang="en-US" sz="1600" dirty="0" smtClean="0"/>
              <a:t>and </a:t>
            </a:r>
            <a:r>
              <a:rPr lang="en-US" sz="1600" dirty="0" err="1" smtClean="0"/>
              <a:t>emojiis</a:t>
            </a:r>
            <a:r>
              <a:rPr lang="en-US" sz="1600" dirty="0" smtClean="0"/>
              <a:t>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Removal of </a:t>
            </a:r>
            <a:r>
              <a:rPr lang="en-US" sz="1600" dirty="0"/>
              <a:t>ambiguous</a:t>
            </a:r>
            <a:r>
              <a:rPr lang="en-US" sz="1600" dirty="0" smtClean="0"/>
              <a:t> </a:t>
            </a:r>
            <a:r>
              <a:rPr lang="en-US" sz="1600" dirty="0"/>
              <a:t>sentences using </a:t>
            </a:r>
            <a:r>
              <a:rPr lang="en-US" sz="1600" dirty="0" smtClean="0"/>
              <a:t>Inverse Document Frequency (IDF).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Pre-processing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6765" y="1371600"/>
            <a:ext cx="3528515" cy="278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34485" y="1921669"/>
            <a:ext cx="3143096" cy="167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If you like ASMR you will love this White Noise Machine on Amazon!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Tap here to check it out! 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you enjoyed this make sure to give us a 5 star rating!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3"/>
            <a:endCxn id="8" idx="1"/>
          </p:cNvCxnSpPr>
          <p:nvPr/>
        </p:nvCxnSpPr>
        <p:spPr>
          <a:xfrm flipV="1">
            <a:off x="4145280" y="2761060"/>
            <a:ext cx="1089205" cy="11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6995" y="1479904"/>
            <a:ext cx="30453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like ASMR you will love this White Noise Machine on Amazon! </a:t>
            </a:r>
          </a:p>
          <a:p>
            <a:r>
              <a:rPr lang="en-US" dirty="0"/>
              <a:t>Tap here to check it out! If you enjoyed this make sure to give us a 5 star rating!  ---   </a:t>
            </a:r>
          </a:p>
          <a:p>
            <a:r>
              <a:rPr lang="en-US" dirty="0"/>
              <a:t>This episode is sponsored by  · Anchor: The easiest way to make a podcast.</a:t>
            </a:r>
          </a:p>
          <a:p>
            <a:r>
              <a:rPr lang="en-US" dirty="0"/>
              <a:t>https://anchor.fm/app  </a:t>
            </a:r>
          </a:p>
          <a:p>
            <a:r>
              <a:rPr lang="en-US" dirty="0"/>
              <a:t>Support this podcast: https://anchor.fm/AdamDino/support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0818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Episode Selection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234485" y="1371599"/>
            <a:ext cx="3528515" cy="84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On the </a:t>
            </a:r>
            <a:r>
              <a:rPr lang="en-US" dirty="0" err="1">
                <a:solidFill>
                  <a:schemeClr val="tx1"/>
                </a:solidFill>
              </a:rPr>
              <a:t>Wearings</a:t>
            </a:r>
            <a:r>
              <a:rPr lang="en-US" dirty="0">
                <a:solidFill>
                  <a:schemeClr val="tx1"/>
                </a:solidFill>
              </a:rPr>
              <a:t>-Socks Podcast, three of the worlds straightest males have gathered to talk about the straightest things.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45280" y="1718310"/>
            <a:ext cx="1089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16765" y="1371600"/>
            <a:ext cx="3528515" cy="842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Today, three of the worlds straightest males have gathered to talk about the straightest </a:t>
            </a:r>
            <a:r>
              <a:rPr lang="en-US" dirty="0" smtClean="0">
                <a:solidFill>
                  <a:schemeClr val="tx1"/>
                </a:solidFill>
              </a:rPr>
              <a:t>things.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34485" y="3167020"/>
            <a:ext cx="352851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the full version of this exercise, focus on muscle relaxation while listening to nature sounds.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45280" y="3513730"/>
            <a:ext cx="108920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6765" y="3167020"/>
            <a:ext cx="352851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this exercise, drift off to sleep while listening to nature sounds.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oogle Shape;7940;p34"/>
          <p:cNvSpPr txBox="1">
            <a:spLocks/>
          </p:cNvSpPr>
          <p:nvPr/>
        </p:nvSpPr>
        <p:spPr>
          <a:xfrm>
            <a:off x="2439681" y="2065021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Show description Similarity to episode </a:t>
            </a:r>
            <a:r>
              <a:rPr lang="en-US" sz="1600" b="1" dirty="0" smtClean="0"/>
              <a:t>description (86%)</a:t>
            </a:r>
            <a:endParaRPr lang="en-US" sz="1600" b="1" dirty="0"/>
          </a:p>
        </p:txBody>
      </p:sp>
      <p:sp>
        <p:nvSpPr>
          <p:cNvPr id="17" name="Google Shape;7940;p34"/>
          <p:cNvSpPr txBox="1">
            <a:spLocks/>
          </p:cNvSpPr>
          <p:nvPr/>
        </p:nvSpPr>
        <p:spPr>
          <a:xfrm>
            <a:off x="2458389" y="3681199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Episode description Similarity to another </a:t>
            </a:r>
            <a:r>
              <a:rPr lang="en-US" sz="1600" b="1" dirty="0"/>
              <a:t>e</a:t>
            </a:r>
            <a:r>
              <a:rPr lang="en-US" sz="1600" b="1" dirty="0" smtClean="0"/>
              <a:t>pisode </a:t>
            </a:r>
            <a:r>
              <a:rPr lang="en-US" sz="1600" b="1" dirty="0" smtClean="0"/>
              <a:t>description (71%)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7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38344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Semantic Segmentation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Sentence </a:t>
            </a:r>
            <a:r>
              <a:rPr lang="en-US" sz="1600" dirty="0" err="1"/>
              <a:t>embeddings</a:t>
            </a:r>
            <a:r>
              <a:rPr lang="en-US" sz="1600" dirty="0"/>
              <a:t> are generated through the utilization of Sentence-BERT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S</a:t>
            </a:r>
            <a:r>
              <a:rPr lang="en-US" sz="1600" dirty="0" smtClean="0"/>
              <a:t>elf-semantic </a:t>
            </a:r>
            <a:r>
              <a:rPr lang="en-US" sz="1600" dirty="0"/>
              <a:t>segmentation </a:t>
            </a:r>
            <a:r>
              <a:rPr lang="en-US" sz="1600" dirty="0" smtClean="0"/>
              <a:t>calculates the </a:t>
            </a:r>
            <a:r>
              <a:rPr lang="en-US" sz="1600" dirty="0"/>
              <a:t>similarity between sentence </a:t>
            </a:r>
            <a:r>
              <a:rPr lang="en-US" sz="1600" dirty="0"/>
              <a:t>embedding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semantic </a:t>
            </a:r>
            <a:r>
              <a:rPr lang="en-US" sz="1600" dirty="0"/>
              <a:t>similarity </a:t>
            </a:r>
            <a:r>
              <a:rPr lang="en-US" sz="1600" dirty="0"/>
              <a:t>between sentences is computed and averaged across chunks.</a:t>
            </a:r>
            <a:endParaRPr lang="en-US" sz="1600" dirty="0"/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383447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Chunks Filtering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117475" indent="0" algn="l">
              <a:buClr>
                <a:schemeClr val="accent1"/>
              </a:buClr>
              <a:buSzPct val="88000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To check the salient chunks similarity with their description.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Trained </a:t>
            </a:r>
            <a:r>
              <a:rPr lang="en-US" sz="1600" dirty="0"/>
              <a:t>a </a:t>
            </a:r>
            <a:r>
              <a:rPr lang="en-US" sz="1600" dirty="0" smtClean="0"/>
              <a:t>classifier model </a:t>
            </a:r>
            <a:r>
              <a:rPr lang="en-US" sz="1600" dirty="0"/>
              <a:t>to predict </a:t>
            </a:r>
            <a:r>
              <a:rPr lang="en-US" sz="1600" dirty="0" smtClean="0"/>
              <a:t>salient chunks </a:t>
            </a: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similarity with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the descriptions</a:t>
            </a:r>
            <a:r>
              <a:rPr lang="en-US" sz="1600" dirty="0" smtClean="0"/>
              <a:t>, </a:t>
            </a:r>
            <a:r>
              <a:rPr lang="en-US" sz="1600" dirty="0"/>
              <a:t>using the </a:t>
            </a:r>
            <a:r>
              <a:rPr lang="en-US" sz="1600" dirty="0" smtClean="0"/>
              <a:t>golden </a:t>
            </a:r>
            <a:r>
              <a:rPr lang="en-US" sz="1600" dirty="0"/>
              <a:t>dataset as </a:t>
            </a:r>
            <a:r>
              <a:rPr lang="en-US" sz="1600" dirty="0" smtClean="0"/>
              <a:t>the training data.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Chunks with </a:t>
            </a:r>
            <a:r>
              <a:rPr lang="en-US" sz="1600" dirty="0" smtClean="0"/>
              <a:t>a </a:t>
            </a:r>
            <a:r>
              <a:rPr lang="en-US" sz="1600" dirty="0" smtClean="0"/>
              <a:t>rouge </a:t>
            </a:r>
            <a:r>
              <a:rPr lang="en-US" sz="1600" dirty="0" smtClean="0"/>
              <a:t>score exceeding </a:t>
            </a:r>
            <a:r>
              <a:rPr lang="en-US" sz="1600" dirty="0"/>
              <a:t>a </a:t>
            </a:r>
            <a:r>
              <a:rPr lang="en-US" sz="1600" dirty="0" smtClean="0"/>
              <a:t>certain threshold are included </a:t>
            </a:r>
            <a:r>
              <a:rPr lang="en-US" sz="1600" dirty="0"/>
              <a:t>in the </a:t>
            </a:r>
            <a:r>
              <a:rPr lang="en-US" sz="1600" dirty="0" smtClean="0"/>
              <a:t>dataset</a:t>
            </a:r>
            <a:r>
              <a:rPr lang="en-US" sz="1600" dirty="0"/>
              <a:t>.</a:t>
            </a: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304260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System Architecture</a:t>
            </a:r>
            <a:br>
              <a:rPr lang="en" sz="2000" b="1" dirty="0" smtClean="0"/>
            </a:br>
            <a:r>
              <a:rPr lang="en" sz="2000" b="1" dirty="0" smtClean="0"/>
              <a:t>Summary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934443" y="1260656"/>
            <a:ext cx="2687934" cy="2600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this episode, Dr. Kelly and her husband, Alan, talk about the importance of eye contact in behavior analysis and how it can be applied in </a:t>
            </a:r>
            <a:r>
              <a:rPr lang="en-US" dirty="0" smtClean="0">
                <a:solidFill>
                  <a:schemeClr val="tx1"/>
                </a:solidFill>
              </a:rPr>
              <a:t>therapy. They </a:t>
            </a:r>
            <a:r>
              <a:rPr lang="en-US" dirty="0">
                <a:solidFill>
                  <a:schemeClr val="tx1"/>
                </a:solidFill>
              </a:rPr>
              <a:t>also talk about how important it is to reinforce eye contact and why it's so important in the field of behavior analysis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0" idx="3"/>
            <a:endCxn id="8" idx="1"/>
          </p:cNvCxnSpPr>
          <p:nvPr/>
        </p:nvCxnSpPr>
        <p:spPr>
          <a:xfrm>
            <a:off x="3907626" y="2560818"/>
            <a:ext cx="102681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219692" y="1260656"/>
            <a:ext cx="2687934" cy="260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Behavior </a:t>
            </a:r>
            <a:r>
              <a:rPr lang="en-US" dirty="0">
                <a:solidFill>
                  <a:schemeClr val="tx1"/>
                </a:solidFill>
              </a:rPr>
              <a:t>bitches is a weekly podcast from </a:t>
            </a:r>
            <a:r>
              <a:rPr lang="en-US" dirty="0" smtClean="0">
                <a:solidFill>
                  <a:schemeClr val="tx1"/>
                </a:solidFill>
              </a:rPr>
              <a:t>Beertown.org. The </a:t>
            </a:r>
            <a:r>
              <a:rPr lang="en-US" dirty="0">
                <a:solidFill>
                  <a:schemeClr val="tx1"/>
                </a:solidFill>
              </a:rPr>
              <a:t>podcast focuses on the psychology of women and their </a:t>
            </a:r>
            <a:r>
              <a:rPr lang="en-US" dirty="0" smtClean="0">
                <a:solidFill>
                  <a:schemeClr val="tx1"/>
                </a:solidFill>
              </a:rPr>
              <a:t>behavior. This </a:t>
            </a:r>
            <a:r>
              <a:rPr lang="en-US" dirty="0">
                <a:solidFill>
                  <a:schemeClr val="tx1"/>
                </a:solidFill>
              </a:rPr>
              <a:t>week, the hosts talk about the importance of eye contact and how it can be applied to men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7940;p34"/>
          <p:cNvSpPr txBox="1">
            <a:spLocks/>
          </p:cNvSpPr>
          <p:nvPr/>
        </p:nvSpPr>
        <p:spPr>
          <a:xfrm>
            <a:off x="332165" y="3599375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Pre-Trained</a:t>
            </a:r>
            <a:endParaRPr lang="en-US" sz="1600" b="1" dirty="0"/>
          </a:p>
        </p:txBody>
      </p:sp>
      <p:sp>
        <p:nvSpPr>
          <p:cNvPr id="13" name="Google Shape;7940;p34"/>
          <p:cNvSpPr txBox="1">
            <a:spLocks/>
          </p:cNvSpPr>
          <p:nvPr/>
        </p:nvSpPr>
        <p:spPr>
          <a:xfrm>
            <a:off x="4046916" y="3599375"/>
            <a:ext cx="4462988" cy="108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 i="0" u="none" strike="noStrike" cap="none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b="1" dirty="0" smtClean="0"/>
              <a:t> </a:t>
            </a:r>
            <a:r>
              <a:rPr lang="en-US" sz="1600" b="1" dirty="0" smtClean="0"/>
              <a:t>Fine-tuned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91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638110" y="-66471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</a:t>
            </a:r>
            <a:r>
              <a:rPr lang="en" sz="2000" b="1" dirty="0" smtClean="0"/>
              <a:t>Results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BERT-score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ROUGE-Metrics (F1 score)</a:t>
            </a: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156" r="1118"/>
          <a:stretch/>
        </p:blipFill>
        <p:spPr>
          <a:xfrm>
            <a:off x="707559" y="1548256"/>
            <a:ext cx="1771650" cy="74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25" r="1825"/>
          <a:stretch/>
        </p:blipFill>
        <p:spPr>
          <a:xfrm>
            <a:off x="707559" y="3009790"/>
            <a:ext cx="182132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391888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</a:t>
            </a:r>
            <a:r>
              <a:rPr lang="en-US" sz="2000" b="1" dirty="0" smtClean="0"/>
              <a:t>eferences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err="1"/>
              <a:t>Vartakavi</a:t>
            </a:r>
            <a:r>
              <a:rPr lang="en-US" dirty="0"/>
              <a:t>, A., Garg, A., &amp; </a:t>
            </a:r>
            <a:r>
              <a:rPr lang="en-US" dirty="0" err="1"/>
              <a:t>Rafii</a:t>
            </a:r>
            <a:r>
              <a:rPr lang="en-US" dirty="0"/>
              <a:t>, Z. (2021, August). Audio summarization for podcasts. In </a:t>
            </a:r>
            <a:r>
              <a:rPr lang="en-US" i="1" dirty="0"/>
              <a:t>2021 29th European signal processing conference (EUSIPCO)</a:t>
            </a:r>
            <a:r>
              <a:rPr lang="en-US" dirty="0"/>
              <a:t> (pp. 431-435). IEEE</a:t>
            </a:r>
            <a:r>
              <a:rPr lang="en-US" dirty="0" smtClean="0"/>
              <a:t>.</a:t>
            </a: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/>
              <a:t>Zheng, C., Zhang, K., Wang, H. J., &amp; Fan, L. (2020). A two-phase approach for abstractive podcast summarization. </a:t>
            </a:r>
            <a:r>
              <a:rPr lang="en-US" i="1" dirty="0" err="1"/>
              <a:t>arXiv</a:t>
            </a:r>
            <a:r>
              <a:rPr lang="en-US" i="1" dirty="0"/>
              <a:t> preprint arXiv:2011.08291</a:t>
            </a:r>
            <a:r>
              <a:rPr lang="en-US" dirty="0" smtClean="0"/>
              <a:t>.</a:t>
            </a: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dirty="0" smtClean="0"/>
              <a:t>Clifton</a:t>
            </a:r>
            <a:r>
              <a:rPr lang="en-US" dirty="0"/>
              <a:t>, A., Reddy, S., Yu, Y., </a:t>
            </a:r>
            <a:r>
              <a:rPr lang="en-US" dirty="0" err="1"/>
              <a:t>Pappu</a:t>
            </a:r>
            <a:r>
              <a:rPr lang="en-US" dirty="0"/>
              <a:t>, A., </a:t>
            </a:r>
            <a:r>
              <a:rPr lang="en-US" dirty="0" err="1"/>
              <a:t>Rezapour</a:t>
            </a:r>
            <a:r>
              <a:rPr lang="en-US" dirty="0"/>
              <a:t>, R., </a:t>
            </a:r>
            <a:r>
              <a:rPr lang="en-US" dirty="0" err="1"/>
              <a:t>Bonab</a:t>
            </a:r>
            <a:r>
              <a:rPr lang="en-US" dirty="0"/>
              <a:t>, H., ... &amp; Jones, R. (2020, December). 100,000 podcasts: A spoken English document corpus. In </a:t>
            </a:r>
            <a:r>
              <a:rPr lang="en-US" i="1" dirty="0"/>
              <a:t>Proceedings of the 28th International Conference on Computational Linguistics</a:t>
            </a:r>
            <a:r>
              <a:rPr lang="en-US" dirty="0"/>
              <a:t> (pp. 5903-5917).</a:t>
            </a: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2210427" y="1624376"/>
            <a:ext cx="4153003" cy="2160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THANK YOU</a:t>
            </a:r>
            <a:br>
              <a:rPr lang="en-US" sz="2400" b="1" dirty="0" smtClean="0"/>
            </a:br>
            <a:endParaRPr sz="2400" b="1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https://lh7-us.googleusercontent.com/nbrqLdGDY3pbOphsg0T-lvxt8hFaGS2eAuZ2MGuBXSHeO8Fhs7rSB8pQLofxhLWZuSOp5msfUeyTaeyVXVfhQXtE3Kvn2KghD2qou0qsWGZGOuOttTV7gxUCaR_WWUGiWkbalpcf4QzeneM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3" y="0"/>
            <a:ext cx="1301965" cy="12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316290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Introduction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5204625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/>
              <a:t>Podcasts </a:t>
            </a:r>
            <a:r>
              <a:rPr lang="en-US" sz="1800" dirty="0"/>
              <a:t>constitute a vast and expanding </a:t>
            </a:r>
            <a:r>
              <a:rPr lang="en-US" sz="1800" dirty="0" smtClean="0"/>
              <a:t>collection of records.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Significant </a:t>
            </a:r>
            <a:r>
              <a:rPr lang="en-US" sz="1800" dirty="0"/>
              <a:t>enhancement in information pertaining to </a:t>
            </a:r>
            <a:r>
              <a:rPr lang="en-US" sz="1800" dirty="0" smtClean="0"/>
              <a:t>new </a:t>
            </a:r>
            <a:r>
              <a:rPr lang="en-US" sz="1800" dirty="0"/>
              <a:t>databases: fresh subjects, extended duration, diverse </a:t>
            </a:r>
            <a:r>
              <a:rPr lang="en-US" sz="1800" dirty="0" smtClean="0"/>
              <a:t>formats.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/>
              <a:t>Summarization </a:t>
            </a:r>
            <a:r>
              <a:rPr lang="en-US" sz="1800" dirty="0" smtClean="0"/>
              <a:t>will help users </a:t>
            </a:r>
            <a:r>
              <a:rPr lang="en-US" sz="1800" dirty="0"/>
              <a:t>aiming to </a:t>
            </a:r>
            <a:r>
              <a:rPr lang="en-US" sz="1800" dirty="0" smtClean="0"/>
              <a:t>find </a:t>
            </a:r>
            <a:r>
              <a:rPr lang="en-US" sz="1800" dirty="0"/>
              <a:t>their </a:t>
            </a:r>
            <a:r>
              <a:rPr lang="en-US" sz="1800" dirty="0" smtClean="0"/>
              <a:t>preferences.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/>
              <a:t>Spotify large-scale dataset with more than 100,000 transcriptions.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215338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 </a:t>
            </a:r>
            <a:r>
              <a:rPr lang="en" sz="2000" b="1" dirty="0" smtClean="0"/>
              <a:t>Problem Statement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227859"/>
            <a:ext cx="7479041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struggle to find and consume relevant podcasts</a:t>
            </a:r>
            <a:r>
              <a:rPr lang="en-US" sz="18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Lack of descriptive text about  the podcast content</a:t>
            </a:r>
            <a:r>
              <a:rPr lang="en-US" sz="18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Absence of automated podcast summarization solution.</a:t>
            </a:r>
          </a:p>
        </p:txBody>
      </p:sp>
    </p:spTree>
    <p:extLst>
      <p:ext uri="{BB962C8B-B14F-4D97-AF65-F5344CB8AC3E}">
        <p14:creationId xmlns:p14="http://schemas.microsoft.com/office/powerpoint/2010/main" val="39099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463342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Objective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402243" cy="3188668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Develop a system to transcribe the audio in podcast episodes using Automatic Speech Recognition (ASR) to produce reliable transcripts.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Utilize NLP techniques and machine learning models to summarize the transcripts.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Evaluate the performance using relevant evaluation metrics such as </a:t>
            </a: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Bert-Score and Rouge metrics.</a:t>
            </a: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The system aims to enhance accessibility and efficiency in audio content consumption.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(1)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535731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DATASET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Created their own dataset from 19 podcast series, the dataset contains 309 different podcast episodes with an average duration of 36.5 minute per episode.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Where, 17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different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annotators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annotated the 309 podcast episodes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Methodology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authors created a podcast summarization tool (PodSumm) by transcribing the podcast audio using automatic speech recognition (ASR), then utilizing PreSumm model (A pre-trained BERT model on a CNN/DailyMail dataset).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Lastly, to get to their best performance they fine-tuned the PreSumm model to handle podcast summaries using their own dataset.</a:t>
            </a:r>
          </a:p>
          <a:p>
            <a:pPr marL="7429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Results &amp; Limitations</a:t>
            </a:r>
            <a:endParaRPr lang="en-US" sz="16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Their final model achieved the best performance given a ROUGE(1/2/L) F-scores of 64%/53%/63%.</a:t>
            </a:r>
          </a:p>
          <a:p>
            <a:pPr marL="7429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lack of a larger dataset was an issue for the research.</a:t>
            </a:r>
          </a:p>
          <a:p>
            <a:pPr marL="7429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844" y="724920"/>
            <a:ext cx="734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Vartakavi, A., Garg, A., &amp; Rafii, Z. (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2021). Audio </a:t>
            </a:r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summarization for podcasts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89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(2)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Poppins Light" panose="020B0604020202020204" charset="0"/>
                <a:cs typeface="Poppins Light" panose="020B0604020202020204" charset="0"/>
              </a:rPr>
              <a:t>DATASET</a:t>
            </a:r>
          </a:p>
          <a:p>
            <a:pPr marL="742950" lvl="1" indent="-168275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dataset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used in this work is the TREC Spotify podcast dataset, a 105,360 podcast episodes from 18,376 shows produced by 17,473 creators. The average duration of a single episode is 30 minutes, while the longest can be over 5 hours and the shortest is only 10 seconds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(</a:t>
            </a:r>
            <a:r>
              <a:rPr lang="en-US" b="1" dirty="0"/>
              <a:t>“</a:t>
            </a:r>
            <a:r>
              <a:rPr lang="en-US" sz="1000" b="1" dirty="0">
                <a:latin typeface="Poppins Light" panose="020B0604020202020204" charset="0"/>
                <a:cs typeface="Poppins Light" panose="020B0604020202020204" charset="0"/>
              </a:rPr>
              <a:t>100,000 Podcasts: A Spoken English Document Corpus” by Ann </a:t>
            </a:r>
            <a:r>
              <a:rPr lang="en-US" sz="1000" b="1" dirty="0" smtClean="0">
                <a:latin typeface="Poppins Light" panose="020B0604020202020204" charset="0"/>
                <a:cs typeface="Poppins Light" panose="020B0604020202020204" charset="0"/>
              </a:rPr>
              <a:t>Clifton, etc. (2020))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0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Methodology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 authors had a “two phase approach” for podcast summarization, The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key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is </a:t>
            </a:r>
            <a:r>
              <a:rPr lang="en-US" sz="1200" dirty="0">
                <a:latin typeface="Poppins Light" panose="020B0604020202020204" charset="0"/>
                <a:cs typeface="Poppins Light" panose="020B0604020202020204" charset="0"/>
              </a:rPr>
              <a:t>to select important sentences from the input document and use it as the input for the abstractive summarization 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model.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To identify the selected sentences they used two methods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ROUGE-based Approach &amp;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Topic-Enhanced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Approach</a:t>
            </a: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. ROUGE-based approach had two implementations </a:t>
            </a: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Sliding Window ROUGE-based Approach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&amp; Novelty-Enhanced </a:t>
            </a:r>
            <a:r>
              <a:rPr lang="en-US" sz="1200" b="1" dirty="0">
                <a:latin typeface="Poppins Light" panose="020B0604020202020204" charset="0"/>
                <a:cs typeface="Poppins Light" panose="020B0604020202020204" charset="0"/>
              </a:rPr>
              <a:t>ROUGE-based </a:t>
            </a:r>
            <a:r>
              <a:rPr lang="en-US" sz="1200" b="1" dirty="0" smtClean="0">
                <a:latin typeface="Poppins Light" panose="020B0604020202020204" charset="0"/>
                <a:cs typeface="Poppins Light" panose="020B0604020202020204" charset="0"/>
              </a:rPr>
              <a:t>Approach</a:t>
            </a:r>
            <a:r>
              <a:rPr lang="en-US" sz="1200" dirty="0" smtClean="0"/>
              <a:t>.</a:t>
            </a:r>
          </a:p>
          <a:p>
            <a:pPr marL="742950" lvl="1" indent="-171450" algn="just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This work chose to use BART framework (distilBART) developed by HugingFace as their model.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0131" y="691411"/>
            <a:ext cx="777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Zheng, C., Zhang, K., Wang, H. J., &amp; Fan, L. (2020). A two-phase approach for abstractive podcast summarization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6134" y="-47523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Related Work (2)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Results &amp; Limitations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Given their methodology for the selected sentences the result had four methods using ROUGE-metrics.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Their reference summary had issues such as social media links</a:t>
            </a:r>
            <a:b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</a:br>
            <a:r>
              <a:rPr lang="en-US" sz="1200" dirty="0" smtClean="0">
                <a:latin typeface="Poppins Light" panose="020B0604020202020204" charset="0"/>
                <a:cs typeface="Poppins Light" panose="020B0604020202020204" charset="0"/>
              </a:rPr>
              <a:t>or sponsorships in the episode description.</a:t>
            </a: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dirty="0">
              <a:latin typeface="Poppins Light" panose="020B0604020202020204" charset="0"/>
              <a:cs typeface="Poppins Ligh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0131" y="691411"/>
            <a:ext cx="777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Zheng, C., Zhang, K., Wang, H. J., &amp; Fan, L. (2020). A two-phase approach for abstractive podcast summarization</a:t>
            </a:r>
            <a:r>
              <a:rPr lang="en-US" dirty="0" smtClean="0">
                <a:solidFill>
                  <a:schemeClr val="lt1"/>
                </a:solidFill>
                <a:latin typeface="Poppins Light"/>
                <a:ea typeface="Poppins Light"/>
                <a:cs typeface="Poppins Light"/>
              </a:rPr>
              <a:t>.</a:t>
            </a:r>
            <a:endParaRPr lang="en-US" dirty="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66" y="1953565"/>
            <a:ext cx="261388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-544178" y="-17810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Dataset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TREC Spotify Podcast </a:t>
            </a: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Dataset.</a:t>
            </a: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This dataset consists of over 100,000 episodes each in English from different podcast shows on Spotify. The dataset is available for research purposes.</a:t>
            </a:r>
            <a:endParaRPr lang="en-US" sz="18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Each of the episodes in the dataset includes an audio file, a text transcript, and </a:t>
            </a:r>
            <a:r>
              <a:rPr lang="en-US" sz="1600" dirty="0" smtClean="0"/>
              <a:t>some associated </a:t>
            </a:r>
            <a:r>
              <a:rPr lang="en-US" sz="1600" dirty="0"/>
              <a:t>metadata.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“100,000 Podcasts: A Spoken English Document Corpus” by Ann Clifton, etc. (2020)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742950" lvl="1" indent="-168275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2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574675" lvl="1" indent="0">
              <a:buClr>
                <a:schemeClr val="accent1"/>
              </a:buClr>
              <a:buSzPct val="88000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" name="Google Shape;7940;p34"/>
          <p:cNvSpPr txBox="1">
            <a:spLocks noGrp="1"/>
          </p:cNvSpPr>
          <p:nvPr>
            <p:ph type="title"/>
          </p:nvPr>
        </p:nvSpPr>
        <p:spPr>
          <a:xfrm>
            <a:off x="65314" y="2487"/>
            <a:ext cx="4462988" cy="1080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 Proposed Solution</a:t>
            </a:r>
            <a:endParaRPr sz="2000" b="1" dirty="0"/>
          </a:p>
        </p:txBody>
      </p:sp>
      <p:sp>
        <p:nvSpPr>
          <p:cNvPr id="7942" name="Google Shape;7942;p34"/>
          <p:cNvSpPr txBox="1">
            <a:spLocks noGrp="1"/>
          </p:cNvSpPr>
          <p:nvPr>
            <p:ph type="title" idx="2"/>
          </p:nvPr>
        </p:nvSpPr>
        <p:spPr>
          <a:xfrm>
            <a:off x="-240935" y="0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8226" name="Google Shape;8226;p34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ubtitle 9"/>
          <p:cNvSpPr>
            <a:spLocks noGrp="1"/>
          </p:cNvSpPr>
          <p:nvPr>
            <p:ph type="subTitle" idx="1"/>
          </p:nvPr>
        </p:nvSpPr>
        <p:spPr>
          <a:xfrm>
            <a:off x="79507" y="1092123"/>
            <a:ext cx="7678606" cy="3972796"/>
          </a:xfrm>
        </p:spPr>
        <p:txBody>
          <a:bodyPr lIns="91440" rIns="91440" numCol="1"/>
          <a:lstStyle/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Poppins Light" panose="020B0604020202020204" charset="0"/>
                <a:cs typeface="Poppins Light" panose="020B0604020202020204" charset="0"/>
              </a:rPr>
              <a:t>The usage of the TREC Spotify Podcast Dataset.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 smtClean="0"/>
              <a:t>Selecting </a:t>
            </a:r>
            <a:r>
              <a:rPr lang="en-US" sz="1600" dirty="0"/>
              <a:t>chunks with </a:t>
            </a:r>
            <a:r>
              <a:rPr lang="en-US" sz="1600" dirty="0" smtClean="0"/>
              <a:t>a </a:t>
            </a:r>
            <a:r>
              <a:rPr lang="en-US" sz="1600" dirty="0" smtClean="0"/>
              <a:t>classifier-based module</a:t>
            </a:r>
            <a:r>
              <a:rPr lang="en-US" sz="1600" dirty="0" smtClean="0"/>
              <a:t>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dirty="0"/>
              <a:t>Extensive pre-processing on descriptions, selecting a subset </a:t>
            </a:r>
            <a:r>
              <a:rPr lang="en-US" sz="1600" dirty="0" smtClean="0"/>
              <a:t>from the episodes.</a:t>
            </a: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indent="-168275" algn="l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endParaRPr lang="en-US" sz="1600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Utilizing and fine-tuning models for podcast summarization.</a:t>
            </a:r>
            <a:endParaRPr lang="en-US" sz="12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 smtClean="0">
              <a:latin typeface="Poppins Light" panose="020B0604020202020204" charset="0"/>
              <a:cs typeface="Poppins Light" panose="020B0604020202020204" charset="0"/>
            </a:endParaRPr>
          </a:p>
          <a:p>
            <a:pPr marL="114300" lvl="1" indent="0">
              <a:buClr>
                <a:schemeClr val="accent1"/>
              </a:buClr>
              <a:buSzPct val="88000"/>
            </a:pPr>
            <a:endParaRPr lang="en-US" sz="1600" b="1" dirty="0">
              <a:latin typeface="Poppins Light" panose="020B0604020202020204" charset="0"/>
              <a:cs typeface="Poppins Light" panose="020B0604020202020204" charset="0"/>
            </a:endParaRPr>
          </a:p>
          <a:p>
            <a:pPr marL="285750" lvl="1" indent="-171450">
              <a:buClr>
                <a:schemeClr val="accent1"/>
              </a:buClr>
              <a:buSzPct val="88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Poppins Light" panose="020B0604020202020204" charset="0"/>
                <a:cs typeface="Poppins Light" panose="020B0604020202020204" charset="0"/>
              </a:rPr>
              <a:t>To further enhance the performance evaluation of prior-work.</a:t>
            </a:r>
            <a:endParaRPr lang="en-US" sz="1600" b="1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1307</Words>
  <Application>Microsoft Office PowerPoint</Application>
  <PresentationFormat>On-screen Show (16:9)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Poppins SemiBold</vt:lpstr>
      <vt:lpstr>Poppins Light</vt:lpstr>
      <vt:lpstr>Poppins</vt:lpstr>
      <vt:lpstr>Construction Project Proposal by Slidesgo</vt:lpstr>
      <vt:lpstr>Podcast Summarization  </vt:lpstr>
      <vt:lpstr>Introduction</vt:lpstr>
      <vt:lpstr> Problem Statement</vt:lpstr>
      <vt:lpstr> Objective</vt:lpstr>
      <vt:lpstr> Related Work (1)</vt:lpstr>
      <vt:lpstr> Related Work (2)</vt:lpstr>
      <vt:lpstr> Related Work (2)</vt:lpstr>
      <vt:lpstr> Dataset</vt:lpstr>
      <vt:lpstr> Proposed Solution</vt:lpstr>
      <vt:lpstr> System Architecture</vt:lpstr>
      <vt:lpstr> System Architecture Description-Cleaning</vt:lpstr>
      <vt:lpstr> System Architecture Pre-processing</vt:lpstr>
      <vt:lpstr> System Architecture Episode Selection</vt:lpstr>
      <vt:lpstr> System Architecture Semantic Segmentation</vt:lpstr>
      <vt:lpstr> System Architecture Chunks Filtering</vt:lpstr>
      <vt:lpstr> System Architecture Summary</vt:lpstr>
      <vt:lpstr> Results</vt:lpstr>
      <vt:lpstr>References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Summarization </dc:title>
  <cp:lastModifiedBy>Voei ‪</cp:lastModifiedBy>
  <cp:revision>62</cp:revision>
  <dcterms:modified xsi:type="dcterms:W3CDTF">2024-05-23T09:26:02Z</dcterms:modified>
</cp:coreProperties>
</file>