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1" r:id="rId2"/>
    <p:sldId id="332" r:id="rId3"/>
    <p:sldId id="334" r:id="rId4"/>
    <p:sldId id="342" r:id="rId5"/>
    <p:sldId id="259" r:id="rId6"/>
    <p:sldId id="343" r:id="rId7"/>
    <p:sldId id="4415" r:id="rId8"/>
    <p:sldId id="4411" r:id="rId9"/>
    <p:sldId id="4412" r:id="rId10"/>
    <p:sldId id="4413" r:id="rId11"/>
    <p:sldId id="4414" r:id="rId12"/>
    <p:sldId id="4416" r:id="rId13"/>
    <p:sldId id="44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DA7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374" autoAdjust="0"/>
  </p:normalViewPr>
  <p:slideViewPr>
    <p:cSldViewPr snapToGrid="0">
      <p:cViewPr varScale="1">
        <p:scale>
          <a:sx n="69" d="100"/>
          <a:sy n="69" d="100"/>
        </p:scale>
        <p:origin x="63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08A-E2F2-43E9-B7DB-341DC2A762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53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1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9puYz4tic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fjyOG7Ls7B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exce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40A0B-BC8A-572A-786F-1318FFDF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3" y="1285875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F2DB5-3320-B057-53FB-379ADC8D0503}"/>
              </a:ext>
            </a:extLst>
          </p:cNvPr>
          <p:cNvSpPr txBox="1"/>
          <p:nvPr/>
        </p:nvSpPr>
        <p:spPr>
          <a:xfrm>
            <a:off x="4201429" y="3669251"/>
            <a:ext cx="3845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B3B00"/>
                </a:solidFill>
              </a:rPr>
              <a:t>MS OFFICE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DA193-FDBA-B325-B233-B302298A0C63}"/>
              </a:ext>
            </a:extLst>
          </p:cNvPr>
          <p:cNvSpPr txBox="1"/>
          <p:nvPr/>
        </p:nvSpPr>
        <p:spPr>
          <a:xfrm>
            <a:off x="5345744" y="5841684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A43DB-9F8A-C755-BEC0-AEFBDBD7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1" y="4645483"/>
            <a:ext cx="966788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6" y="56152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1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9" y="56084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54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2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E9677852-EF55-8B7A-C9A9-7DD6DFBC27F7}"/>
              </a:ext>
            </a:extLst>
          </p:cNvPr>
          <p:cNvSpPr txBox="1"/>
          <p:nvPr/>
        </p:nvSpPr>
        <p:spPr>
          <a:xfrm>
            <a:off x="4000993" y="572652"/>
            <a:ext cx="6111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Activity 4 - Exam score 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BE4C-8881-8D89-35D9-7652AF339E72}"/>
              </a:ext>
            </a:extLst>
          </p:cNvPr>
          <p:cNvSpPr txBox="1"/>
          <p:nvPr/>
        </p:nvSpPr>
        <p:spPr>
          <a:xfrm>
            <a:off x="258626" y="2500291"/>
            <a:ext cx="467384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the grade system for logic exam</a:t>
            </a:r>
          </a:p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Ex1 is sum of Q1.1 and Q1.2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Ex2 is sum of Q2.1 and Q2.2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Ex3 is sum of Q3.11, Q3.2 and Q3.3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Ex4 is sum of Q4.1, Q4.2 and Q4.3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Ex5 is sum of Q5.1 and Q5.2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total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is the of all exercises results (from 0 to 5).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Your grading system should also give the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student's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total grade as in the following image</a:t>
            </a:r>
          </a:p>
        </p:txBody>
      </p:sp>
      <p:pic>
        <p:nvPicPr>
          <p:cNvPr id="6" name="Google Shape;222;p8">
            <a:extLst>
              <a:ext uri="{FF2B5EF4-FFF2-40B4-BE49-F238E27FC236}">
                <a16:creationId xmlns:a16="http://schemas.microsoft.com/office/drawing/2014/main" id="{3667D70F-BCC5-6369-1276-6753CB54C25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0056" y="111307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8">
            <a:extLst>
              <a:ext uri="{FF2B5EF4-FFF2-40B4-BE49-F238E27FC236}">
                <a16:creationId xmlns:a16="http://schemas.microsoft.com/office/drawing/2014/main" id="{A269956D-3477-A35D-CA61-FFAA8B9D269E}"/>
              </a:ext>
            </a:extLst>
          </p:cNvPr>
          <p:cNvSpPr txBox="1"/>
          <p:nvPr/>
        </p:nvSpPr>
        <p:spPr>
          <a:xfrm>
            <a:off x="74376" y="1710871"/>
            <a:ext cx="6685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6BF24-B682-DCD3-50E4-9956973B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485" y="1987830"/>
            <a:ext cx="5123862" cy="39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f-Evaluation">
            <a:extLst>
              <a:ext uri="{FF2B5EF4-FFF2-40B4-BE49-F238E27FC236}">
                <a16:creationId xmlns:a16="http://schemas.microsoft.com/office/drawing/2014/main" id="{7A5884E9-44E9-D75E-F91F-DB2F90FA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28" y="2283391"/>
            <a:ext cx="6623105" cy="441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D051A-8824-3060-941C-9C814A9C6A62}"/>
              </a:ext>
            </a:extLst>
          </p:cNvPr>
          <p:cNvSpPr txBox="1"/>
          <p:nvPr/>
        </p:nvSpPr>
        <p:spPr>
          <a:xfrm>
            <a:off x="3301372" y="344399"/>
            <a:ext cx="4863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Self</a:t>
            </a:r>
          </a:p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6000" b="1" i="0" dirty="0">
                <a:solidFill>
                  <a:schemeClr val="bg1"/>
                </a:solidFill>
                <a:effectLst/>
              </a:rPr>
              <a:t>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A487E-9EC9-2B01-96BA-E2272A9458C1}"/>
              </a:ext>
            </a:extLst>
          </p:cNvPr>
          <p:cNvSpPr txBox="1"/>
          <p:nvPr/>
        </p:nvSpPr>
        <p:spPr>
          <a:xfrm>
            <a:off x="245487" y="3145165"/>
            <a:ext cx="5240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</a:rPr>
              <a:t>Evaluate yourself </a:t>
            </a:r>
            <a:r>
              <a:rPr lang="en-US" sz="2800" dirty="0">
                <a:solidFill>
                  <a:schemeClr val="bg1"/>
                </a:solidFill>
              </a:rPr>
              <a:t>on the objectives of this session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2800" i="0" dirty="0">
              <a:solidFill>
                <a:schemeClr val="bg1"/>
              </a:solidFill>
              <a:effectLst/>
            </a:endParaRP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</a:rPr>
              <a:t>Complete the sheet </a:t>
            </a:r>
            <a:r>
              <a:rPr lang="en-US" sz="2800" dirty="0">
                <a:solidFill>
                  <a:schemeClr val="bg1"/>
                </a:solidFill>
              </a:rPr>
              <a:t>provided by your teacher</a:t>
            </a:r>
            <a:endParaRPr lang="en-US" sz="28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019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6C316-E802-91B3-40A5-6DFA39AFFBD2}"/>
              </a:ext>
            </a:extLst>
          </p:cNvPr>
          <p:cNvSpPr txBox="1"/>
          <p:nvPr/>
        </p:nvSpPr>
        <p:spPr>
          <a:xfrm>
            <a:off x="2870588" y="1502171"/>
            <a:ext cx="726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need to watch those videos before next class</a:t>
            </a:r>
          </a:p>
        </p:txBody>
      </p:sp>
      <p:sp>
        <p:nvSpPr>
          <p:cNvPr id="6" name="Google Shape;157;p4">
            <a:extLst>
              <a:ext uri="{FF2B5EF4-FFF2-40B4-BE49-F238E27FC236}">
                <a16:creationId xmlns:a16="http://schemas.microsoft.com/office/drawing/2014/main" id="{A240A886-2B75-A2E5-83AB-9C1EDE4481D7}"/>
              </a:ext>
            </a:extLst>
          </p:cNvPr>
          <p:cNvSpPr txBox="1"/>
          <p:nvPr/>
        </p:nvSpPr>
        <p:spPr>
          <a:xfrm>
            <a:off x="4048273" y="502020"/>
            <a:ext cx="45001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48F57-687C-A669-5E9A-F6D2C017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1" y="365087"/>
            <a:ext cx="1039224" cy="96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480FF-19D4-4F0A-BD4B-2519CEF7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97" y="433553"/>
            <a:ext cx="1039224" cy="967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CD43A3-2EC8-38A3-E86D-C7F97A63CC23}"/>
              </a:ext>
            </a:extLst>
          </p:cNvPr>
          <p:cNvSpPr txBox="1"/>
          <p:nvPr/>
        </p:nvSpPr>
        <p:spPr>
          <a:xfrm>
            <a:off x="453912" y="2333685"/>
            <a:ext cx="10347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FILL HANDLE</a:t>
            </a:r>
          </a:p>
          <a:p>
            <a:r>
              <a:rPr lang="en-US" sz="2400" dirty="0">
                <a:hlinkClick r:id="rId3"/>
              </a:rPr>
              <a:t>https://www.youtube.com/watch?v=RC9puYz4tic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FORMAT TEXT </a:t>
            </a:r>
          </a:p>
          <a:p>
            <a:r>
              <a:rPr lang="en-US" sz="2400" dirty="0">
                <a:hlinkClick r:id="rId4"/>
              </a:rPr>
              <a:t>https://www.youtube.com/watch?v=fjyOG7Ls7BA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21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4">
            <a:extLst>
              <a:ext uri="{FF2B5EF4-FFF2-40B4-BE49-F238E27FC236}">
                <a16:creationId xmlns:a16="http://schemas.microsoft.com/office/drawing/2014/main" id="{A2B2DC3D-9D27-2470-2673-9EA6E4D587F1}"/>
              </a:ext>
            </a:extLst>
          </p:cNvPr>
          <p:cNvSpPr txBox="1"/>
          <p:nvPr/>
        </p:nvSpPr>
        <p:spPr>
          <a:xfrm>
            <a:off x="3844675" y="538882"/>
            <a:ext cx="452845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MORE ?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58;p4">
            <a:extLst>
              <a:ext uri="{FF2B5EF4-FFF2-40B4-BE49-F238E27FC236}">
                <a16:creationId xmlns:a16="http://schemas.microsoft.com/office/drawing/2014/main" id="{36E36400-0D4A-2788-B452-AC5BB3D9F8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2476" y="531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9;p4">
            <a:extLst>
              <a:ext uri="{FF2B5EF4-FFF2-40B4-BE49-F238E27FC236}">
                <a16:creationId xmlns:a16="http://schemas.microsoft.com/office/drawing/2014/main" id="{ED8504B9-C190-A512-632F-E21E1A311F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326" y="531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7A7F4-21B2-2C09-7114-43D8B6F3ED50}"/>
              </a:ext>
            </a:extLst>
          </p:cNvPr>
          <p:cNvSpPr txBox="1"/>
          <p:nvPr/>
        </p:nvSpPr>
        <p:spPr>
          <a:xfrm>
            <a:off x="440152" y="2306564"/>
            <a:ext cx="820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Explore other videos provided by </a:t>
            </a:r>
            <a:r>
              <a:rPr lang="en-US" sz="2800" b="1" dirty="0"/>
              <a:t>GCFGlobal.org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898BD-2940-F8DA-BFAD-3733472080DB}"/>
              </a:ext>
            </a:extLst>
          </p:cNvPr>
          <p:cNvSpPr txBox="1"/>
          <p:nvPr/>
        </p:nvSpPr>
        <p:spPr>
          <a:xfrm>
            <a:off x="1393629" y="2829784"/>
            <a:ext cx="5446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https://edu.gcfglobal.org/en/excel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78885-CFEE-0DFE-3F6F-22E131FE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192" y="2629101"/>
            <a:ext cx="3069656" cy="3176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C18E8-389A-4657-2FEB-F1EFAA56B4C4}"/>
              </a:ext>
            </a:extLst>
          </p:cNvPr>
          <p:cNvSpPr txBox="1"/>
          <p:nvPr/>
        </p:nvSpPr>
        <p:spPr>
          <a:xfrm>
            <a:off x="440152" y="3694002"/>
            <a:ext cx="64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Create your </a:t>
            </a:r>
            <a:r>
              <a:rPr lang="en-US" sz="2800" b="1" dirty="0"/>
              <a:t>own excel file </a:t>
            </a:r>
            <a:r>
              <a:rPr lang="en-US" sz="2800" dirty="0"/>
              <a:t>to try 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10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22;p11">
            <a:extLst>
              <a:ext uri="{FF2B5EF4-FFF2-40B4-BE49-F238E27FC236}">
                <a16:creationId xmlns:a16="http://schemas.microsoft.com/office/drawing/2014/main" id="{2AFEFC3F-B84B-9C8E-4F01-494C06C83180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A0E5-037E-10E8-E4AC-114EE24D7EBA}"/>
              </a:ext>
            </a:extLst>
          </p:cNvPr>
          <p:cNvSpPr txBox="1"/>
          <p:nvPr/>
        </p:nvSpPr>
        <p:spPr>
          <a:xfrm>
            <a:off x="1652451" y="1851894"/>
            <a:ext cx="15388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Watch</a:t>
            </a:r>
          </a:p>
          <a:p>
            <a:pPr algn="ctr"/>
            <a:r>
              <a:rPr lang="en-US" sz="2800" dirty="0"/>
              <a:t>video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F2047-7D04-0BE3-4215-BD421417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3776">
            <a:off x="2853266" y="3550114"/>
            <a:ext cx="675977" cy="675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1E1C23-FF61-BA87-9703-636F44DF1E2D}"/>
              </a:ext>
            </a:extLst>
          </p:cNvPr>
          <p:cNvSpPr txBox="1"/>
          <p:nvPr/>
        </p:nvSpPr>
        <p:spPr>
          <a:xfrm>
            <a:off x="4878730" y="509043"/>
            <a:ext cx="316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Before</a:t>
            </a:r>
            <a:r>
              <a:rPr lang="en-US" sz="3600" dirty="0"/>
              <a:t> the class</a:t>
            </a:r>
            <a:endParaRPr lang="en-US" sz="3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8BBECE-32E2-16BF-C4D5-408BCE98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73" y="3306556"/>
            <a:ext cx="856635" cy="85663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319346-D5F0-38D3-2FC4-BCAB5757BE28}"/>
              </a:ext>
            </a:extLst>
          </p:cNvPr>
          <p:cNvCxnSpPr>
            <a:cxnSpLocks/>
          </p:cNvCxnSpPr>
          <p:nvPr/>
        </p:nvCxnSpPr>
        <p:spPr>
          <a:xfrm>
            <a:off x="4152027" y="1743556"/>
            <a:ext cx="0" cy="4622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1173B4-7972-78AD-AAFF-1C00AFC6BA0A}"/>
              </a:ext>
            </a:extLst>
          </p:cNvPr>
          <p:cNvSpPr txBox="1"/>
          <p:nvPr/>
        </p:nvSpPr>
        <p:spPr>
          <a:xfrm>
            <a:off x="5598244" y="1800489"/>
            <a:ext cx="1162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Take </a:t>
            </a:r>
          </a:p>
          <a:p>
            <a:pPr algn="ctr"/>
            <a:r>
              <a:rPr lang="en-US" sz="2800" b="1" dirty="0"/>
              <a:t>notes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3271E9-DE1A-F75C-874A-10B971D70E7B}"/>
              </a:ext>
            </a:extLst>
          </p:cNvPr>
          <p:cNvSpPr txBox="1"/>
          <p:nvPr/>
        </p:nvSpPr>
        <p:spPr>
          <a:xfrm>
            <a:off x="8863003" y="1692668"/>
            <a:ext cx="2363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Practice !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D111B-85C1-75D8-F7CF-44BC257B976F}"/>
              </a:ext>
            </a:extLst>
          </p:cNvPr>
          <p:cNvSpPr txBox="1"/>
          <p:nvPr/>
        </p:nvSpPr>
        <p:spPr>
          <a:xfrm>
            <a:off x="625956" y="4589619"/>
            <a:ext cx="295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need </a:t>
            </a:r>
            <a:r>
              <a:rPr lang="en-US" b="1" dirty="0"/>
              <a:t>to  watch</a:t>
            </a:r>
          </a:p>
          <a:p>
            <a:pPr algn="ctr"/>
            <a:r>
              <a:rPr lang="en-US" b="1" dirty="0"/>
              <a:t>the video </a:t>
            </a:r>
            <a:r>
              <a:rPr lang="en-US" dirty="0"/>
              <a:t>and </a:t>
            </a:r>
            <a:r>
              <a:rPr lang="en-US" b="1" dirty="0"/>
              <a:t>read the documents</a:t>
            </a:r>
            <a:r>
              <a:rPr lang="en-US" dirty="0"/>
              <a:t> assigned on</a:t>
            </a:r>
          </a:p>
          <a:p>
            <a:pPr algn="ctr"/>
            <a:r>
              <a:rPr lang="en-US" dirty="0"/>
              <a:t>Google classroom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BCC62-7306-782B-BCCD-A500F249D46F}"/>
              </a:ext>
            </a:extLst>
          </p:cNvPr>
          <p:cNvSpPr txBox="1"/>
          <p:nvPr/>
        </p:nvSpPr>
        <p:spPr>
          <a:xfrm>
            <a:off x="4442676" y="4589619"/>
            <a:ext cx="295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b="1" dirty="0"/>
              <a:t>Take notes </a:t>
            </a:r>
            <a:r>
              <a:rPr lang="en-US" dirty="0"/>
              <a:t>on computer about those video and readings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1A59A-EF07-348F-54FC-A0794B12C244}"/>
              </a:ext>
            </a:extLst>
          </p:cNvPr>
          <p:cNvSpPr txBox="1"/>
          <p:nvPr/>
        </p:nvSpPr>
        <p:spPr>
          <a:xfrm>
            <a:off x="8435911" y="4589619"/>
            <a:ext cx="250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The only way to process is to </a:t>
            </a:r>
            <a:r>
              <a:rPr lang="en-US" b="1" dirty="0"/>
              <a:t>practice</a:t>
            </a:r>
            <a:r>
              <a:rPr lang="en-US" dirty="0"/>
              <a:t> a 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DF9D63-FACB-47BB-8616-5CB20F322F39}"/>
              </a:ext>
            </a:extLst>
          </p:cNvPr>
          <p:cNvCxnSpPr>
            <a:cxnSpLocks/>
          </p:cNvCxnSpPr>
          <p:nvPr/>
        </p:nvCxnSpPr>
        <p:spPr>
          <a:xfrm>
            <a:off x="8353563" y="1746682"/>
            <a:ext cx="0" cy="4622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C791B-3A0F-DB7D-3502-6EED55491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49" y="3039402"/>
            <a:ext cx="977634" cy="846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49F8F-0807-A4A8-BF45-7E65F2D28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52690">
            <a:off x="9532293" y="3183792"/>
            <a:ext cx="966788" cy="87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8D666-0000-A379-ACAC-5EABA05B7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156" y="2729367"/>
            <a:ext cx="715809" cy="75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21667-496A-A92F-EAE5-A2632AF36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72305">
            <a:off x="10281134" y="2567863"/>
            <a:ext cx="715808" cy="6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C862F1-D2D7-F188-A9A5-AEFBA96F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70949"/>
              </p:ext>
            </p:extLst>
          </p:nvPr>
        </p:nvGraphicFramePr>
        <p:xfrm>
          <a:off x="622300" y="1444488"/>
          <a:ext cx="10261600" cy="4203055"/>
        </p:xfrm>
        <a:graphic>
          <a:graphicData uri="http://schemas.openxmlformats.org/drawingml/2006/table">
            <a:tbl>
              <a:tblPr firstRow="1" firstCol="1" bandRow="1"/>
              <a:tblGrid>
                <a:gridCol w="2945914">
                  <a:extLst>
                    <a:ext uri="{9D8B030D-6E8A-4147-A177-3AD203B41FA5}">
                      <a16:colId xmlns:a16="http://schemas.microsoft.com/office/drawing/2014/main" val="2204020134"/>
                    </a:ext>
                  </a:extLst>
                </a:gridCol>
                <a:gridCol w="4909645">
                  <a:extLst>
                    <a:ext uri="{9D8B030D-6E8A-4147-A177-3AD203B41FA5}">
                      <a16:colId xmlns:a16="http://schemas.microsoft.com/office/drawing/2014/main" val="436109280"/>
                    </a:ext>
                  </a:extLst>
                </a:gridCol>
                <a:gridCol w="2406041">
                  <a:extLst>
                    <a:ext uri="{9D8B030D-6E8A-4147-A177-3AD203B41FA5}">
                      <a16:colId xmlns:a16="http://schemas.microsoft.com/office/drawing/2014/main" val="3720628765"/>
                    </a:ext>
                  </a:extLst>
                </a:gridCol>
              </a:tblGrid>
              <a:tr h="3434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CHAPTER</a:t>
                      </a:r>
                    </a:p>
                  </a:txBody>
                  <a:tcPr marL="118973" marR="118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8973" marR="118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RATIO 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8973" marR="118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55948"/>
                  </a:ext>
                </a:extLst>
              </a:tr>
              <a:tr h="63452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Word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Homework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5078"/>
                  </a:ext>
                </a:extLst>
              </a:tr>
              <a:tr h="6345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113740"/>
                  </a:ext>
                </a:extLst>
              </a:tr>
              <a:tr h="63452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Power Point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Homework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637202"/>
                  </a:ext>
                </a:extLst>
              </a:tr>
              <a:tr h="6345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13208"/>
                  </a:ext>
                </a:extLst>
              </a:tr>
              <a:tr h="63452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Excel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Homework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25711"/>
                  </a:ext>
                </a:extLst>
              </a:tr>
              <a:tr h="6345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30</a:t>
                      </a:r>
                    </a:p>
                  </a:txBody>
                  <a:tcPr marL="118973" marR="1189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77763"/>
                  </a:ext>
                </a:extLst>
              </a:tr>
            </a:tbl>
          </a:graphicData>
        </a:graphic>
      </p:graphicFrame>
      <p:sp>
        <p:nvSpPr>
          <p:cNvPr id="10" name="Google Shape;236;p7">
            <a:extLst>
              <a:ext uri="{FF2B5EF4-FFF2-40B4-BE49-F238E27FC236}">
                <a16:creationId xmlns:a16="http://schemas.microsoft.com/office/drawing/2014/main" id="{5828CAAA-7696-4E28-CD3A-5CD666F46668}"/>
              </a:ext>
            </a:extLst>
          </p:cNvPr>
          <p:cNvSpPr txBox="1"/>
          <p:nvPr/>
        </p:nvSpPr>
        <p:spPr>
          <a:xfrm>
            <a:off x="3396342" y="253885"/>
            <a:ext cx="51795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dirty="0">
                <a:solidFill>
                  <a:srgbClr val="000000"/>
                </a:solidFill>
                <a:effectLst/>
              </a:rPr>
              <a:t>Course evaluation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ED082-403F-F1E0-8A30-E4AF8D73989F}"/>
              </a:ext>
            </a:extLst>
          </p:cNvPr>
          <p:cNvSpPr/>
          <p:nvPr/>
        </p:nvSpPr>
        <p:spPr>
          <a:xfrm>
            <a:off x="215660" y="4362450"/>
            <a:ext cx="11050438" cy="1285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2835-4674-9027-5F82-06E560FB3916}"/>
              </a:ext>
            </a:extLst>
          </p:cNvPr>
          <p:cNvSpPr txBox="1"/>
          <p:nvPr/>
        </p:nvSpPr>
        <p:spPr>
          <a:xfrm>
            <a:off x="736883" y="1004249"/>
            <a:ext cx="108451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0" dirty="0">
                <a:solidFill>
                  <a:srgbClr val="000000"/>
                </a:solidFill>
                <a:effectLst/>
              </a:rPr>
              <a:t>Excel </a:t>
            </a:r>
            <a:r>
              <a:rPr lang="en-US" sz="6600" b="1" i="0" dirty="0">
                <a:solidFill>
                  <a:srgbClr val="12743B"/>
                </a:solidFill>
                <a:effectLst/>
              </a:rPr>
              <a:t>for zero to hero !</a:t>
            </a:r>
            <a:endParaRPr lang="en-US" sz="6600" b="1" dirty="0">
              <a:solidFill>
                <a:srgbClr val="12743B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5CB5F5-6A07-C62B-B195-F95E3133497D}"/>
              </a:ext>
            </a:extLst>
          </p:cNvPr>
          <p:cNvSpPr/>
          <p:nvPr/>
        </p:nvSpPr>
        <p:spPr>
          <a:xfrm>
            <a:off x="700266" y="2256824"/>
            <a:ext cx="501517" cy="754717"/>
          </a:xfrm>
          <a:prstGeom prst="downArrow">
            <a:avLst/>
          </a:prstGeom>
          <a:solidFill>
            <a:srgbClr val="174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E6FA75-D183-0C8D-9BB5-D051839B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45" y="132711"/>
            <a:ext cx="966788" cy="87153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662AA-B361-5DC5-0972-6527FB6986F3}"/>
              </a:ext>
            </a:extLst>
          </p:cNvPr>
          <p:cNvCxnSpPr>
            <a:cxnSpLocks/>
          </p:cNvCxnSpPr>
          <p:nvPr/>
        </p:nvCxnSpPr>
        <p:spPr>
          <a:xfrm flipV="1">
            <a:off x="360174" y="4939299"/>
            <a:ext cx="11221820" cy="69160"/>
          </a:xfrm>
          <a:prstGeom prst="straightConnector1">
            <a:avLst/>
          </a:prstGeom>
          <a:ln w="76200">
            <a:solidFill>
              <a:srgbClr val="127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C9CFF-31C6-2CB3-A205-989A26F3BD48}"/>
              </a:ext>
            </a:extLst>
          </p:cNvPr>
          <p:cNvSpPr txBox="1"/>
          <p:nvPr/>
        </p:nvSpPr>
        <p:spPr>
          <a:xfrm>
            <a:off x="335536" y="3105834"/>
            <a:ext cx="123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12743B"/>
                </a:solidFill>
              </a:rPr>
              <a:t>Cells</a:t>
            </a:r>
          </a:p>
          <a:p>
            <a:pPr algn="ctr"/>
            <a:r>
              <a:rPr lang="en-US" b="1" dirty="0">
                <a:solidFill>
                  <a:srgbClr val="12743B"/>
                </a:solidFill>
              </a:rPr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691DB-E167-F6B6-A153-52DB71436FFB}"/>
              </a:ext>
            </a:extLst>
          </p:cNvPr>
          <p:cNvSpPr txBox="1"/>
          <p:nvPr/>
        </p:nvSpPr>
        <p:spPr>
          <a:xfrm>
            <a:off x="1774870" y="3074408"/>
            <a:ext cx="167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Filler Handle</a:t>
            </a:r>
          </a:p>
          <a:p>
            <a:pPr algn="ctr"/>
            <a:r>
              <a:rPr lang="en-US" dirty="0"/>
              <a:t>Formatting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852ECE-8BDC-235A-5598-941D18595823}"/>
              </a:ext>
            </a:extLst>
          </p:cNvPr>
          <p:cNvCxnSpPr>
            <a:cxnSpLocks/>
          </p:cNvCxnSpPr>
          <p:nvPr/>
        </p:nvCxnSpPr>
        <p:spPr>
          <a:xfrm>
            <a:off x="920319" y="4036103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531B0-0409-AEF0-3FBC-B7C8D67624EC}"/>
              </a:ext>
            </a:extLst>
          </p:cNvPr>
          <p:cNvCxnSpPr>
            <a:cxnSpLocks/>
          </p:cNvCxnSpPr>
          <p:nvPr/>
        </p:nvCxnSpPr>
        <p:spPr>
          <a:xfrm>
            <a:off x="2643465" y="4025731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95D0C4-2896-E0B6-7547-88303186C2D3}"/>
              </a:ext>
            </a:extLst>
          </p:cNvPr>
          <p:cNvCxnSpPr>
            <a:cxnSpLocks/>
          </p:cNvCxnSpPr>
          <p:nvPr/>
        </p:nvCxnSpPr>
        <p:spPr>
          <a:xfrm>
            <a:off x="6283561" y="4063455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E92715-7DAA-97D0-84CE-CD5EC5ED74B2}"/>
              </a:ext>
            </a:extLst>
          </p:cNvPr>
          <p:cNvCxnSpPr>
            <a:cxnSpLocks/>
          </p:cNvCxnSpPr>
          <p:nvPr/>
        </p:nvCxnSpPr>
        <p:spPr>
          <a:xfrm>
            <a:off x="7993698" y="3996846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2FC0F-1FE9-5E6C-2706-972694A61158}"/>
              </a:ext>
            </a:extLst>
          </p:cNvPr>
          <p:cNvCxnSpPr>
            <a:cxnSpLocks/>
          </p:cNvCxnSpPr>
          <p:nvPr/>
        </p:nvCxnSpPr>
        <p:spPr>
          <a:xfrm>
            <a:off x="9571349" y="4039212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956B37-3E95-21DC-C6BC-D74646581055}"/>
              </a:ext>
            </a:extLst>
          </p:cNvPr>
          <p:cNvCxnSpPr>
            <a:cxnSpLocks/>
          </p:cNvCxnSpPr>
          <p:nvPr/>
        </p:nvCxnSpPr>
        <p:spPr>
          <a:xfrm>
            <a:off x="11205849" y="4004986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4EFACB-899C-D93D-F529-D0696A7662FB}"/>
              </a:ext>
            </a:extLst>
          </p:cNvPr>
          <p:cNvSpPr txBox="1"/>
          <p:nvPr/>
        </p:nvSpPr>
        <p:spPr>
          <a:xfrm>
            <a:off x="5552681" y="3131010"/>
            <a:ext cx="15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formatting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C6D86-371B-F964-571D-4407B9CE3241}"/>
              </a:ext>
            </a:extLst>
          </p:cNvPr>
          <p:cNvSpPr txBox="1"/>
          <p:nvPr/>
        </p:nvSpPr>
        <p:spPr>
          <a:xfrm>
            <a:off x="6839371" y="3066268"/>
            <a:ext cx="225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Formulas</a:t>
            </a:r>
          </a:p>
          <a:p>
            <a:pPr algn="ctr"/>
            <a:r>
              <a:rPr lang="en-US" dirty="0"/>
              <a:t>Multiple sheets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5586E-102B-668A-503F-67063FFC77F4}"/>
              </a:ext>
            </a:extLst>
          </p:cNvPr>
          <p:cNvSpPr txBox="1"/>
          <p:nvPr/>
        </p:nvSpPr>
        <p:spPr>
          <a:xfrm>
            <a:off x="8955859" y="3396315"/>
            <a:ext cx="12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C76FA-51DA-7328-8A6E-CB25D0DB6C50}"/>
              </a:ext>
            </a:extLst>
          </p:cNvPr>
          <p:cNvSpPr txBox="1"/>
          <p:nvPr/>
        </p:nvSpPr>
        <p:spPr>
          <a:xfrm>
            <a:off x="10351014" y="3382833"/>
            <a:ext cx="12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B70CF-882D-7008-1B00-47CDDB0E5D62}"/>
              </a:ext>
            </a:extLst>
          </p:cNvPr>
          <p:cNvSpPr txBox="1"/>
          <p:nvPr/>
        </p:nvSpPr>
        <p:spPr>
          <a:xfrm>
            <a:off x="3565909" y="3045523"/>
            <a:ext cx="167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</a:t>
            </a:r>
          </a:p>
          <a:p>
            <a:pPr algn="ctr"/>
            <a:r>
              <a:rPr lang="en-US" dirty="0"/>
              <a:t>Sort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A65466-B8E4-58C5-3F5F-54318B6410C3}"/>
              </a:ext>
            </a:extLst>
          </p:cNvPr>
          <p:cNvCxnSpPr>
            <a:cxnSpLocks/>
          </p:cNvCxnSpPr>
          <p:nvPr/>
        </p:nvCxnSpPr>
        <p:spPr>
          <a:xfrm>
            <a:off x="4434504" y="3996846"/>
            <a:ext cx="0" cy="583457"/>
          </a:xfrm>
          <a:prstGeom prst="line">
            <a:avLst/>
          </a:prstGeom>
          <a:ln>
            <a:solidFill>
              <a:srgbClr val="127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98DFD-183B-D6A0-0304-3D92980E8EF6}"/>
              </a:ext>
            </a:extLst>
          </p:cNvPr>
          <p:cNvSpPr txBox="1"/>
          <p:nvPr/>
        </p:nvSpPr>
        <p:spPr>
          <a:xfrm>
            <a:off x="1937830" y="1796941"/>
            <a:ext cx="7870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Understand and use </a:t>
            </a:r>
            <a:r>
              <a:rPr lang="en-US" sz="2800" b="1" dirty="0"/>
              <a:t>cell references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Compute </a:t>
            </a:r>
            <a:r>
              <a:rPr lang="en-US" sz="2800" b="1" dirty="0"/>
              <a:t>sums</a:t>
            </a:r>
            <a:r>
              <a:rPr lang="en-US" sz="2800" dirty="0"/>
              <a:t> with cell references and formulas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B735D-99B2-1777-68C9-A37D7ED58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07" y="4183414"/>
            <a:ext cx="4558384" cy="1933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076BF8-5B3F-EF9F-D5AB-79423737D88C}"/>
              </a:ext>
            </a:extLst>
          </p:cNvPr>
          <p:cNvSpPr txBox="1"/>
          <p:nvPr/>
        </p:nvSpPr>
        <p:spPr>
          <a:xfrm>
            <a:off x="3409441" y="6260224"/>
            <a:ext cx="5515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Here D2 use </a:t>
            </a:r>
            <a:r>
              <a:rPr lang="en-US" sz="2400" b="1" i="1" dirty="0"/>
              <a:t>2 cell references  </a:t>
            </a:r>
            <a:r>
              <a:rPr lang="en-US" sz="2400" i="1" dirty="0"/>
              <a:t>:   B2 and C2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6" y="56152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1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9" y="56084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54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2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E9677852-EF55-8B7A-C9A9-7DD6DFBC27F7}"/>
              </a:ext>
            </a:extLst>
          </p:cNvPr>
          <p:cNvSpPr txBox="1"/>
          <p:nvPr/>
        </p:nvSpPr>
        <p:spPr>
          <a:xfrm>
            <a:off x="3594035" y="280264"/>
            <a:ext cx="5003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Activity 1 – 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BE4C-8881-8D89-35D9-7652AF339E72}"/>
              </a:ext>
            </a:extLst>
          </p:cNvPr>
          <p:cNvSpPr txBox="1"/>
          <p:nvPr/>
        </p:nvSpPr>
        <p:spPr>
          <a:xfrm>
            <a:off x="2662621" y="1495407"/>
            <a:ext cx="6582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Complete the red cells using </a:t>
            </a:r>
            <a:r>
              <a:rPr lang="en-US" sz="2000" b="1" dirty="0"/>
              <a:t>cell references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After 15 min, discuss about you solution in group of 4</a:t>
            </a:r>
          </a:p>
        </p:txBody>
      </p:sp>
      <p:pic>
        <p:nvPicPr>
          <p:cNvPr id="6" name="Google Shape;222;p8">
            <a:extLst>
              <a:ext uri="{FF2B5EF4-FFF2-40B4-BE49-F238E27FC236}">
                <a16:creationId xmlns:a16="http://schemas.microsoft.com/office/drawing/2014/main" id="{3667D70F-BCC5-6369-1276-6753CB54C25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0056" y="111307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8">
            <a:extLst>
              <a:ext uri="{FF2B5EF4-FFF2-40B4-BE49-F238E27FC236}">
                <a16:creationId xmlns:a16="http://schemas.microsoft.com/office/drawing/2014/main" id="{A269956D-3477-A35D-CA61-FFAA8B9D269E}"/>
              </a:ext>
            </a:extLst>
          </p:cNvPr>
          <p:cNvSpPr txBox="1"/>
          <p:nvPr/>
        </p:nvSpPr>
        <p:spPr>
          <a:xfrm>
            <a:off x="74376" y="1710871"/>
            <a:ext cx="6685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1BFEA-56C3-11C2-6BBE-E1BD71CC0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396" y="2872644"/>
            <a:ext cx="6815207" cy="37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E9677852-EF55-8B7A-C9A9-7DD6DFBC27F7}"/>
              </a:ext>
            </a:extLst>
          </p:cNvPr>
          <p:cNvSpPr txBox="1"/>
          <p:nvPr/>
        </p:nvSpPr>
        <p:spPr>
          <a:xfrm>
            <a:off x="2488371" y="339871"/>
            <a:ext cx="810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 – What is a </a:t>
            </a:r>
            <a:r>
              <a:rPr lang="en-US" sz="3600" b="1" dirty="0">
                <a:solidFill>
                  <a:srgbClr val="0070C0"/>
                </a:solidFill>
              </a:rPr>
              <a:t>dynamic</a:t>
            </a:r>
            <a:r>
              <a:rPr lang="en-US" sz="3600" dirty="0"/>
              <a:t> reference?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BE4C-8881-8D89-35D9-7652AF339E72}"/>
              </a:ext>
            </a:extLst>
          </p:cNvPr>
          <p:cNvSpPr txBox="1"/>
          <p:nvPr/>
        </p:nvSpPr>
        <p:spPr>
          <a:xfrm>
            <a:off x="2488371" y="1229182"/>
            <a:ext cx="65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Let’s change VANNY score on BCU…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1BFEA-56C3-11C2-6BBE-E1BD71CC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43" y="2178100"/>
            <a:ext cx="6815207" cy="370509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BBE0B0E-F444-DE91-AD99-53E2F4AF5C5A}"/>
              </a:ext>
            </a:extLst>
          </p:cNvPr>
          <p:cNvSpPr/>
          <p:nvPr/>
        </p:nvSpPr>
        <p:spPr>
          <a:xfrm rot="10800000">
            <a:off x="7508054" y="3052407"/>
            <a:ext cx="1915886" cy="46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8C87F6-DB5E-ACB9-C66C-37D4046102E5}"/>
              </a:ext>
            </a:extLst>
          </p:cNvPr>
          <p:cNvSpPr/>
          <p:nvPr/>
        </p:nvSpPr>
        <p:spPr>
          <a:xfrm rot="10800000">
            <a:off x="7508054" y="4467799"/>
            <a:ext cx="1915886" cy="46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BE07F-4AE1-FBE1-F725-8AA883444628}"/>
              </a:ext>
            </a:extLst>
          </p:cNvPr>
          <p:cNvSpPr txBox="1"/>
          <p:nvPr/>
        </p:nvSpPr>
        <p:spPr>
          <a:xfrm>
            <a:off x="9611632" y="3052407"/>
            <a:ext cx="161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change 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F4DA6-F863-C3F1-888C-69309390D103}"/>
              </a:ext>
            </a:extLst>
          </p:cNvPr>
          <p:cNvSpPr txBox="1"/>
          <p:nvPr/>
        </p:nvSpPr>
        <p:spPr>
          <a:xfrm>
            <a:off x="9611632" y="4564942"/>
            <a:ext cx="22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cell also changes!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62FB986-23EF-F2D5-DDAB-59D5A25C74BE}"/>
              </a:ext>
            </a:extLst>
          </p:cNvPr>
          <p:cNvSpPr txBox="1"/>
          <p:nvPr/>
        </p:nvSpPr>
        <p:spPr>
          <a:xfrm>
            <a:off x="2744662" y="6062668"/>
            <a:ext cx="735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are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when the value change, the reference also changes</a:t>
            </a:r>
          </a:p>
        </p:txBody>
      </p:sp>
    </p:spTree>
    <p:extLst>
      <p:ext uri="{BB962C8B-B14F-4D97-AF65-F5344CB8AC3E}">
        <p14:creationId xmlns:p14="http://schemas.microsoft.com/office/powerpoint/2010/main" val="23556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6" y="56152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1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9" y="56084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54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2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BE4C-8881-8D89-35D9-7652AF339E72}"/>
              </a:ext>
            </a:extLst>
          </p:cNvPr>
          <p:cNvSpPr txBox="1"/>
          <p:nvPr/>
        </p:nvSpPr>
        <p:spPr>
          <a:xfrm>
            <a:off x="2063356" y="1596598"/>
            <a:ext cx="84885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 Write on each red cell  the student total score (EXERCICE 1 + EXERCICE 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You need only </a:t>
            </a:r>
            <a:r>
              <a:rPr lang="en-US" sz="2000" b="1" dirty="0"/>
              <a:t>2 actions t</a:t>
            </a:r>
            <a:r>
              <a:rPr lang="en-US" sz="2000" dirty="0"/>
              <a:t>o do it :)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After 15 min, discuss about you solution in group of 4</a:t>
            </a:r>
          </a:p>
        </p:txBody>
      </p:sp>
      <p:pic>
        <p:nvPicPr>
          <p:cNvPr id="6" name="Google Shape;222;p8">
            <a:extLst>
              <a:ext uri="{FF2B5EF4-FFF2-40B4-BE49-F238E27FC236}">
                <a16:creationId xmlns:a16="http://schemas.microsoft.com/office/drawing/2014/main" id="{3667D70F-BCC5-6369-1276-6753CB54C25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0056" y="111307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8">
            <a:extLst>
              <a:ext uri="{FF2B5EF4-FFF2-40B4-BE49-F238E27FC236}">
                <a16:creationId xmlns:a16="http://schemas.microsoft.com/office/drawing/2014/main" id="{A269956D-3477-A35D-CA61-FFAA8B9D269E}"/>
              </a:ext>
            </a:extLst>
          </p:cNvPr>
          <p:cNvSpPr txBox="1"/>
          <p:nvPr/>
        </p:nvSpPr>
        <p:spPr>
          <a:xfrm>
            <a:off x="74376" y="1710871"/>
            <a:ext cx="6685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F53D0BFA-C5DA-D5E4-9DF6-6E911D2D3612}"/>
              </a:ext>
            </a:extLst>
          </p:cNvPr>
          <p:cNvSpPr txBox="1"/>
          <p:nvPr/>
        </p:nvSpPr>
        <p:spPr>
          <a:xfrm>
            <a:off x="3532327" y="280771"/>
            <a:ext cx="648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Activity 2 – Sum of references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0F58A-48A6-7EAF-EFBE-EBBB2E34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201" y="3691743"/>
            <a:ext cx="784969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6" y="56152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1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9" y="560844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54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2" y="55726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BE4C-8881-8D89-35D9-7652AF339E72}"/>
              </a:ext>
            </a:extLst>
          </p:cNvPr>
          <p:cNvSpPr txBox="1"/>
          <p:nvPr/>
        </p:nvSpPr>
        <p:spPr>
          <a:xfrm>
            <a:off x="2733249" y="1354836"/>
            <a:ext cx="72670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Compute </a:t>
            </a:r>
            <a:r>
              <a:rPr lang="en-US" sz="2000" b="1" dirty="0"/>
              <a:t>the TOTAL  grade </a:t>
            </a:r>
            <a:r>
              <a:rPr lang="en-US" sz="2000" dirty="0"/>
              <a:t>of the LOGIC course for all students</a:t>
            </a:r>
          </a:p>
          <a:p>
            <a:r>
              <a:rPr lang="en-US" sz="2000" dirty="0"/>
              <a:t>	- 05 %   HOMEWORK 1</a:t>
            </a:r>
          </a:p>
          <a:p>
            <a:r>
              <a:rPr lang="en-US" sz="2000" dirty="0"/>
              <a:t>	- 05%    HOMEWORK 2</a:t>
            </a:r>
          </a:p>
          <a:p>
            <a:r>
              <a:rPr lang="en-US" sz="2000" dirty="0"/>
              <a:t>	- 10 %   QUIZ</a:t>
            </a:r>
          </a:p>
          <a:p>
            <a:r>
              <a:rPr lang="en-US" sz="2000" dirty="0"/>
              <a:t>	- 10 %   PARTICIPATION</a:t>
            </a:r>
          </a:p>
          <a:p>
            <a:r>
              <a:rPr lang="en-US" sz="2000" dirty="0"/>
              <a:t>	- 25 %   MIDTERM EXAM</a:t>
            </a:r>
          </a:p>
          <a:p>
            <a:r>
              <a:rPr lang="en-US" sz="2000" dirty="0"/>
              <a:t>	- 45 %   FINAL EXAM</a:t>
            </a:r>
          </a:p>
        </p:txBody>
      </p:sp>
      <p:pic>
        <p:nvPicPr>
          <p:cNvPr id="6" name="Google Shape;222;p8">
            <a:extLst>
              <a:ext uri="{FF2B5EF4-FFF2-40B4-BE49-F238E27FC236}">
                <a16:creationId xmlns:a16="http://schemas.microsoft.com/office/drawing/2014/main" id="{3667D70F-BCC5-6369-1276-6753CB54C25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0056" y="111307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8">
            <a:extLst>
              <a:ext uri="{FF2B5EF4-FFF2-40B4-BE49-F238E27FC236}">
                <a16:creationId xmlns:a16="http://schemas.microsoft.com/office/drawing/2014/main" id="{A269956D-3477-A35D-CA61-FFAA8B9D269E}"/>
              </a:ext>
            </a:extLst>
          </p:cNvPr>
          <p:cNvSpPr txBox="1"/>
          <p:nvPr/>
        </p:nvSpPr>
        <p:spPr>
          <a:xfrm>
            <a:off x="74376" y="1710871"/>
            <a:ext cx="6685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D91E6FD8-70C1-4ED8-1780-9CA2A85912FB}"/>
              </a:ext>
            </a:extLst>
          </p:cNvPr>
          <p:cNvSpPr txBox="1"/>
          <p:nvPr/>
        </p:nvSpPr>
        <p:spPr>
          <a:xfrm>
            <a:off x="4099338" y="469721"/>
            <a:ext cx="616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Activity 3 – Other operations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73D39-A9A8-8C62-CA91-FE4FB2025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838" y="3800988"/>
            <a:ext cx="9945488" cy="23911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65A828-220C-729D-6029-55CFA2D81D1A}"/>
              </a:ext>
            </a:extLst>
          </p:cNvPr>
          <p:cNvSpPr/>
          <p:nvPr/>
        </p:nvSpPr>
        <p:spPr>
          <a:xfrm>
            <a:off x="9846365" y="4267200"/>
            <a:ext cx="1524000" cy="19248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487</Words>
  <Application>Microsoft Office PowerPoint</Application>
  <PresentationFormat>Widescreen</PresentationFormat>
  <Paragraphs>129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50</cp:revision>
  <dcterms:created xsi:type="dcterms:W3CDTF">2023-03-12T09:42:53Z</dcterms:created>
  <dcterms:modified xsi:type="dcterms:W3CDTF">2023-05-30T00:21:14Z</dcterms:modified>
</cp:coreProperties>
</file>