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5" r:id="rId4"/>
    <p:sldId id="270" r:id="rId5"/>
    <p:sldId id="271" r:id="rId6"/>
    <p:sldId id="276" r:id="rId7"/>
    <p:sldId id="277" r:id="rId8"/>
    <p:sldId id="278" r:id="rId9"/>
    <p:sldId id="265" r:id="rId10"/>
    <p:sldId id="282" r:id="rId11"/>
    <p:sldId id="28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651"/>
    <a:srgbClr val="FFDA2A"/>
    <a:srgbClr val="FFFFFF"/>
    <a:srgbClr val="BB274B"/>
    <a:srgbClr val="BA274B"/>
    <a:srgbClr val="C53960"/>
    <a:srgbClr val="156FC8"/>
    <a:srgbClr val="1E2166"/>
    <a:srgbClr val="20266C"/>
    <a:srgbClr val="202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47F1E-978D-966B-BE15-CA5626012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AE408-3C52-E30C-D424-F285DCEE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948274-C0CA-E683-609D-8D9D8346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E37CD0-2FB5-5F39-757B-A68650C3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B9CA5-AF3B-87CF-F60F-F862724D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4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E483E-5B94-C86E-3449-C23CDAF4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A3045-7419-442B-E368-E11B0B5E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E0921-0B8D-8978-A7C3-079ED589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D7CD7-6513-5A0F-1663-3881CD69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06B5E-AC72-3D6D-7507-F24004BD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3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50103E-3C3A-6013-1119-353E8326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9EEBC3-3792-DB8D-9BE7-D8824CE5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1F391-81DE-8691-2339-68F144AF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E784DF-89AB-D01F-9927-7543FDE4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EF393-FADC-467F-47A4-E33CCD84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9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2EA18-421B-59C2-039F-5BF17E71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595EA-936D-6039-BCB6-9E846322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9257C-5986-7CE3-CBD9-84891133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D358C-9F64-4048-AA52-F71823D2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E240D-09B8-9FA0-9F50-A722E09F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5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97CEF-3B75-0217-9916-5AF1DFE9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E172D4-50B2-BCF8-1A12-71CCCF1B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8D2BB0-2147-71EE-34AF-BFCB93AA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C9622-219E-DFC0-B762-09ADDA94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7D0B7-D73C-6AEF-1C45-310ECD9C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AAE60-6997-44A4-2524-D7B299C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E4342-F158-582F-651C-7E41D4B5E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8E5BD-0137-4A26-5ED9-246F219C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E0DE4-3636-1162-2003-DA18767F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B61C48-B20E-8AA5-EF5A-AB0C74EA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E8AD35-6D5D-9A6E-5518-4F3D52C8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34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8A9EB-3668-7F4C-6388-45B24ED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802C40-C014-F304-FDC4-86ADE0ED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E4186A-BEBA-FE29-CC92-2D7B8DB3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12D528-9931-4AAE-B902-DF7565BD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FE3AB8-1BD7-7D3C-86F9-B65AC447B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4DFDD2-1109-3BFA-9957-36804312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0BDB33-EC25-A0DE-DFFB-E682650F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B4C62E-A984-C8C1-8B70-E27D1083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131D-61A2-A695-C882-6487E788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DBE8E0-D436-3538-477F-F3B42314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BDA964-914B-D01F-4410-A7572771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28581F-1301-3C2B-1908-CF6B7AC9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3C2F8E-62CD-DCE4-2FD9-0CD5E7CB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5F2FD8-BB90-708D-67A5-BECB17AC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62A00-8C61-5CAD-BC7A-CE9F8375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9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9020-A7BF-F60B-8D21-EA0CF812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D849A-97B4-6FD5-FFA2-0B1E5B01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DF04F9-8D7B-7C3F-CA0B-90D3829F5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547B67-8DDA-7D7E-2CA4-BDFB5422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16FA4-8A2D-F0B7-7EF8-1A39D689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94B056-C851-FBD0-14C7-4D936060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43A82-04B6-B4E4-851A-B9996BFB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1BFAAD-AE17-8F78-DA69-92CACB7D5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EA325A-225C-D996-7468-F942FFF11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5F93DE-44F9-78A0-CE28-5F3EFA57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FC9D8C-2EC7-7193-CADE-A2AB5728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9C17C-BB42-8F6E-96A1-A60C411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20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D188C-6D2A-04AE-DFCD-2BC5D01A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A977CF-28C4-4461-3174-B1661910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9FD39-2CB9-0EF3-AAFE-407E6F503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3AB7-6EA3-42A2-A725-8828648A4FF9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D2846-DE47-BAC2-B17F-E69F18F45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50E68-DD60-753D-5E6F-A8697FE0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75FF-DEF4-4C6F-9582-0C074DE17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97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101585-B505-B42B-B4BF-874F52612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" r="71084" b="50000"/>
          <a:stretch/>
        </p:blipFill>
        <p:spPr>
          <a:xfrm>
            <a:off x="0" y="793214"/>
            <a:ext cx="6292661" cy="6064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ADAF1-C410-6E84-1FB4-D8A9A1B9C8BD}"/>
              </a:ext>
            </a:extLst>
          </p:cNvPr>
          <p:cNvSpPr txBox="1"/>
          <p:nvPr/>
        </p:nvSpPr>
        <p:spPr>
          <a:xfrm>
            <a:off x="5464367" y="2159306"/>
            <a:ext cx="5960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C53960"/>
                </a:solidFill>
                <a:latin typeface="Arial Black" panose="020B0A04020102020204" pitchFamily="34" charset="0"/>
              </a:rPr>
              <a:t>Кейс от Банка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D1A9C-5965-B879-EEF0-5E61A32A04C6}"/>
              </a:ext>
            </a:extLst>
          </p:cNvPr>
          <p:cNvSpPr txBox="1"/>
          <p:nvPr/>
        </p:nvSpPr>
        <p:spPr>
          <a:xfrm>
            <a:off x="5479056" y="3082636"/>
            <a:ext cx="5960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C53960"/>
                </a:solidFill>
                <a:latin typeface="Arial Black" panose="020B0A04020102020204" pitchFamily="34" charset="0"/>
              </a:rPr>
              <a:t>Тема</a:t>
            </a:r>
            <a:r>
              <a:rPr lang="ru-RU" sz="2000" dirty="0">
                <a:solidFill>
                  <a:srgbClr val="D63F64"/>
                </a:solidFill>
                <a:latin typeface="Arial Black" panose="020B0A04020102020204" pitchFamily="34" charset="0"/>
              </a:rPr>
              <a:t>: </a:t>
            </a:r>
          </a:p>
          <a:p>
            <a:r>
              <a:rPr lang="ru-RU" dirty="0">
                <a:solidFill>
                  <a:srgbClr val="20236B"/>
                </a:solidFill>
                <a:latin typeface="Arial Black" panose="020B0A04020102020204" pitchFamily="34" charset="0"/>
              </a:rPr>
              <a:t>Механика обслуживания клиентов через социальные мессенджеры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5FB8E-B772-CC35-5743-6451BA5FA57F}"/>
              </a:ext>
            </a:extLst>
          </p:cNvPr>
          <p:cNvSpPr txBox="1"/>
          <p:nvPr/>
        </p:nvSpPr>
        <p:spPr>
          <a:xfrm>
            <a:off x="1946535" y="5866482"/>
            <a:ext cx="1848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C53960"/>
                </a:solidFill>
                <a:latin typeface="Arial Black" panose="020B0A04020102020204" pitchFamily="34" charset="0"/>
              </a:rPr>
              <a:t>Мы-команда!</a:t>
            </a:r>
          </a:p>
        </p:txBody>
      </p:sp>
    </p:spTree>
    <p:extLst>
      <p:ext uri="{BB962C8B-B14F-4D97-AF65-F5344CB8AC3E}">
        <p14:creationId xmlns:p14="http://schemas.microsoft.com/office/powerpoint/2010/main" val="78455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F1DD06-FA41-32CF-8E01-75E24600C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1" t="64290" r="29790" b="3990"/>
          <a:stretch/>
        </p:blipFill>
        <p:spPr>
          <a:xfrm>
            <a:off x="1309393" y="1418421"/>
            <a:ext cx="9573213" cy="4021157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AB68A041-B80C-3A45-FCFE-7B605ECF2270}"/>
              </a:ext>
            </a:extLst>
          </p:cNvPr>
          <p:cNvSpPr/>
          <p:nvPr/>
        </p:nvSpPr>
        <p:spPr>
          <a:xfrm>
            <a:off x="2302526" y="2522863"/>
            <a:ext cx="1178804" cy="11788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85F7D711-AD91-118D-3109-4047F50FE8DA}"/>
              </a:ext>
            </a:extLst>
          </p:cNvPr>
          <p:cNvSpPr/>
          <p:nvPr/>
        </p:nvSpPr>
        <p:spPr>
          <a:xfrm>
            <a:off x="9076063" y="2522863"/>
            <a:ext cx="1178804" cy="11788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580-6A8C-4980-F2F0-A791747E5338}"/>
              </a:ext>
            </a:extLst>
          </p:cNvPr>
          <p:cNvSpPr txBox="1"/>
          <p:nvPr/>
        </p:nvSpPr>
        <p:spPr>
          <a:xfrm>
            <a:off x="0" y="2422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C53960"/>
                </a:solidFill>
                <a:latin typeface="Arial Black" panose="020B0A04020102020204" pitchFamily="34" charset="0"/>
              </a:rPr>
              <a:t>Цветовая палитра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3829EB-257A-C0B8-D5AA-B5647A62C416}"/>
              </a:ext>
            </a:extLst>
          </p:cNvPr>
          <p:cNvSpPr txBox="1"/>
          <p:nvPr/>
        </p:nvSpPr>
        <p:spPr>
          <a:xfrm>
            <a:off x="3122822" y="832026"/>
            <a:ext cx="59463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2023-й это стиль малиново-красного Viva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Magenta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 мнению экспертов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Pantone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 времени основания банка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Magenta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была основным корпоративным цветом Банка «Ренессанс Кредит»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A5CFB7C-384F-356A-0AAC-F1206DBDC403}"/>
              </a:ext>
            </a:extLst>
          </p:cNvPr>
          <p:cNvSpPr/>
          <p:nvPr/>
        </p:nvSpPr>
        <p:spPr>
          <a:xfrm>
            <a:off x="4034724" y="3644594"/>
            <a:ext cx="1145754" cy="1101687"/>
          </a:xfrm>
          <a:prstGeom prst="ellipse">
            <a:avLst/>
          </a:prstGeom>
          <a:solidFill>
            <a:srgbClr val="08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DD0378D-52F5-3B18-4D1F-A632E920E1CB}"/>
              </a:ext>
            </a:extLst>
          </p:cNvPr>
          <p:cNvSpPr/>
          <p:nvPr/>
        </p:nvSpPr>
        <p:spPr>
          <a:xfrm>
            <a:off x="5694802" y="2588963"/>
            <a:ext cx="1145754" cy="1101687"/>
          </a:xfrm>
          <a:prstGeom prst="ellipse">
            <a:avLst/>
          </a:prstGeom>
          <a:solidFill>
            <a:srgbClr val="BB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8B5404E-B106-456E-BFE0-508A42769B91}"/>
              </a:ext>
            </a:extLst>
          </p:cNvPr>
          <p:cNvSpPr/>
          <p:nvPr/>
        </p:nvSpPr>
        <p:spPr>
          <a:xfrm>
            <a:off x="7387931" y="3633577"/>
            <a:ext cx="1145754" cy="1101687"/>
          </a:xfrm>
          <a:prstGeom prst="ellipse">
            <a:avLst/>
          </a:prstGeom>
          <a:solidFill>
            <a:srgbClr val="FFD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539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6F8BD-7637-251C-83D3-343D52032A83}"/>
              </a:ext>
            </a:extLst>
          </p:cNvPr>
          <p:cNvSpPr txBox="1"/>
          <p:nvPr/>
        </p:nvSpPr>
        <p:spPr>
          <a:xfrm>
            <a:off x="113635" y="5238342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логотипа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СберБанка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- Базовый цвет Green 5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как основной в интерфейсе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Позиционируется, как «Успех, цвет акцента»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280E3-89F0-CC1E-7B12-9BB810E848FA}"/>
              </a:ext>
            </a:extLst>
          </p:cNvPr>
          <p:cNvSpPr txBox="1"/>
          <p:nvPr/>
        </p:nvSpPr>
        <p:spPr>
          <a:xfrm>
            <a:off x="6614916" y="5238342"/>
            <a:ext cx="5463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одной из версий бренд-дизайнеров, с помощью жёлтого цвета «Тинькофф Банк» хотели отстроиться от всего рынка.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0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379171-8531-443A-E3BC-D3A3FCF7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9" y="382835"/>
            <a:ext cx="6092329" cy="6092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3BF38-D207-8989-AF58-5A201CB342BC}"/>
              </a:ext>
            </a:extLst>
          </p:cNvPr>
          <p:cNvSpPr txBox="1"/>
          <p:nvPr/>
        </p:nvSpPr>
        <p:spPr>
          <a:xfrm>
            <a:off x="7132505" y="1659284"/>
            <a:ext cx="43213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 хотим показать </a:t>
            </a:r>
            <a:r>
              <a:rPr lang="ru-RU" sz="2800" dirty="0">
                <a:solidFill>
                  <a:srgbClr val="C53960"/>
                </a:solidFill>
                <a:latin typeface="Arial Black" panose="020B0A04020102020204" pitchFamily="34" charset="0"/>
              </a:rPr>
              <a:t>предварительный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логотипа нашего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YS Text"/>
              </a:rPr>
              <a:t>Telegram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YS Text"/>
              </a:rPr>
              <a:t>Bot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solidFill>
                  <a:srgbClr val="C53960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endParaRPr lang="ru-RU" sz="2800" dirty="0">
              <a:solidFill>
                <a:srgbClr val="C53960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800" dirty="0">
                <a:solidFill>
                  <a:srgbClr val="C53960"/>
                </a:solidFill>
                <a:latin typeface="Arial Black" panose="020B0A04020102020204" pitchFamily="34" charset="0"/>
              </a:rPr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23015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CADB22-97BF-3B41-B374-7968B3A38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96" t="-116" r="873" b="38769"/>
          <a:stretch/>
        </p:blipFill>
        <p:spPr>
          <a:xfrm>
            <a:off x="-72867" y="-77118"/>
            <a:ext cx="6552869" cy="6935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C5323-CD45-5141-9BD5-18FB5970E9C2}"/>
              </a:ext>
            </a:extLst>
          </p:cNvPr>
          <p:cNvSpPr txBox="1"/>
          <p:nvPr/>
        </p:nvSpPr>
        <p:spPr>
          <a:xfrm>
            <a:off x="4516915" y="1892118"/>
            <a:ext cx="166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Arial Black" panose="020B0A04020102020204" pitchFamily="34" charset="0"/>
              </a:rPr>
              <a:t>Задолжностей не найдено.</a:t>
            </a:r>
          </a:p>
        </p:txBody>
      </p:sp>
      <p:sp>
        <p:nvSpPr>
          <p:cNvPr id="9" name="Облачко с текстом: овальное 8">
            <a:extLst>
              <a:ext uri="{FF2B5EF4-FFF2-40B4-BE49-F238E27FC236}">
                <a16:creationId xmlns:a16="http://schemas.microsoft.com/office/drawing/2014/main" id="{F9557CFF-6BB6-A871-546F-4D50C8E13380}"/>
              </a:ext>
            </a:extLst>
          </p:cNvPr>
          <p:cNvSpPr/>
          <p:nvPr/>
        </p:nvSpPr>
        <p:spPr>
          <a:xfrm flipH="1">
            <a:off x="473724" y="330507"/>
            <a:ext cx="1663547" cy="1244906"/>
          </a:xfrm>
          <a:prstGeom prst="wedgeEllipseCallout">
            <a:avLst/>
          </a:prstGeom>
          <a:solidFill>
            <a:srgbClr val="1E21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B21D6-E0B8-2095-2CD6-0632920E0DF3}"/>
              </a:ext>
            </a:extLst>
          </p:cNvPr>
          <p:cNvSpPr txBox="1"/>
          <p:nvPr/>
        </p:nvSpPr>
        <p:spPr>
          <a:xfrm>
            <a:off x="473724" y="768294"/>
            <a:ext cx="166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Повезло :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EBF44-168A-A0F9-F61F-AA0B90BE90B2}"/>
              </a:ext>
            </a:extLst>
          </p:cNvPr>
          <p:cNvSpPr txBox="1"/>
          <p:nvPr/>
        </p:nvSpPr>
        <p:spPr>
          <a:xfrm>
            <a:off x="6529332" y="274203"/>
            <a:ext cx="518894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практически у </a:t>
            </a:r>
            <a:r>
              <a:rPr lang="ru-RU" sz="2100" dirty="0">
                <a:solidFill>
                  <a:srgbClr val="C539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каждого человека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начиная с 14 лет есть банковская карта. Скорее всего их даже несколько.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этим возникает несколько проблем.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– у каждого банка своё мобильное приложение. </a:t>
            </a:r>
            <a:r>
              <a:rPr lang="ru-RU" sz="2100" dirty="0">
                <a:solidFill>
                  <a:srgbClr val="C539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Нет такого места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сразу можно было бы увидеть баланс </a:t>
            </a:r>
            <a:r>
              <a:rPr lang="ru-RU" sz="2100" dirty="0">
                <a:solidFill>
                  <a:srgbClr val="C539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всех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карт. Неудобно переключается среди множества открытых вкладок.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– в связи с большим количеством оформленных карт, хотелось бы знать, нет ли среди них </a:t>
            </a:r>
            <a:r>
              <a:rPr lang="ru-RU" sz="2100" dirty="0">
                <a:solidFill>
                  <a:srgbClr val="C539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кредитных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если есть, какая у вас задолжность.</a:t>
            </a:r>
          </a:p>
        </p:txBody>
      </p:sp>
    </p:spTree>
    <p:extLst>
      <p:ext uri="{BB962C8B-B14F-4D97-AF65-F5344CB8AC3E}">
        <p14:creationId xmlns:p14="http://schemas.microsoft.com/office/powerpoint/2010/main" val="21331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6FEC1-B70A-0972-AE9C-2EF8CCBA41C6}"/>
              </a:ext>
            </a:extLst>
          </p:cNvPr>
          <p:cNvSpPr txBox="1"/>
          <p:nvPr/>
        </p:nvSpPr>
        <p:spPr>
          <a:xfrm>
            <a:off x="865200" y="1018195"/>
            <a:ext cx="501780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53960"/>
                </a:solidFill>
                <a:latin typeface="Arial Black" panose="020B0A04020102020204" pitchFamily="34" charset="0"/>
              </a:rPr>
              <a:t>all banks</a:t>
            </a:r>
          </a:p>
          <a:p>
            <a:endParaRPr lang="ru-RU" sz="2000" dirty="0"/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называется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YS Text"/>
              </a:rPr>
              <a:t>Telegram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YS Text"/>
              </a:rPr>
              <a:t>Bot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включает в себя: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банковских карт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Ренесанс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Кредит,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СберБанк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Тинькофф банк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баланс по всем картам.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наличии кредитной или карты с овердрафтом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14C88F-AFCD-15EB-D2CF-696E80B2A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0" t="13393" r="6743" b="20000"/>
          <a:stretch/>
        </p:blipFill>
        <p:spPr>
          <a:xfrm>
            <a:off x="6230416" y="570889"/>
            <a:ext cx="5591637" cy="457398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ACD4380-20A3-126E-71CE-212974C2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28" y="5479705"/>
            <a:ext cx="61817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69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47DDBC-CECC-354B-03AD-896622F0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09" t="899" r="983" b="48112"/>
          <a:stretch/>
        </p:blipFill>
        <p:spPr>
          <a:xfrm>
            <a:off x="5453349" y="683045"/>
            <a:ext cx="6738651" cy="4996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3123B-D1C0-7CC0-76E9-86D423851592}"/>
              </a:ext>
            </a:extLst>
          </p:cNvPr>
          <p:cNvSpPr txBox="1"/>
          <p:nvPr/>
        </p:nvSpPr>
        <p:spPr>
          <a:xfrm>
            <a:off x="760165" y="305961"/>
            <a:ext cx="49686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C53960"/>
                </a:solidFill>
                <a:latin typeface="Arial Black" panose="020B0A04020102020204" pitchFamily="34" charset="0"/>
              </a:rPr>
              <a:t>Функции, которые мы планировали помимо тех, что реализовали: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есть кредит – присылать напоминания за несколько дней до выплаты, что необходимо погасить задолжность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кредита нет – предложить рассчитать, а также возможность поиска и финансирование по кредитам. Проверка осуществления перевода кредита в другой банк на более выгодных условиях.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Суммарные траты и поступления за месяц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FF08B6D-8D53-8AAF-C2FB-585E3FC8A6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6" t="29237" r="38057" b="15020"/>
          <a:stretch/>
        </p:blipFill>
        <p:spPr>
          <a:xfrm>
            <a:off x="3793474" y="1036952"/>
            <a:ext cx="4605052" cy="5362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E20555-2BA1-9F12-E024-173C3C61CE04}"/>
              </a:ext>
            </a:extLst>
          </p:cNvPr>
          <p:cNvSpPr txBox="1"/>
          <p:nvPr/>
        </p:nvSpPr>
        <p:spPr>
          <a:xfrm>
            <a:off x="0" y="36466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C53960"/>
                </a:solidFill>
                <a:latin typeface="Arial Black" panose="020B0A04020102020204" pitchFamily="34" charset="0"/>
              </a:rPr>
              <a:t>Демонстрация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216306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0EAE4B-ED83-5207-CF72-3F720392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0"/>
            <a:ext cx="769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4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E20378F-64EC-1DA5-B1E8-868DBA95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0"/>
            <a:ext cx="7646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EF2DEADB-2D26-3470-ECFB-86060CCA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0"/>
            <a:ext cx="765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5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65EFD4-36C8-6627-AF24-46EF2A151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6" t="1655" r="33946" b="44727"/>
          <a:stretch/>
        </p:blipFill>
        <p:spPr>
          <a:xfrm>
            <a:off x="5392556" y="1322025"/>
            <a:ext cx="6799444" cy="5535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B077F-1188-8ABB-A3C1-601B69EAA831}"/>
              </a:ext>
            </a:extLst>
          </p:cNvPr>
          <p:cNvSpPr txBox="1"/>
          <p:nvPr/>
        </p:nvSpPr>
        <p:spPr>
          <a:xfrm>
            <a:off x="669274" y="675694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C53960"/>
                </a:solidFill>
                <a:latin typeface="Arial Black" panose="020B0A04020102020204" pitchFamily="34" charset="0"/>
              </a:rPr>
              <a:t>Технологический стек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466C-058A-3658-8991-4E6E64879E37}"/>
              </a:ext>
            </a:extLst>
          </p:cNvPr>
          <p:cNvSpPr txBox="1"/>
          <p:nvPr/>
        </p:nvSpPr>
        <p:spPr>
          <a:xfrm>
            <a:off x="1322024" y="2181339"/>
            <a:ext cx="40705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30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304</Words>
  <Application>Microsoft Office PowerPoint</Application>
  <PresentationFormat>Широкоэкранный</PresentationFormat>
  <Paragraphs>47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 Воеводова</dc:creator>
  <cp:lastModifiedBy>Надежда Воеводова</cp:lastModifiedBy>
  <cp:revision>30</cp:revision>
  <dcterms:created xsi:type="dcterms:W3CDTF">2023-05-14T03:40:52Z</dcterms:created>
  <dcterms:modified xsi:type="dcterms:W3CDTF">2023-05-14T08:49:14Z</dcterms:modified>
</cp:coreProperties>
</file>