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461" r:id="rId5"/>
    <p:sldId id="379" r:id="rId6"/>
    <p:sldId id="449" r:id="rId7"/>
    <p:sldId id="446" r:id="rId8"/>
    <p:sldId id="454" r:id="rId9"/>
    <p:sldId id="456" r:id="rId10"/>
    <p:sldId id="455" r:id="rId11"/>
    <p:sldId id="462" r:id="rId12"/>
    <p:sldId id="295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3CD"/>
    <a:srgbClr val="2780AA"/>
    <a:srgbClr val="4287C6"/>
    <a:srgbClr val="2980B4"/>
    <a:srgbClr val="1B4367"/>
    <a:srgbClr val="1D4865"/>
    <a:srgbClr val="1D4971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-432" y="-102"/>
      </p:cViewPr>
      <p:guideLst>
        <p:guide orient="horz" pos="162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17800" y="1489075"/>
            <a:ext cx="6087110" cy="1791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Augmenting Colonoscopy using Extended and Directional CycleGAN</a:t>
            </a:r>
            <a:endParaRPr lang="zh-CN" altLang="en-US" sz="2800" b="1" dirty="0" smtClean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2800" b="1" dirty="0" smtClean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for Lossy Image Translation</a:t>
            </a:r>
            <a:endParaRPr lang="zh-CN" altLang="en-US" sz="2800" b="1" dirty="0" smtClean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87290" y="3811270"/>
            <a:ext cx="1571625" cy="567690"/>
            <a:chOff x="10535" y="6652"/>
            <a:chExt cx="2475" cy="894"/>
          </a:xfrm>
        </p:grpSpPr>
        <p:sp>
          <p:nvSpPr>
            <p:cNvPr id="3075" name="文本框 3074"/>
            <p:cNvSpPr txBox="1"/>
            <p:nvPr/>
          </p:nvSpPr>
          <p:spPr>
            <a:xfrm>
              <a:off x="10535" y="6652"/>
              <a:ext cx="2438" cy="447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68580" tIns="34290" rIns="68580" bIns="34290" anchor="t">
              <a:spAutoFit/>
            </a:bodyPr>
            <a:lstStyle/>
            <a:p>
              <a:pPr lvl="0" algn="ctr" eaLnBrk="0" hangingPunct="0"/>
              <a:r>
                <a:rPr lang="zh-CN" altLang="en-US" dirty="0" smtClean="0">
                  <a:solidFill>
                    <a:schemeClr val="tx1"/>
                  </a:solidFill>
                  <a:cs typeface="+mn-ea"/>
                  <a:sym typeface="+mn-lt"/>
                </a:rPr>
                <a:t>陈帅帅</a:t>
              </a:r>
              <a:endParaRPr lang="zh-CN" altLang="en-US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0572" y="7099"/>
              <a:ext cx="2438" cy="447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68580" tIns="34290" rIns="68580" bIns="34290" anchor="t">
              <a:spAutoFit/>
            </a:bodyPr>
            <a:lstStyle/>
            <a:p>
              <a:pPr lvl="0" algn="ctr" eaLnBrk="0" hangingPunct="0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2020.10.08</a:t>
              </a:r>
              <a:endParaRPr lang="en-US" altLang="zh-CN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91540" y="1496695"/>
            <a:ext cx="7259955" cy="1822450"/>
            <a:chOff x="1207" y="2615"/>
            <a:chExt cx="11433" cy="2870"/>
          </a:xfrm>
        </p:grpSpPr>
        <p:sp>
          <p:nvSpPr>
            <p:cNvPr id="10" name="文本框 9"/>
            <p:cNvSpPr txBox="1"/>
            <p:nvPr/>
          </p:nvSpPr>
          <p:spPr>
            <a:xfrm>
              <a:off x="2130" y="2615"/>
              <a:ext cx="9297" cy="28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defRPr/>
              </a:pPr>
              <a:endParaRPr lang="en-US" altLang="zh-CN" sz="4800" b="1" dirty="0">
                <a:solidFill>
                  <a:srgbClr val="1B4367"/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en-US" altLang="zh-CN" sz="6600" b="1" dirty="0">
                  <a:solidFill>
                    <a:srgbClr val="1B4367"/>
                  </a:solidFill>
                  <a:cs typeface="+mn-ea"/>
                  <a:sym typeface="+mn-lt"/>
                </a:rPr>
                <a:t>THANKS</a:t>
              </a:r>
              <a:endParaRPr lang="en-US" altLang="zh-CN" sz="66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flipV="1">
              <a:off x="1207" y="4956"/>
              <a:ext cx="2898" cy="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 flipV="1">
              <a:off x="9742" y="4956"/>
              <a:ext cx="2898" cy="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36270" y="327660"/>
            <a:ext cx="338010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ea"/>
              </a:rPr>
              <a:t>大肠癌的筛查方式  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OC &amp; VC</a:t>
            </a:r>
            <a:endParaRPr lang="en-US" altLang="zh-CN" sz="17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6305" y="1489710"/>
            <a:ext cx="5349240" cy="99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</a:rPr>
              <a:t>光学结肠镜检查(OC):</a:t>
            </a:r>
            <a:r>
              <a:rPr lang="en-US" altLang="zh-CN">
                <a:solidFill>
                  <a:schemeClr val="tx1"/>
                </a:solidFill>
              </a:rPr>
              <a:t>是结肠癌筛查程序。在这种侵入性手术中，可以使用内窥镜发现息肉（结肠癌的前体）并去除息肉。OC内窥镜视频由单独的帧组成，这些帧捕获具有重要纹理信息（例如，静脉，血块，粪便等）的结肠的复杂实时动态。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305" y="2903855"/>
            <a:ext cx="534924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/>
            <a:r>
              <a:rPr lang="en-US" altLang="zh-CN" sz="1700" b="1" dirty="0" smtClean="0">
                <a:solidFill>
                  <a:srgbClr val="1B4367"/>
                </a:solidFill>
                <a:cs typeface="+mn-ea"/>
              </a:rPr>
              <a:t>虚拟结肠镜检查(VC):</a:t>
            </a:r>
            <a:r>
              <a:rPr lang="en-US" altLang="zh-CN">
                <a:sym typeface="+mn-ea"/>
              </a:rPr>
              <a:t>是一种非侵入性筛查程序，其中结肠是通过计算机断层扫描（CT）扫描3D重建的，产生大肠的X光影像并通过虚拟飞越（模拟OC内窥镜检查）检查息肉。</a:t>
            </a:r>
            <a:r>
              <a:rPr lang="zh-CN" altLang="en-US">
                <a:sym typeface="+mn-ea"/>
              </a:rPr>
              <a:t>具有结构信息。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6940" y="4314825"/>
            <a:ext cx="2561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OC-&gt;VC </a:t>
            </a:r>
            <a:r>
              <a:rPr lang="zh-CN" altLang="en-US"/>
              <a:t>确定结构、检查息肉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16375" y="4314825"/>
            <a:ext cx="2038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VC-&gt;OC </a:t>
            </a:r>
            <a:r>
              <a:rPr lang="zh-CN" altLang="en-US"/>
              <a:t>教学、模拟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3105" y="327660"/>
            <a:ext cx="254444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Contributions</a:t>
            </a:r>
            <a:endParaRPr lang="en-US" altLang="zh-CN" sz="17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1645" y="4046855"/>
            <a:ext cx="2590165" cy="2381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6790" y="929005"/>
            <a:ext cx="6147435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</a:rPr>
              <a:t>1. A lossy image-to-image translation model via a novel extended cycle consistency loss to remove texture,color and specular highlights from VC.</a:t>
            </a:r>
            <a:endParaRPr lang="en-US" altLang="zh-CN" sz="1700" b="1" dirty="0" smtClean="0">
              <a:solidFill>
                <a:srgbClr val="1B4367"/>
              </a:solidFill>
              <a:cs typeface="+mn-ea"/>
            </a:endParaRPr>
          </a:p>
          <a:p>
            <a:endParaRPr lang="en-US" altLang="zh-CN" sz="1700" b="1" dirty="0" smtClean="0">
              <a:solidFill>
                <a:srgbClr val="1B4367"/>
              </a:solidFill>
              <a:cs typeface="+mn-ea"/>
            </a:endParaRPr>
          </a:p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</a:rPr>
              <a:t>2. A Directional Discriminator to create a stronger link</a:t>
            </a:r>
            <a:endParaRPr lang="en-US" altLang="zh-CN" sz="1700" b="1" dirty="0" smtClean="0">
              <a:solidFill>
                <a:srgbClr val="1B4367"/>
              </a:solidFill>
              <a:cs typeface="+mn-ea"/>
            </a:endParaRPr>
          </a:p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</a:rPr>
              <a:t>between OC and VC for removing remaining textures</a:t>
            </a:r>
            <a:endParaRPr lang="en-US" altLang="zh-CN" sz="1700" b="1" dirty="0" smtClean="0">
              <a:solidFill>
                <a:srgbClr val="1B4367"/>
              </a:solidFill>
              <a:cs typeface="+mn-ea"/>
            </a:endParaRPr>
          </a:p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</a:rPr>
              <a:t>and lighting.</a:t>
            </a:r>
            <a:endParaRPr lang="en-US" altLang="zh-CN" sz="1700" b="1" dirty="0" smtClean="0">
              <a:solidFill>
                <a:srgbClr val="1B4367"/>
              </a:solidFill>
              <a:cs typeface="+mn-ea"/>
            </a:endParaRPr>
          </a:p>
          <a:p>
            <a:endParaRPr lang="en-US" altLang="zh-CN" sz="1700" b="1" dirty="0" smtClean="0">
              <a:solidFill>
                <a:srgbClr val="1B4367"/>
              </a:solidFill>
              <a:cs typeface="+mn-ea"/>
            </a:endParaRPr>
          </a:p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</a:rPr>
              <a:t>3. The same framework can synthesize realistic OC(flat  and pendunculated) images.</a:t>
            </a:r>
            <a:endParaRPr lang="en-US" altLang="zh-CN" sz="1700" b="1" dirty="0" smtClean="0">
              <a:solidFill>
                <a:srgbClr val="1B4367"/>
              </a:solidFill>
              <a:cs typeface="+mn-ea"/>
            </a:endParaRPr>
          </a:p>
          <a:p>
            <a:endParaRPr lang="en-US" altLang="zh-CN" sz="1700" b="1" dirty="0" smtClean="0">
              <a:solidFill>
                <a:srgbClr val="1B4367"/>
              </a:solidFill>
              <a:cs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74530" y="32793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Datasets</a:t>
            </a:r>
            <a:endParaRPr lang="en-US" altLang="zh-CN" sz="17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421765"/>
            <a:ext cx="8648700" cy="2057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74530" y="32793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Cycle gan</a:t>
            </a:r>
            <a:endParaRPr lang="en-US" altLang="zh-CN" sz="17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235" b="4726"/>
          <a:stretch>
            <a:fillRect/>
          </a:stretch>
        </p:blipFill>
        <p:spPr>
          <a:xfrm>
            <a:off x="2051685" y="1040765"/>
            <a:ext cx="40640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90" y="2985135"/>
            <a:ext cx="4038600" cy="14668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74700" y="327660"/>
            <a:ext cx="317563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Consistency loss</a:t>
            </a:r>
            <a:endParaRPr lang="en-US" altLang="zh-CN" sz="17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657225"/>
            <a:ext cx="5162550" cy="2171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5" y="2733675"/>
            <a:ext cx="4772025" cy="141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30" y="4511675"/>
            <a:ext cx="4362450" cy="47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840" y="1341120"/>
            <a:ext cx="1562100" cy="2571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74700" y="327660"/>
            <a:ext cx="317563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Datasets—MR(T1)</a:t>
            </a:r>
            <a:endParaRPr lang="zh-CN" altLang="en-US" sz="17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887095"/>
            <a:ext cx="8616950" cy="36976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06755" y="327660"/>
            <a:ext cx="317563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Result</a:t>
            </a:r>
            <a:endParaRPr lang="en-US" altLang="zh-CN" sz="17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131445"/>
            <a:ext cx="6191885" cy="488124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06755" y="327660"/>
            <a:ext cx="317563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Result</a:t>
            </a:r>
            <a:endParaRPr lang="en-US" altLang="zh-CN" sz="17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969010"/>
            <a:ext cx="3657600" cy="363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20" y="1307465"/>
            <a:ext cx="3476625" cy="27717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WPS 演示</Application>
  <PresentationFormat>全屏显示(16:9)</PresentationFormat>
  <Paragraphs>42</Paragraphs>
  <Slides>10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Cc.</cp:lastModifiedBy>
  <cp:revision>157</cp:revision>
  <dcterms:created xsi:type="dcterms:W3CDTF">2016-05-20T12:59:00Z</dcterms:created>
  <dcterms:modified xsi:type="dcterms:W3CDTF">2020-10-08T01:37:54Z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