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</p:sldIdLst>
  <p:sldSz cx="9144000" cy="5143500" type="screen16x9"/>
  <p:notesSz cx="6858000" cy="9144000"/>
  <p:defaultTextStyle>
    <a:lvl1pPr>
      <a:defRPr sz="1400">
        <a:latin typeface="+mj-lt"/>
        <a:ea typeface="+mj-ea"/>
        <a:cs typeface="+mj-cs"/>
        <a:sym typeface="Avenir Roman"/>
      </a:defRPr>
    </a:lvl1pPr>
    <a:lvl2pPr>
      <a:defRPr sz="1400">
        <a:latin typeface="+mj-lt"/>
        <a:ea typeface="+mj-ea"/>
        <a:cs typeface="+mj-cs"/>
        <a:sym typeface="Avenir Roman"/>
      </a:defRPr>
    </a:lvl2pPr>
    <a:lvl3pPr>
      <a:defRPr sz="1400">
        <a:latin typeface="+mj-lt"/>
        <a:ea typeface="+mj-ea"/>
        <a:cs typeface="+mj-cs"/>
        <a:sym typeface="Avenir Roman"/>
      </a:defRPr>
    </a:lvl3pPr>
    <a:lvl4pPr>
      <a:defRPr sz="1400">
        <a:latin typeface="+mj-lt"/>
        <a:ea typeface="+mj-ea"/>
        <a:cs typeface="+mj-cs"/>
        <a:sym typeface="Avenir Roman"/>
      </a:defRPr>
    </a:lvl4pPr>
    <a:lvl5pPr>
      <a:defRPr sz="1400">
        <a:latin typeface="+mj-lt"/>
        <a:ea typeface="+mj-ea"/>
        <a:cs typeface="+mj-cs"/>
        <a:sym typeface="Avenir Roman"/>
      </a:defRPr>
    </a:lvl5pPr>
    <a:lvl6pPr>
      <a:defRPr sz="1400">
        <a:latin typeface="+mj-lt"/>
        <a:ea typeface="+mj-ea"/>
        <a:cs typeface="+mj-cs"/>
        <a:sym typeface="Avenir Roman"/>
      </a:defRPr>
    </a:lvl6pPr>
    <a:lvl7pPr>
      <a:defRPr sz="1400">
        <a:latin typeface="+mj-lt"/>
        <a:ea typeface="+mj-ea"/>
        <a:cs typeface="+mj-cs"/>
        <a:sym typeface="Avenir Roman"/>
      </a:defRPr>
    </a:lvl7pPr>
    <a:lvl8pPr>
      <a:defRPr sz="1400">
        <a:latin typeface="+mj-lt"/>
        <a:ea typeface="+mj-ea"/>
        <a:cs typeface="+mj-cs"/>
        <a:sym typeface="Avenir Roman"/>
      </a:defRPr>
    </a:lvl8pPr>
    <a:lvl9pPr>
      <a:defRPr sz="1400">
        <a:latin typeface="+mj-lt"/>
        <a:ea typeface="+mj-ea"/>
        <a:cs typeface="+mj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2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208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85800" y="749864"/>
            <a:ext cx="7772400" cy="21647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85800" y="2914650"/>
            <a:ext cx="7677602" cy="22288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74089" y="-293115"/>
            <a:ext cx="7591499" cy="571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 rot="5400000">
            <a:off x="-5418953" y="-8961495"/>
            <a:ext cx="3729002" cy="78994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 rot="5400000">
            <a:off x="5761349" y="-818102"/>
            <a:ext cx="4579202" cy="21861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 rot="5400000">
            <a:off x="-5101789" y="-7156751"/>
            <a:ext cx="4579202" cy="6413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85800" y="1486430"/>
            <a:ext cx="7772400" cy="13536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85800" y="2840053"/>
            <a:ext cx="7772400" cy="23034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401" cy="1838326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0"/>
            <a:ext cx="7772401" cy="330503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374089" y="106716"/>
            <a:ext cx="7591499" cy="9148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57200" y="192630"/>
            <a:ext cx="8229600" cy="8840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457200" y="1076724"/>
            <a:ext cx="4040100" cy="5543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357762" y="0"/>
            <a:ext cx="7591499" cy="123910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3008399" cy="107628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575050" y="204785"/>
            <a:ext cx="5111699" cy="49387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399" cy="4251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7897813" y="-20242"/>
            <a:ext cx="1309801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Carnegie Mellon</a:t>
            </a:r>
          </a:p>
        </p:txBody>
      </p:sp>
      <p:sp>
        <p:nvSpPr>
          <p:cNvPr id="4" name="Shape 4"/>
          <p:cNvSpPr/>
          <p:nvPr/>
        </p:nvSpPr>
        <p:spPr>
          <a:xfrm>
            <a:off x="8830842" y="4958834"/>
            <a:ext cx="313202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 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7015" y="203459"/>
            <a:ext cx="7592102" cy="818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96875" y="1021554"/>
            <a:ext cx="7896301" cy="4121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2400">
          <a:latin typeface="Arial"/>
          <a:ea typeface="Arial"/>
          <a:cs typeface="Arial"/>
          <a:sym typeface="Arial"/>
        </a:defRPr>
      </a:lvl1pPr>
      <a:lvl2pPr>
        <a:defRPr sz="2400">
          <a:latin typeface="Arial"/>
          <a:ea typeface="Arial"/>
          <a:cs typeface="Arial"/>
          <a:sym typeface="Arial"/>
        </a:defRPr>
      </a:lvl2pPr>
      <a:lvl3pPr>
        <a:defRPr sz="2400">
          <a:latin typeface="Arial"/>
          <a:ea typeface="Arial"/>
          <a:cs typeface="Arial"/>
          <a:sym typeface="Arial"/>
        </a:defRPr>
      </a:lvl3pPr>
      <a:lvl4pPr>
        <a:defRPr sz="2400">
          <a:latin typeface="Arial"/>
          <a:ea typeface="Arial"/>
          <a:cs typeface="Arial"/>
          <a:sym typeface="Arial"/>
        </a:defRPr>
      </a:lvl4pPr>
      <a:lvl5pPr>
        <a:defRPr sz="2400">
          <a:latin typeface="Arial"/>
          <a:ea typeface="Arial"/>
          <a:cs typeface="Arial"/>
          <a:sym typeface="Arial"/>
        </a:defRPr>
      </a:lvl5pPr>
      <a:lvl6pPr>
        <a:defRPr sz="2400">
          <a:latin typeface="Arial"/>
          <a:ea typeface="Arial"/>
          <a:cs typeface="Arial"/>
          <a:sym typeface="Arial"/>
        </a:defRPr>
      </a:lvl6pPr>
      <a:lvl7pPr>
        <a:defRPr sz="2400">
          <a:latin typeface="Arial"/>
          <a:ea typeface="Arial"/>
          <a:cs typeface="Arial"/>
          <a:sym typeface="Arial"/>
        </a:defRPr>
      </a:lvl7pPr>
      <a:lvl8pPr>
        <a:defRPr sz="2400">
          <a:latin typeface="Arial"/>
          <a:ea typeface="Arial"/>
          <a:cs typeface="Arial"/>
          <a:sym typeface="Arial"/>
        </a:defRPr>
      </a:lvl8pPr>
      <a:lvl9pPr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ndrew.cmu.edu/course/15-123-kesden/index/lecture_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1281006"/>
            <a:ext cx="7772400" cy="11025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19062" indent="-119062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 Boot Camp 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685799" y="2914649"/>
            <a:ext cx="7677602" cy="13146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1400" dirty="0" smtClean="0"/>
              <a:t>10</a:t>
            </a:r>
            <a:r>
              <a:rPr sz="1400" dirty="0" smtClean="0"/>
              <a:t> </a:t>
            </a:r>
            <a:r>
              <a:rPr lang="en-US" sz="1400" dirty="0" smtClean="0"/>
              <a:t>Oct</a:t>
            </a:r>
            <a:r>
              <a:rPr sz="1400" dirty="0" smtClean="0"/>
              <a:t> 201</a:t>
            </a:r>
            <a:r>
              <a:rPr lang="en-US" sz="1400" dirty="0"/>
              <a:t>5</a:t>
            </a:r>
            <a:endParaRPr sz="1400" dirty="0"/>
          </a:p>
          <a:p>
            <a:pPr lvl="0">
              <a:defRPr sz="1800"/>
            </a:pPr>
            <a:r>
              <a:rPr lang="en-US" sz="1400" dirty="0" smtClean="0"/>
              <a:t>Ben Spinelli</a:t>
            </a:r>
            <a:endParaRPr sz="1400" dirty="0"/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5120" y="663777"/>
            <a:ext cx="2944166" cy="3802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Casting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Can cast a variable to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smtClean="0"/>
              <a:t>Integer </a:t>
            </a:r>
            <a:r>
              <a:rPr sz="2200" dirty="0"/>
              <a:t>Type Casting: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signed &lt;-&gt; unsigned: change interpretation of most significant bit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smaller signed -&gt; larger signed: sign-extend (duplicate the sign bit)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smaller unsigned -&gt; larger unsigned: zero-extend (duplicate 0)</a:t>
            </a:r>
            <a:endParaRPr sz="2200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Cautions: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cast explicitly, out of </a:t>
            </a:r>
            <a:r>
              <a:rPr dirty="0" smtClean="0"/>
              <a:t>practice</a:t>
            </a:r>
            <a:r>
              <a:rPr lang="en-US" dirty="0" smtClean="0"/>
              <a:t>. C will cast operations involving different types implicitly, often leading to errors</a:t>
            </a:r>
            <a:endParaRPr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never cast to a smaller type; will truncate (lose) data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never cast a pointer to a larger type and dereference </a:t>
            </a:r>
            <a:r>
              <a:rPr dirty="0" smtClean="0"/>
              <a:t>it</a:t>
            </a:r>
            <a:r>
              <a:rPr lang="en-US" dirty="0" smtClean="0"/>
              <a:t>, this accesses memory with undefined contents</a:t>
            </a:r>
            <a:endParaRPr dirty="0"/>
          </a:p>
        </p:txBody>
      </p:sp>
      <p:sp>
        <p:nvSpPr>
          <p:cNvPr id="87" name="Shape 87"/>
          <p:cNvSpPr/>
          <p:nvPr/>
        </p:nvSpPr>
        <p:spPr>
          <a:xfrm>
            <a:off x="-4878" y="4244064"/>
            <a:ext cx="915375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endParaRPr sz="2400" b="1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Malloc, Free, Calloc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dirty="0"/>
              <a:t>Handle dynamic memory</a:t>
            </a: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of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does not initialize </a:t>
            </a:r>
            <a:r>
              <a:rPr sz="1638" dirty="0" smtClean="0"/>
              <a:t>memory</a:t>
            </a:r>
            <a:endParaRPr sz="1638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for array of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1638" dirty="0"/>
              <a:t> elements, each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 long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initializes memory to zero values</a:t>
            </a: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 free(void*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frees memory block, previously allocated by </a:t>
            </a:r>
            <a:r>
              <a:rPr sz="1638" dirty="0" err="1"/>
              <a:t>malloc</a:t>
            </a:r>
            <a:r>
              <a:rPr sz="1638" dirty="0"/>
              <a:t>, </a:t>
            </a:r>
            <a:r>
              <a:rPr sz="1638" dirty="0" err="1"/>
              <a:t>calloc</a:t>
            </a:r>
            <a:r>
              <a:rPr sz="1638" dirty="0"/>
              <a:t>, </a:t>
            </a:r>
            <a:r>
              <a:rPr sz="1638" dirty="0" err="1"/>
              <a:t>realloc</a:t>
            </a:r>
            <a:r>
              <a:rPr sz="1638" dirty="0"/>
              <a:t>, pointed by </a:t>
            </a:r>
            <a:r>
              <a:rPr sz="1638" dirty="0" err="1" smtClean="0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lang="en-US" sz="1638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638" dirty="0" smtClean="0">
                <a:latin typeface="+mj-lt"/>
                <a:ea typeface="Courier New"/>
                <a:cs typeface="Courier New"/>
                <a:sym typeface="Courier New"/>
              </a:rPr>
              <a:t>use</a:t>
            </a:r>
            <a:r>
              <a:rPr lang="en-US" sz="1638" dirty="0" smtClean="0">
                <a:latin typeface="+mj-lt"/>
                <a:ea typeface="Courier New"/>
                <a:cs typeface="Courier New"/>
                <a:sym typeface="Courier New"/>
              </a:rPr>
              <a:t> exactly once for each pointer you allocate</a:t>
            </a:r>
            <a:endParaRPr sz="1638" dirty="0">
              <a:latin typeface="+mj-lt"/>
              <a:ea typeface="Courier New"/>
              <a:cs typeface="Courier New"/>
              <a:sym typeface="Courier New"/>
            </a:endParaRP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2002" i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2" dirty="0"/>
              <a:t>argument</a:t>
            </a:r>
            <a:r>
              <a:rPr sz="2002" i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i="1" dirty="0"/>
              <a:t>should </a:t>
            </a:r>
            <a:r>
              <a:rPr sz="1638" dirty="0"/>
              <a:t>be computed using the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/>
              <a:t> operator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 err="1"/>
              <a:t>sizeof</a:t>
            </a:r>
            <a:r>
              <a:rPr sz="1638" dirty="0"/>
              <a:t>: </a:t>
            </a:r>
            <a:r>
              <a:rPr lang="en-US" sz="1638" dirty="0" smtClean="0"/>
              <a:t>takes a type and gives you its size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638" dirty="0"/>
              <a:t>e</a:t>
            </a:r>
            <a:r>
              <a:rPr lang="en-US" sz="1638" dirty="0" smtClean="0"/>
              <a:t>.</a:t>
            </a:r>
            <a:r>
              <a:rPr sz="1638" dirty="0" smtClean="0"/>
              <a:t>g</a:t>
            </a:r>
            <a:r>
              <a:rPr lang="en-US" sz="1638" dirty="0" smtClean="0"/>
              <a:t>.,</a:t>
            </a:r>
            <a:r>
              <a:rPr sz="1638" dirty="0" smtClean="0"/>
              <a:t>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*)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Memory Management Rules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/>
              <a:t>Malloc</a:t>
            </a:r>
            <a:r>
              <a:rPr sz="2200" dirty="0"/>
              <a:t> what you free, free what you </a:t>
            </a:r>
            <a:r>
              <a:rPr sz="2200" dirty="0" err="1"/>
              <a:t>malloc</a:t>
            </a:r>
            <a:endParaRPr sz="22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client should free memory allocated by client code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library should free memory allocated by library code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Number </a:t>
            </a:r>
            <a:r>
              <a:rPr sz="2200" dirty="0" err="1"/>
              <a:t>mallocs</a:t>
            </a:r>
            <a:r>
              <a:rPr sz="2200" dirty="0"/>
              <a:t> = Number frees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Number </a:t>
            </a:r>
            <a:r>
              <a:rPr dirty="0" err="1"/>
              <a:t>mallocs</a:t>
            </a:r>
            <a:r>
              <a:rPr dirty="0"/>
              <a:t> &gt; Number Frees: definitely a memory leak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Number </a:t>
            </a:r>
            <a:r>
              <a:rPr dirty="0" err="1"/>
              <a:t>mallocs</a:t>
            </a:r>
            <a:r>
              <a:rPr dirty="0"/>
              <a:t> &lt; Number Frees: definitely a double free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Free a </a:t>
            </a:r>
            <a:r>
              <a:rPr sz="2200" dirty="0" err="1" smtClean="0"/>
              <a:t>malloc</a:t>
            </a:r>
            <a:r>
              <a:rPr lang="en-US" sz="2200" dirty="0" err="1" smtClean="0"/>
              <a:t>e</a:t>
            </a:r>
            <a:r>
              <a:rPr sz="2200" dirty="0" err="1" smtClean="0"/>
              <a:t>d</a:t>
            </a:r>
            <a:r>
              <a:rPr sz="2200" dirty="0" smtClean="0"/>
              <a:t> </a:t>
            </a:r>
            <a:r>
              <a:rPr sz="2200" dirty="0"/>
              <a:t>block </a:t>
            </a:r>
            <a:r>
              <a:rPr lang="en-US" sz="2200" dirty="0" smtClean="0"/>
              <a:t>exactly</a:t>
            </a:r>
            <a:r>
              <a:rPr sz="2200" dirty="0" smtClean="0"/>
              <a:t> </a:t>
            </a:r>
            <a:r>
              <a:rPr sz="2200" dirty="0"/>
              <a:t>once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Should not dereference a </a:t>
            </a:r>
            <a:r>
              <a:rPr dirty="0" smtClean="0"/>
              <a:t>freed </a:t>
            </a:r>
            <a:r>
              <a:rPr dirty="0"/>
              <a:t>memory block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Stack Vs Heap Allocation 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5037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 smtClean="0"/>
              <a:t>Local variables and function arguments </a:t>
            </a:r>
            <a:r>
              <a:rPr sz="2200" dirty="0" smtClean="0"/>
              <a:t>are </a:t>
            </a:r>
            <a:r>
              <a:rPr sz="2200" dirty="0"/>
              <a:t>placed on the </a:t>
            </a:r>
            <a:r>
              <a:rPr sz="2200" i="1" dirty="0"/>
              <a:t>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deallocated after the variable leaves scope</a:t>
            </a:r>
            <a:endParaRPr i="1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 dirty="0"/>
              <a:t>do not</a:t>
            </a:r>
            <a:r>
              <a:rPr dirty="0"/>
              <a:t> return a pointer to a stack-allocated variable!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 dirty="0"/>
              <a:t>do not </a:t>
            </a:r>
            <a:r>
              <a:rPr dirty="0"/>
              <a:t>reference the address of a variable outside its scope!</a:t>
            </a:r>
            <a:endParaRPr i="1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Memory blocks allocated by calls to </a:t>
            </a:r>
            <a:r>
              <a:rPr sz="2200" dirty="0" err="1"/>
              <a:t>malloc</a:t>
            </a:r>
            <a:r>
              <a:rPr sz="2200" dirty="0"/>
              <a:t>/</a:t>
            </a:r>
            <a:r>
              <a:rPr sz="2200" dirty="0" err="1"/>
              <a:t>calloc</a:t>
            </a:r>
            <a:r>
              <a:rPr sz="2200" dirty="0"/>
              <a:t> are placed on the </a:t>
            </a:r>
            <a:r>
              <a:rPr sz="2200" i="1" dirty="0"/>
              <a:t>heap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/>
              <a:t>Globals</a:t>
            </a:r>
            <a:r>
              <a:rPr sz="2200" dirty="0"/>
              <a:t>, constants are placed elsewhere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Example: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// a is a pointer on the </a:t>
            </a:r>
            <a:r>
              <a:rPr i="1" dirty="0"/>
              <a:t>stack </a:t>
            </a:r>
            <a:r>
              <a:rPr dirty="0"/>
              <a:t>to a memory block on the </a:t>
            </a:r>
            <a:r>
              <a:rPr i="1" dirty="0"/>
              <a:t>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 err="1"/>
              <a:t>int</a:t>
            </a:r>
            <a:r>
              <a:rPr dirty="0"/>
              <a:t>* a = </a:t>
            </a:r>
            <a:r>
              <a:rPr dirty="0" err="1"/>
              <a:t>malloc</a:t>
            </a:r>
            <a:r>
              <a:rPr dirty="0"/>
              <a:t>(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int</a:t>
            </a:r>
            <a:r>
              <a:rPr dirty="0"/>
              <a:t>));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Typedefs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Creates an </a:t>
            </a:r>
            <a:r>
              <a:rPr sz="2200" i="1"/>
              <a:t>alias </a:t>
            </a:r>
            <a:r>
              <a:rPr sz="2200"/>
              <a:t>type name</a:t>
            </a:r>
            <a:r>
              <a:rPr sz="2200" i="1"/>
              <a:t> </a:t>
            </a:r>
            <a:r>
              <a:rPr sz="2200"/>
              <a:t>for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Useful to simplify names of complex data types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848" y="1878330"/>
            <a:ext cx="6301915" cy="2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x;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pixel;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node;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(*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e1,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e2); </a:t>
            </a: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pixel x;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type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node foo;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type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int_cmp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(*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e1,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e2) type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Macros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671904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90812" lvl="0" indent="-360891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Fragment of code given a name; replace occurrence of name with contents of macro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No function call overhead, type neutral</a:t>
            </a:r>
          </a:p>
          <a:p>
            <a:pPr marL="425195" lvl="0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Uses: 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defining constants (INT_MAX, ARRAY_SIZE)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defining simple operations (MAX(a, b))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488" dirty="0" smtClean="0"/>
              <a:t>122-style </a:t>
            </a:r>
            <a:r>
              <a:rPr sz="1488" dirty="0" smtClean="0"/>
              <a:t>contracts  </a:t>
            </a:r>
            <a:r>
              <a:rPr sz="1488" dirty="0"/>
              <a:t>(REQUIRES, ENSURES)</a:t>
            </a:r>
          </a:p>
          <a:p>
            <a:pPr marL="425195" lvl="0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Warnings: 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Use parentheses around arguments/expressions, to avoid problems after substitution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Do not pass expressions with side effects as arguments to macros</a:t>
            </a:r>
          </a:p>
        </p:txBody>
      </p:sp>
      <p:sp>
        <p:nvSpPr>
          <p:cNvPr id="105" name="Shape 105"/>
          <p:cNvSpPr/>
          <p:nvPr/>
        </p:nvSpPr>
        <p:spPr>
          <a:xfrm>
            <a:off x="525140" y="3816753"/>
            <a:ext cx="5420454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INT_MAX 0x7FFFFFFFF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MAX(A, B) ((A) &gt; (B) ? (A) : (B))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REQUIRES(COND) assert(COND)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WORD_SIZE 4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NEXT_WORD(a) ((char*)(a) + WORD_SIZE)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Generic Types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1749432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/>
              <a:t>void* type is C’s provision for generic types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Raw pointer to some memory location (unknown type)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Can’t dereference a </a:t>
            </a:r>
            <a:r>
              <a:rPr sz="1727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1727"/>
              <a:t> (what is type </a:t>
            </a:r>
            <a:r>
              <a:rPr sz="1727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727"/>
              <a:t>?) 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Must cast void* to another type in order to dereference it</a:t>
            </a:r>
          </a:p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/>
              <a:t>Can cast back and forth between </a:t>
            </a:r>
            <a:r>
              <a:rPr sz="2112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2112"/>
              <a:t> and other pointer types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15317" y="3030605"/>
            <a:ext cx="3258744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// stack implementation: 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typedef void* elem; 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stack stack_new();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void push(stack S, elem e);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elem pop(stack S); </a:t>
            </a:r>
          </a:p>
        </p:txBody>
      </p:sp>
      <p:sp>
        <p:nvSpPr>
          <p:cNvPr id="114" name="Shape 114"/>
          <p:cNvSpPr/>
          <p:nvPr/>
        </p:nvSpPr>
        <p:spPr>
          <a:xfrm>
            <a:off x="4934965" y="2900795"/>
            <a:ext cx="3258743" cy="225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// stack usage: 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x = 42; int y = 54;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stack S = stack_new():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push(S, &amp;x);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push(S, &amp;y);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a = *(int*)pop(S);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b = *(int*)pop(S);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Files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Includes C declarations and macro definitions to be shared across multiple 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Only include function prototypes/macros; no implementation code!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Usage: #include &lt;header.h&gt;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&lt;lib&gt;</a:t>
            </a:r>
            <a:r>
              <a:rPr sz="1600"/>
              <a:t> for standard libraries (eg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#include &lt;string.h&gt;</a:t>
            </a:r>
            <a:r>
              <a:rPr sz="160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“file”</a:t>
            </a:r>
            <a:r>
              <a:rPr sz="1600"/>
              <a:t> for your source files (eg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“header.h”</a:t>
            </a:r>
            <a:r>
              <a:rPr sz="160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Never include .c files (bad practice)</a:t>
            </a:r>
          </a:p>
        </p:txBody>
      </p:sp>
      <p:sp>
        <p:nvSpPr>
          <p:cNvPr id="118" name="Shape 118"/>
          <p:cNvSpPr/>
          <p:nvPr/>
        </p:nvSpPr>
        <p:spPr>
          <a:xfrm>
            <a:off x="96588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list.h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struct list_node {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int data;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struct list_node* next;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typedef struct list_node* node;</a:t>
            </a:r>
            <a:br>
              <a:rPr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node new_list();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add_node(int e, node l); </a:t>
            </a:r>
          </a:p>
        </p:txBody>
      </p:sp>
      <p:sp>
        <p:nvSpPr>
          <p:cNvPr id="119" name="Shape 119"/>
          <p:cNvSpPr/>
          <p:nvPr/>
        </p:nvSpPr>
        <p:spPr>
          <a:xfrm>
            <a:off x="3107909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list.c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node new_list() {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add_node(int e, node l) {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0" name="Shape 120"/>
          <p:cNvSpPr/>
          <p:nvPr/>
        </p:nvSpPr>
        <p:spPr>
          <a:xfrm>
            <a:off x="6055731" y="3199629"/>
            <a:ext cx="3015211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stacks.h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struct stack_head {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node top;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node bottom;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typedef struct stack_head* stack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stack new_stack();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push(int e, stack S);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Guards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733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/>
            </a:lvl1pPr>
          </a:lstStyle>
          <a:p>
            <a:pPr lvl="0">
              <a:defRPr sz="1800"/>
            </a:pPr>
            <a:r>
              <a:rPr sz="2200"/>
              <a:t>Double-inclusion problem: include same header file twice</a:t>
            </a:r>
          </a:p>
        </p:txBody>
      </p:sp>
      <p:sp>
        <p:nvSpPr>
          <p:cNvPr id="124" name="Shape 124"/>
          <p:cNvSpPr/>
          <p:nvPr/>
        </p:nvSpPr>
        <p:spPr>
          <a:xfrm>
            <a:off x="396874" y="2694119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Solution: header guard ensures single inclusion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7155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1200"/>
              <a:t>//grandfather.h</a:t>
            </a:r>
          </a:p>
        </p:txBody>
      </p:sp>
      <p:sp>
        <p:nvSpPr>
          <p:cNvPr id="126" name="Shape 126"/>
          <p:cNvSpPr/>
          <p:nvPr/>
        </p:nvSpPr>
        <p:spPr>
          <a:xfrm>
            <a:off x="3135577" y="1467853"/>
            <a:ext cx="2872846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7" name="Shape 127"/>
          <p:cNvSpPr/>
          <p:nvPr/>
        </p:nvSpPr>
        <p:spPr>
          <a:xfrm>
            <a:off x="6213998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8" name="Shape 128"/>
          <p:cNvSpPr/>
          <p:nvPr/>
        </p:nvSpPr>
        <p:spPr>
          <a:xfrm>
            <a:off x="57155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//grandfather.h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#ifndef GRANDFATHER_H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#define GRANDFATHER_H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29" name="Shape 129"/>
          <p:cNvSpPr/>
          <p:nvPr/>
        </p:nvSpPr>
        <p:spPr>
          <a:xfrm>
            <a:off x="3261619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#ifndef FATHER_H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#define FATHER_H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30" name="Shape 130"/>
          <p:cNvSpPr/>
          <p:nvPr/>
        </p:nvSpPr>
        <p:spPr>
          <a:xfrm>
            <a:off x="6213998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31" name="Shape 131"/>
          <p:cNvSpPr/>
          <p:nvPr/>
        </p:nvSpPr>
        <p:spPr>
          <a:xfrm>
            <a:off x="396874" y="4637148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Okay: child.h only includes grandfather.h once</a:t>
            </a:r>
          </a:p>
        </p:txBody>
      </p:sp>
      <p:sp>
        <p:nvSpPr>
          <p:cNvPr id="132" name="Shape 132"/>
          <p:cNvSpPr/>
          <p:nvPr/>
        </p:nvSpPr>
        <p:spPr>
          <a:xfrm>
            <a:off x="396874" y="2079312"/>
            <a:ext cx="7896301" cy="73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Error: child.h includes grandfather.h twice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Odds and Ends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944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Prefix vs Postfix increment/decrement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a++</a:t>
            </a:r>
            <a:r>
              <a:rPr dirty="0"/>
              <a:t>: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 in the expression, then increment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++a</a:t>
            </a:r>
            <a:r>
              <a:rPr dirty="0"/>
              <a:t>: increment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, then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 in the expression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Switch Statements: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remember break statements after every case, unless you want fall through (may be desirable in some cases)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should probably use a default case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smtClean="0"/>
              <a:t>Variable/function </a:t>
            </a:r>
            <a:r>
              <a:rPr sz="2200" dirty="0"/>
              <a:t>modifiers: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global variables: defined outside functions, seen by all 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static variables/functions: seen only in file it’s declared </a:t>
            </a:r>
            <a:r>
              <a:rPr dirty="0" smtClean="0"/>
              <a:t>in</a:t>
            </a:r>
            <a:endParaRPr lang="en-US" dirty="0" smtClean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dirty="0" smtClean="0"/>
              <a:t>Refer to </a:t>
            </a:r>
            <a:r>
              <a:rPr lang="en-US" dirty="0"/>
              <a:t>K</a:t>
            </a:r>
            <a:r>
              <a:rPr lang="en-US" dirty="0" smtClean="0"/>
              <a:t>&amp;R for other modifiers and their meanings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Agenda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396874" y="1021555"/>
            <a:ext cx="7896301" cy="3729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Basics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Libraries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Debugging Tools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Version Control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Compilation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Demo</a:t>
            </a:r>
          </a:p>
        </p:txBody>
      </p:sp>
      <p:pic>
        <p:nvPicPr>
          <p:cNvPr id="5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954" y="1053416"/>
            <a:ext cx="3410107" cy="283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Libraries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string.h: Common String/Array Methods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396874" y="1034254"/>
            <a:ext cx="5758829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 smtClean="0"/>
              <a:t>One</a:t>
            </a:r>
            <a:r>
              <a:rPr sz="2200" dirty="0" smtClean="0"/>
              <a:t> </a:t>
            </a:r>
            <a:r>
              <a:rPr sz="2200" dirty="0"/>
              <a:t>the most useful </a:t>
            </a:r>
            <a:r>
              <a:rPr sz="2200" dirty="0" smtClean="0"/>
              <a:t>librar</a:t>
            </a:r>
            <a:r>
              <a:rPr lang="en-US" sz="2200" dirty="0" smtClean="0"/>
              <a:t>ies</a:t>
            </a:r>
            <a:r>
              <a:rPr sz="2200" dirty="0" smtClean="0"/>
              <a:t> </a:t>
            </a:r>
            <a:r>
              <a:rPr sz="2200" dirty="0"/>
              <a:t>available to you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Used heavily in shell/proxy labs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Important usage details regarding arguments: </a:t>
            </a:r>
            <a:endParaRPr sz="2200" i="1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prefixes: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dirty="0"/>
              <a:t> -&gt; strings,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dirty="0"/>
              <a:t> -&gt; arbitrary memory blocks. 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all strings are ‘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/0</a:t>
            </a:r>
            <a:r>
              <a:rPr dirty="0"/>
              <a:t>’ terminated!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dirty="0"/>
              <a:t> is large enough to store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/>
              <a:t>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/>
              <a:t> actually contains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dirty="0"/>
              <a:t> bytes!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dirty="0"/>
              <a:t> don’t overlap!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rcRect l="25278" t="51733" r="50360" b="1354"/>
          <a:stretch>
            <a:fillRect/>
          </a:stretch>
        </p:blipFill>
        <p:spPr>
          <a:xfrm>
            <a:off x="6208369" y="890136"/>
            <a:ext cx="2501841" cy="3086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string.h: Common String/Array Methods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396874" y="1034254"/>
            <a:ext cx="7896301" cy="372900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Copying</a:t>
            </a:r>
            <a:r>
              <a:rPr sz="1936"/>
              <a:t>: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void* memcpy (void* dest, void* src, size_t n):</a:t>
            </a:r>
            <a:r>
              <a:rPr sz="1584"/>
              <a:t> copy n bytes of src into dest, return dest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char* strcpy(char* dest, char* src):</a:t>
            </a:r>
            <a:r>
              <a:rPr sz="1584"/>
              <a:t> copy src string into dest, return dest</a:t>
            </a:r>
          </a:p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Concatenation</a:t>
            </a:r>
            <a:r>
              <a:rPr sz="1936"/>
              <a:t>: 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 * strcat (char * dest, char* src):</a:t>
            </a:r>
            <a:r>
              <a:rPr sz="1584"/>
              <a:t> append copy of src to end of dest, return dest</a:t>
            </a:r>
          </a:p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Comparison</a:t>
            </a:r>
            <a:r>
              <a:rPr sz="1936"/>
              <a:t>: 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int strcmp (char * str1, char * str2):</a:t>
            </a:r>
            <a:r>
              <a:rPr sz="1584"/>
              <a:t> compare str1, str2 by character (based on ASCII value of each character, then string length), return comparison result</a:t>
            </a:r>
            <a:br>
              <a:rPr sz="1584"/>
            </a:br>
            <a:r>
              <a:rPr sz="1584"/>
              <a:t>str1 &lt; str2: -1, </a:t>
            </a:r>
            <a:br>
              <a:rPr sz="1584"/>
            </a:br>
            <a:r>
              <a:rPr sz="1584"/>
              <a:t>str1 == str2: 0, </a:t>
            </a:r>
            <a:br>
              <a:rPr sz="1584"/>
            </a:br>
            <a:r>
              <a:rPr sz="1584"/>
              <a:t>str1 &gt; str2: 1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905255">
              <a:defRPr sz="2376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376"/>
              <a:t>string.h: Common String/Array Methods (Continued)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2627" lvl="0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Searching</a:t>
            </a:r>
            <a:r>
              <a:rPr sz="2178"/>
              <a:t>: 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strstr (char * str1, char * str2)</a:t>
            </a:r>
            <a:r>
              <a:rPr sz="1782"/>
              <a:t>: return pointer to </a:t>
            </a:r>
            <a:r>
              <a:rPr sz="1782" i="1"/>
              <a:t>first </a:t>
            </a:r>
            <a:r>
              <a:rPr sz="1782"/>
              <a:t>occurrence of str2 in str1, else NULL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strtok (char * str, char * delimiters)</a:t>
            </a:r>
            <a:r>
              <a:rPr sz="1782"/>
              <a:t>: tokenize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sz="1782"/>
              <a:t> according to delimiter characters provided in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delimiters</a:t>
            </a:r>
            <a:r>
              <a:rPr sz="1782"/>
              <a:t>, return the next token per successive stroke call, using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 = NULL</a:t>
            </a:r>
          </a:p>
          <a:p>
            <a:pPr marL="452627" lvl="0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Other</a:t>
            </a:r>
            <a:r>
              <a:rPr sz="2178"/>
              <a:t>: 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size_t strlen ( const char * str ): </a:t>
            </a:r>
            <a:r>
              <a:rPr sz="1782"/>
              <a:t>returns length of the string (up to, but not including the ‘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sz="1782"/>
              <a:t>’ character)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void * memset (void* ptr, int val, size_t n )</a:t>
            </a:r>
            <a:r>
              <a:rPr sz="1782"/>
              <a:t>: set first n bytes of memory block addressed by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1782"/>
              <a:t> to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1782"/>
              <a:t> (use this for </a:t>
            </a:r>
            <a:r>
              <a:rPr sz="1782" i="1"/>
              <a:t>setting bytes only;</a:t>
            </a:r>
            <a:r>
              <a:rPr sz="1782"/>
              <a:t> don’t use to set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82"/>
              <a:t> arrays or anything else!)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stdlib.h: General Purpose Functions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Dynamic memory allocation: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malloc, calloc, free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String conversion: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atoi(char* str)</a:t>
            </a:r>
            <a:r>
              <a:rPr sz="1403"/>
              <a:t>: parse string into integral value (return 0 if not parsed)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System Calls: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exit(int status)</a:t>
            </a:r>
            <a:r>
              <a:rPr sz="1403"/>
              <a:t>: terminate calling process, return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sz="1403"/>
              <a:t> to parent process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abort()</a:t>
            </a:r>
            <a:r>
              <a:rPr sz="1403"/>
              <a:t>: aborts process abnormally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Searching/Sorting: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/>
              <a:t>provide array, array size, element size, comparator (function pointer)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bsearch: </a:t>
            </a:r>
            <a:r>
              <a:rPr sz="1403"/>
              <a:t>returns pointer to matching element in the array</a:t>
            </a:r>
            <a:endParaRPr sz="1403">
              <a:latin typeface="Courier New"/>
              <a:ea typeface="Courier New"/>
              <a:cs typeface="Courier New"/>
              <a:sym typeface="Courier New"/>
            </a:endParaRP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qsort: </a:t>
            </a:r>
            <a:r>
              <a:rPr sz="1403"/>
              <a:t>sorts the array destructively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Integer arithmetic: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abs(int n)</a:t>
            </a:r>
            <a:r>
              <a:rPr sz="1403"/>
              <a:t>: returns absolute value of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403"/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Types</a:t>
            </a:r>
            <a:r>
              <a:rPr sz="1403" u="sng"/>
              <a:t>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1403"/>
              <a:t>: unsigned integral type (store size of </a:t>
            </a:r>
            <a:r>
              <a:rPr sz="1403" i="1"/>
              <a:t>any </a:t>
            </a:r>
            <a:r>
              <a:rPr sz="1403"/>
              <a:t>object)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911163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Another really useful library.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heavily in cache/shell/proxy labs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for: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argument parsing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file handling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input/output </a:t>
            </a:r>
          </a:p>
        </p:txBody>
      </p:sp>
      <p:pic>
        <p:nvPicPr>
          <p:cNvPr id="1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204" y="1053418"/>
            <a:ext cx="4307081" cy="2640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stdio.h: Common I/O Methods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FILE* fopen (char* filename, char* mode)</a:t>
            </a:r>
            <a:r>
              <a:t>: open the file with specified filename in specified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t> (read, write, append, etc), associate it with stream identified by returned file pointer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fscanf (FILE* stream, char* format, ...)</a:t>
            </a:r>
            <a:r>
              <a:t>: read data from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t>, store it according to the parameter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t> at the memory locations pointed at by additional arguments.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fclose (FILE* stream):</a:t>
            </a:r>
            <a:r>
              <a:t> close the file associated with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fprintf (FILE* stream, char* format, ... ):</a:t>
            </a:r>
            <a:r>
              <a:t> write the C string pointed at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t> to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t>, using any additional arguments to fill in format specifiers. 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Getopt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835653" cy="364268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82219" lvl="0" indent="-265429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0" dirty="0"/>
              <a:t>Need to include</a:t>
            </a:r>
            <a:r>
              <a:rPr sz="171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10" dirty="0" err="1">
                <a:latin typeface="Courier New"/>
                <a:ea typeface="Courier New"/>
                <a:cs typeface="Courier New"/>
                <a:sym typeface="Courier New"/>
              </a:rPr>
              <a:t>getopt.h</a:t>
            </a:r>
            <a:r>
              <a:rPr sz="1710" dirty="0"/>
              <a:t> and </a:t>
            </a:r>
            <a:r>
              <a:rPr sz="1710" dirty="0" err="1"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sz="1710" dirty="0"/>
              <a:t> to use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Used to parse command-line arguments.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Typically called in a loop to retrieve arguments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Switch statement used to handle options</a:t>
            </a:r>
          </a:p>
          <a:p>
            <a:pPr marL="721969" lvl="1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 dirty="0"/>
              <a:t>colon indicates required argument</a:t>
            </a:r>
          </a:p>
          <a:p>
            <a:pPr marL="721969" lvl="1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 dirty="0" err="1">
                <a:latin typeface="Courier New"/>
                <a:ea typeface="Courier New"/>
                <a:cs typeface="Courier New"/>
                <a:sym typeface="Courier New"/>
              </a:rPr>
              <a:t>optarg</a:t>
            </a:r>
            <a:r>
              <a:rPr sz="1425" dirty="0"/>
              <a:t> is set to value of option argument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Returns -1 when no more arguments present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1804" dirty="0" smtClean="0"/>
              <a:t>Very </a:t>
            </a:r>
            <a:r>
              <a:rPr sz="1804" dirty="0" smtClean="0"/>
              <a:t>useful </a:t>
            </a:r>
            <a:r>
              <a:rPr sz="1804" dirty="0"/>
              <a:t>for Cache lab!</a:t>
            </a:r>
          </a:p>
        </p:txBody>
      </p:sp>
      <p:sp>
        <p:nvSpPr>
          <p:cNvPr id="161" name="Shape 161"/>
          <p:cNvSpPr/>
          <p:nvPr/>
        </p:nvSpPr>
        <p:spPr>
          <a:xfrm>
            <a:off x="4594979" y="1053416"/>
            <a:ext cx="4759818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int main(int argc, char** argv){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int opt, x;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/* looping over arguments */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while(-1 != (opt = getopt(argc, argv, “x:"))){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switch(opt) { 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case 'x':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x = atoi(optarg);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break;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default: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printf(“wrong argument\n");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break;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}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}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Note about Library Functions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These functions can return error codes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t> could fail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 file couldn’t be opened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 string may be incorrectly parsed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Remember to check for the error cases and handle the errors accordingly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may have to terminate the program (eg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t> fails)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may be able to recover (user entered bad input)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Debugging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GDB, Valgrind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Basics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440505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199" lvl="0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No longer stepping through assembly! 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the step/next commands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break on line numbers, functions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list to display code at line-numbers and functions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print with variables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/>
          </a:p>
          <a:p>
            <a:pPr marL="457199" lvl="0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 gdbtui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Nice display for viewing source/executing commands</a:t>
            </a:r>
          </a:p>
        </p:txBody>
      </p:sp>
      <p:pic>
        <p:nvPicPr>
          <p:cNvPr id="18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0473" y="959906"/>
            <a:ext cx="2658141" cy="3620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Valgrind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4844835" cy="372900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Find memory errors, detect memory leaks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Common errors: 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Illegal read/write errors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Use of uninitialized values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Illegal frees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Overlapping source/destination addresses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Typical solutions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allocate enough memory?  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accidentally free stack variables/something twice?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initialize all your variables?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use something that you just free’d?  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--leak-check=full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Memcheck gives details for each definitely/possibly lost memory block (where it was allocated</a:t>
            </a:r>
          </a:p>
        </p:txBody>
      </p:sp>
      <p:pic>
        <p:nvPicPr>
          <p:cNvPr id="190" name="pasted-image.png"/>
          <p:cNvPicPr/>
          <p:nvPr/>
        </p:nvPicPr>
        <p:blipFill>
          <a:blip r:embed="rId2">
            <a:extLst/>
          </a:blip>
          <a:srcRect r="19427"/>
          <a:stretch>
            <a:fillRect/>
          </a:stretch>
        </p:blipFill>
        <p:spPr>
          <a:xfrm>
            <a:off x="5340810" y="852712"/>
            <a:ext cx="3534649" cy="372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Compilation</a:t>
            </a:r>
          </a:p>
        </p:txBody>
      </p:sp>
      <p:sp>
        <p:nvSpPr>
          <p:cNvPr id="193" name="Shape 193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GCC, Make Files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 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Used to compile C/C++ projects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List the files that will be compiled to form an executable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Specify options via flags</a:t>
            </a:r>
          </a:p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Important Flags: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-g: produce debug information (</a:t>
            </a:r>
            <a:r>
              <a:rPr sz="1700" dirty="0">
                <a:latin typeface="Arial Bold"/>
                <a:ea typeface="Arial Bold"/>
                <a:cs typeface="Arial Bold"/>
                <a:sym typeface="Arial Bold"/>
              </a:rPr>
              <a:t>important</a:t>
            </a:r>
            <a:r>
              <a:rPr sz="1700" dirty="0"/>
              <a:t>; used by GDB/</a:t>
            </a:r>
            <a:r>
              <a:rPr sz="1700" dirty="0" err="1"/>
              <a:t>valgrind</a:t>
            </a:r>
            <a:r>
              <a:rPr sz="1700" dirty="0"/>
              <a:t>)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</a:t>
            </a:r>
            <a:r>
              <a:rPr sz="1700" dirty="0" err="1"/>
              <a:t>Werror</a:t>
            </a:r>
            <a:r>
              <a:rPr sz="1700" dirty="0"/>
              <a:t>: treat all warnings as errors (this is our </a:t>
            </a:r>
            <a:r>
              <a:rPr sz="1700" dirty="0">
                <a:latin typeface="Arial Bold"/>
                <a:ea typeface="Arial Bold"/>
                <a:cs typeface="Arial Bold"/>
                <a:sym typeface="Arial Bold"/>
              </a:rPr>
              <a:t>default</a:t>
            </a:r>
            <a:r>
              <a:rPr sz="1700" dirty="0"/>
              <a:t>)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-Wall/-</a:t>
            </a:r>
            <a:r>
              <a:rPr sz="1700" dirty="0" err="1"/>
              <a:t>Wextra</a:t>
            </a:r>
            <a:r>
              <a:rPr sz="1700" dirty="0"/>
              <a:t>: enable all construction warnings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-pedantic: indicate all mandatory diagnostics listed in C-standard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700" dirty="0" smtClean="0"/>
              <a:t>-O0/</a:t>
            </a:r>
            <a:r>
              <a:rPr sz="1700" dirty="0" smtClean="0"/>
              <a:t>-O1</a:t>
            </a:r>
            <a:r>
              <a:rPr sz="1700" dirty="0"/>
              <a:t>/-O2: optimization levels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-o &lt;filename&gt;: name output binary file ‘filename’</a:t>
            </a:r>
          </a:p>
          <a:p>
            <a:pPr marL="868680" lvl="1" indent="-289558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700" dirty="0"/>
          </a:p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Example: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 err="1"/>
              <a:t>gcc</a:t>
            </a:r>
            <a:r>
              <a:rPr sz="1700" dirty="0"/>
              <a:t> -g -</a:t>
            </a:r>
            <a:r>
              <a:rPr sz="1700" dirty="0" err="1"/>
              <a:t>Werror</a:t>
            </a:r>
            <a:r>
              <a:rPr sz="1700" dirty="0"/>
              <a:t> -Wall -</a:t>
            </a:r>
            <a:r>
              <a:rPr sz="1700" dirty="0" err="1"/>
              <a:t>Wextra</a:t>
            </a:r>
            <a:r>
              <a:rPr sz="1700" dirty="0"/>
              <a:t> -pedantic </a:t>
            </a:r>
            <a:r>
              <a:rPr sz="1700" dirty="0" err="1"/>
              <a:t>foo.c</a:t>
            </a:r>
            <a:r>
              <a:rPr sz="1700" dirty="0"/>
              <a:t> </a:t>
            </a:r>
            <a:r>
              <a:rPr sz="1700" dirty="0" err="1"/>
              <a:t>bar.c</a:t>
            </a:r>
            <a:r>
              <a:rPr sz="1700" dirty="0"/>
              <a:t> -o </a:t>
            </a:r>
            <a:r>
              <a:rPr sz="1700" dirty="0" err="1"/>
              <a:t>baz</a:t>
            </a:r>
            <a:endParaRPr sz="17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993840" cy="33650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Command-line compilation becomes </a:t>
            </a:r>
            <a:r>
              <a:rPr sz="2200" dirty="0" smtClean="0"/>
              <a:t>inefficient when </a:t>
            </a:r>
            <a:r>
              <a:rPr sz="2200" dirty="0"/>
              <a:t>compiling many files together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Solution: use make-files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Single operation to compile files together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Only recompiles updated files</a:t>
            </a:r>
          </a:p>
        </p:txBody>
      </p:sp>
      <p:sp>
        <p:nvSpPr>
          <p:cNvPr id="200" name="Shape 200"/>
          <p:cNvSpPr/>
          <p:nvPr/>
        </p:nvSpPr>
        <p:spPr>
          <a:xfrm>
            <a:off x="4389930" y="1053416"/>
            <a:ext cx="4673435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# Makefile for the malloc lab driver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#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CC = gcc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CFLAGS = -Wall -Wextra -Werror -O2 -g -DDRIVER -std=gnu99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OBJS = mdriver.o mm.o memlib.o fsecs.o fcyc.o clock.o ftimer.o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all: mdriver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mdriver: $(OBJS)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	$(CC) $(CFLAGS) -o mdriver $(OBJS)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mdriver.o: mdriver.c fsecs.h fcyc.h clock.h memlib.h config.h mm.h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memlib.o: memlib.c memlib.h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mm.o: mm.c mm.h memlib.h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fsecs.o: fsecs.c fsecs.h config.h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fcyc.o: fcyc.c fcyc.h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ftimer.o: ftimer.c ftimer.h config.h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clock.o: clock.c clock.h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clean: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	rm -f *~ *.o mdriver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 Rules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396873" y="1021554"/>
            <a:ext cx="4841116" cy="3764516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Comments start with a ‘#’, Commands start with a TAB.</a:t>
            </a:r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Common Make File Format: </a:t>
            </a:r>
          </a:p>
          <a:p>
            <a:pPr marL="690880" lvl="1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target: source(s) </a:t>
            </a:r>
            <a:br>
              <a:rPr sz="1200"/>
            </a:br>
            <a:r>
              <a:rPr sz="1200"/>
              <a:t>TAB: command</a:t>
            </a:r>
            <a:br>
              <a:rPr sz="1200"/>
            </a:br>
            <a:r>
              <a:rPr sz="1200"/>
              <a:t>TAB: command</a:t>
            </a:r>
            <a:endParaRPr sz="1600"/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Macros: similar to C-macros, find and replace:</a:t>
            </a:r>
          </a:p>
          <a:p>
            <a:pPr marL="690880" lvl="1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CC    = gcc </a:t>
            </a:r>
            <a:br>
              <a:rPr sz="1200"/>
            </a:br>
            <a:r>
              <a:rPr sz="1200"/>
              <a:t>CCOPT = -g -DDEBUG -DPRINT </a:t>
            </a:r>
            <a:br>
              <a:rPr sz="1200"/>
            </a:br>
            <a:r>
              <a:rPr sz="1200"/>
              <a:t>foo.o: foo.c foo.h</a:t>
            </a:r>
            <a:br>
              <a:rPr sz="1200"/>
            </a:br>
            <a:r>
              <a:rPr sz="1200"/>
              <a:t>       $(CC) $(CCOPT) -c foo.c</a:t>
            </a:r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See </a:t>
            </a:r>
            <a:r>
              <a:rPr sz="1900">
                <a:hlinkClick r:id="rId2"/>
              </a:rPr>
              <a:t>http://www.andrew.cmu.edu/course/15-123-kesden/index/lecture_index.html</a:t>
            </a:r>
            <a:r>
              <a:rPr sz="1900"/>
              <a:t> for more details</a:t>
            </a:r>
          </a:p>
        </p:txBody>
      </p:sp>
      <p:pic>
        <p:nvPicPr>
          <p:cNvPr id="204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6748" y="1523198"/>
            <a:ext cx="3284842" cy="1765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-1" y="1484673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Questions?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 Basics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The </a:t>
            </a:r>
            <a:r>
              <a:rPr sz="2200" i="1"/>
              <a:t>minimum </a:t>
            </a:r>
            <a:r>
              <a:rPr sz="2200"/>
              <a:t>you must know to do well in this class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You have seen these concepts before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Make sure you remember them.  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Summary: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Pointers/Arrays/Structs/Casting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Memory Management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Function pointers/Generic Types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Strings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GrabBag (Macros, typedefs, header guards/files, etc)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396874" y="983454"/>
            <a:ext cx="7896301" cy="24868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Stores address of a value in memory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 dirty="0" err="1"/>
              <a:t>eg</a:t>
            </a:r>
            <a:r>
              <a:rPr sz="1764" dirty="0"/>
              <a:t> </a:t>
            </a:r>
            <a:r>
              <a:rPr sz="1764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*, char*, </a:t>
            </a:r>
            <a:r>
              <a:rPr sz="1764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sz="1764" dirty="0"/>
              <a:t>, </a:t>
            </a:r>
            <a:r>
              <a:rPr sz="1764" dirty="0" err="1"/>
              <a:t>etc</a:t>
            </a:r>
            <a:endParaRPr sz="1764" dirty="0"/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 dirty="0"/>
              <a:t>Access the value by dereferencing (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sz="1764" dirty="0"/>
              <a:t>); can be used to read value or write value to given address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764" dirty="0"/>
              <a:t>d</a:t>
            </a:r>
            <a:r>
              <a:rPr sz="1764" dirty="0" smtClean="0"/>
              <a:t>ereferenc</a:t>
            </a:r>
            <a:r>
              <a:rPr lang="en-US" sz="1764" dirty="0" smtClean="0"/>
              <a:t>ing</a:t>
            </a:r>
            <a:r>
              <a:rPr sz="1764" dirty="0" smtClean="0"/>
              <a:t> </a:t>
            </a:r>
            <a:r>
              <a:rPr sz="1764" dirty="0" smtClean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764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64" dirty="0" smtClean="0">
                <a:latin typeface="+mj-lt"/>
                <a:ea typeface="Courier New"/>
                <a:cs typeface="Courier New"/>
                <a:sym typeface="Courier New"/>
              </a:rPr>
              <a:t>causes a runtime error</a:t>
            </a:r>
            <a:endParaRPr sz="1764" dirty="0">
              <a:latin typeface="+mj-lt"/>
            </a:endParaRP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Pointer to type 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156" dirty="0"/>
              <a:t> references a block of </a:t>
            </a:r>
            <a:r>
              <a:rPr sz="2156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r>
              <a:rPr sz="2156" dirty="0"/>
              <a:t> bytes</a:t>
            </a: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Get the address of a value in memory with the ‘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sz="2156" dirty="0"/>
              <a:t>’ operator</a:t>
            </a: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Can alias pointers to same address </a:t>
            </a:r>
          </a:p>
        </p:txBody>
      </p:sp>
      <p:sp>
        <p:nvSpPr>
          <p:cNvPr id="64" name="Shape 64"/>
          <p:cNvSpPr/>
          <p:nvPr/>
        </p:nvSpPr>
        <p:spPr>
          <a:xfrm>
            <a:off x="-4878" y="4361100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r>
              <a:rPr sz="2400" b="1"/>
              <a:t>Demo Time!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Call by Value vs Call by Reference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396874" y="983454"/>
            <a:ext cx="7896301" cy="26230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 dirty="0"/>
              <a:t>Call-by-value</a:t>
            </a:r>
            <a:r>
              <a:rPr sz="2024" dirty="0"/>
              <a:t>: Changes made to arguments passed to a function </a:t>
            </a:r>
            <a:r>
              <a:rPr sz="2024" i="1" dirty="0"/>
              <a:t>aren’t </a:t>
            </a:r>
            <a:r>
              <a:rPr sz="2024" dirty="0"/>
              <a:t>reflected 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 dirty="0"/>
              <a:t>Call-by-reference</a:t>
            </a:r>
            <a:r>
              <a:rPr sz="2024" dirty="0"/>
              <a:t>: Changes made to arguments passed to a function </a:t>
            </a:r>
            <a:r>
              <a:rPr sz="2024" i="1" dirty="0"/>
              <a:t>are</a:t>
            </a:r>
            <a:r>
              <a:rPr sz="2024" dirty="0"/>
              <a:t> reflected 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dirty="0"/>
              <a:t>C is a </a:t>
            </a:r>
            <a:r>
              <a:rPr sz="2024" i="1" dirty="0"/>
              <a:t>call-by-value </a:t>
            </a:r>
            <a:r>
              <a:rPr sz="2024" dirty="0"/>
              <a:t>language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dirty="0"/>
              <a:t>To </a:t>
            </a:r>
            <a:r>
              <a:rPr lang="en-US" sz="2024" dirty="0" smtClean="0"/>
              <a:t>cause</a:t>
            </a:r>
            <a:r>
              <a:rPr sz="2024" dirty="0" smtClean="0"/>
              <a:t> </a:t>
            </a:r>
            <a:r>
              <a:rPr sz="2024" dirty="0"/>
              <a:t>changes to </a:t>
            </a:r>
            <a:r>
              <a:rPr lang="en-US" sz="2024" dirty="0" smtClean="0"/>
              <a:t>values</a:t>
            </a:r>
            <a:r>
              <a:rPr sz="2024" dirty="0" smtClean="0"/>
              <a:t> </a:t>
            </a:r>
            <a:r>
              <a:rPr sz="2024" dirty="0"/>
              <a:t>outside the function, use pointers 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 dirty="0"/>
              <a:t>Do </a:t>
            </a:r>
            <a:r>
              <a:rPr sz="1656" i="1" dirty="0"/>
              <a:t>not </a:t>
            </a:r>
            <a:r>
              <a:rPr sz="1656" dirty="0"/>
              <a:t>assign the pointer to a different value (that won’t be reflected!)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 dirty="0"/>
              <a:t>Instead, </a:t>
            </a:r>
            <a:r>
              <a:rPr sz="1656" i="1" dirty="0"/>
              <a:t>dereference the pointer</a:t>
            </a:r>
            <a:r>
              <a:rPr sz="1656" dirty="0"/>
              <a:t> and assign a value to that address</a:t>
            </a:r>
          </a:p>
        </p:txBody>
      </p:sp>
      <p:sp>
        <p:nvSpPr>
          <p:cNvPr id="68" name="Shape 68"/>
          <p:cNvSpPr/>
          <p:nvPr/>
        </p:nvSpPr>
        <p:spPr>
          <a:xfrm>
            <a:off x="529155" y="3691661"/>
            <a:ext cx="4150228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void swap(int* a, int* b)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temp = *a;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*a = *b;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*b = temp;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9" name="Shape 69"/>
          <p:cNvSpPr/>
          <p:nvPr/>
        </p:nvSpPr>
        <p:spPr>
          <a:xfrm>
            <a:off x="4673759" y="3691661"/>
            <a:ext cx="415022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x = 42;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y = 54;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swap(&amp;x, &amp;y);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printf(“%d\n”, x); // 54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printf(“%d\n”, y); // 42</a:t>
            </a:r>
          </a:p>
        </p:txBody>
      </p:sp>
      <p:sp>
        <p:nvSpPr>
          <p:cNvPr id="6" name="Shape 73"/>
          <p:cNvSpPr/>
          <p:nvPr/>
        </p:nvSpPr>
        <p:spPr>
          <a:xfrm>
            <a:off x="0" y="4855462"/>
            <a:ext cx="915375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r>
              <a:rPr sz="1200" b="1" dirty="0"/>
              <a:t>Demo Time!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 Arithmetic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Can add/subtract from an address to get a new address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Only perform when absolutely necessary </a:t>
            </a:r>
            <a:r>
              <a:rPr dirty="0" smtClean="0"/>
              <a:t>(</a:t>
            </a:r>
            <a:r>
              <a:rPr lang="en-US" dirty="0" smtClean="0"/>
              <a:t>i.e., </a:t>
            </a:r>
            <a:r>
              <a:rPr dirty="0" err="1" smtClean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dirty="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Result depends on the pointer type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2200" dirty="0"/>
              <a:t>, where 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200" dirty="0"/>
              <a:t> is a pointer 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= 0x100</a:t>
            </a:r>
            <a:r>
              <a:rPr sz="2200" dirty="0"/>
              <a:t>, </a:t>
            </a: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200" dirty="0"/>
              <a:t> is an </a:t>
            </a: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2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(</a:t>
            </a:r>
            <a:r>
              <a:rPr sz="2200" i="1" dirty="0"/>
              <a:t>x86-64</a:t>
            </a:r>
            <a:r>
              <a:rPr dirty="0"/>
              <a:t>)</a:t>
            </a:r>
            <a:endParaRPr sz="22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 A</a:t>
            </a:r>
            <a:r>
              <a:rPr sz="1600" dirty="0"/>
              <a:t>: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+ 4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  <a:r>
              <a:rPr sz="1600" dirty="0"/>
              <a:t>: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(char)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** A</a:t>
            </a:r>
            <a:r>
              <a:rPr sz="1600" dirty="0"/>
              <a:t>: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A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+ 8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Rule of thumb: cast pointer explicitly to avoid confusion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/>
              <a:t>Prefer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(char*)(A)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/>
              <a:t> vs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A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/>
              <a:t>, even if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/>
              <a:t>Absolutely do this in macros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600" dirty="0" smtClean="0"/>
              <a:t>i</a:t>
            </a:r>
            <a:r>
              <a:rPr lang="en-US" sz="1600" dirty="0" smtClean="0"/>
              <a:t>.</a:t>
            </a:r>
            <a:r>
              <a:rPr sz="1600" dirty="0" smtClean="0"/>
              <a:t>e</a:t>
            </a:r>
            <a:r>
              <a:rPr lang="en-US" sz="1600" dirty="0" smtClean="0"/>
              <a:t>.,</a:t>
            </a:r>
            <a:r>
              <a:rPr sz="16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Structs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37182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 smtClean="0"/>
              <a:t>Collection</a:t>
            </a:r>
            <a:r>
              <a:rPr sz="2200" dirty="0" smtClean="0"/>
              <a:t> </a:t>
            </a:r>
            <a:r>
              <a:rPr sz="2200" dirty="0"/>
              <a:t>of </a:t>
            </a:r>
            <a:r>
              <a:rPr lang="en-US" sz="2200" dirty="0" smtClean="0"/>
              <a:t>values</a:t>
            </a:r>
            <a:r>
              <a:rPr sz="2200" dirty="0" smtClean="0"/>
              <a:t> </a:t>
            </a:r>
            <a:r>
              <a:rPr sz="2200" dirty="0"/>
              <a:t>placed under one name in a </a:t>
            </a:r>
            <a:r>
              <a:rPr lang="en-US" sz="2200" dirty="0" smtClean="0"/>
              <a:t>single </a:t>
            </a:r>
            <a:r>
              <a:rPr sz="2200" dirty="0" smtClean="0"/>
              <a:t>block </a:t>
            </a:r>
            <a:r>
              <a:rPr sz="2200" dirty="0"/>
              <a:t>of memory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Can </a:t>
            </a:r>
            <a:r>
              <a:rPr lang="en-US" dirty="0" smtClean="0"/>
              <a:t>put</a:t>
            </a:r>
            <a:r>
              <a:rPr dirty="0" smtClean="0"/>
              <a:t> </a:t>
            </a:r>
            <a:r>
              <a:rPr dirty="0" err="1"/>
              <a:t>structs</a:t>
            </a:r>
            <a:r>
              <a:rPr dirty="0"/>
              <a:t>, arrays in other </a:t>
            </a:r>
            <a:r>
              <a:rPr dirty="0" err="1"/>
              <a:t>structs</a:t>
            </a:r>
            <a:endParaRPr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Given a </a:t>
            </a:r>
            <a:r>
              <a:rPr sz="2200" dirty="0" err="1"/>
              <a:t>struct</a:t>
            </a:r>
            <a:r>
              <a:rPr sz="2200" dirty="0"/>
              <a:t> </a:t>
            </a:r>
            <a:r>
              <a:rPr sz="2200" i="1" dirty="0"/>
              <a:t>instance</a:t>
            </a:r>
            <a:r>
              <a:rPr sz="2200" dirty="0"/>
              <a:t>, access the fields using the ‘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200" dirty="0"/>
              <a:t>’ operator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Given a </a:t>
            </a:r>
            <a:r>
              <a:rPr sz="2200" dirty="0" err="1"/>
              <a:t>struct</a:t>
            </a:r>
            <a:r>
              <a:rPr sz="2200" dirty="0"/>
              <a:t> </a:t>
            </a:r>
            <a:r>
              <a:rPr sz="2200" i="1" dirty="0"/>
              <a:t>pointer</a:t>
            </a:r>
            <a:r>
              <a:rPr sz="2200" dirty="0"/>
              <a:t>, access the fields using the ‘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2200" dirty="0"/>
              <a:t>’ operator</a:t>
            </a:r>
          </a:p>
        </p:txBody>
      </p:sp>
      <p:sp>
        <p:nvSpPr>
          <p:cNvPr id="77" name="Shape 77"/>
          <p:cNvSpPr/>
          <p:nvPr/>
        </p:nvSpPr>
        <p:spPr>
          <a:xfrm>
            <a:off x="525140" y="3516672"/>
            <a:ext cx="1846081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foo_s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a;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b;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8" name="Shape 78"/>
          <p:cNvSpPr/>
          <p:nvPr/>
        </p:nvSpPr>
        <p:spPr>
          <a:xfrm>
            <a:off x="2584782" y="3516672"/>
            <a:ext cx="3136569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bar_s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ar[10];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foo_s baz;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9" name="Shape 79"/>
          <p:cNvSpPr/>
          <p:nvPr/>
        </p:nvSpPr>
        <p:spPr>
          <a:xfrm>
            <a:off x="4782511" y="3516672"/>
            <a:ext cx="415022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bar_s biz; // bar_s instance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biz.ar[0] = ‘a’;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biz.baz.a = 42;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bar_s* boz = &amp;biz; // bar_s ptr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boz-&gt;baz.b = ‘b’;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Arrays/Strings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Arrays: fixed-size collection of elements of the same type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Can allocate on the stack or on the 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A[10]; // A is array of 10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on the 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 A =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(10,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)); // A is array of 10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on the heap</a:t>
            </a:r>
            <a:br>
              <a:rPr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Strings: Null-character (‘\0’) terminated character arrays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Null-character tells us where the string ends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All standard C library functions on strings assume null-termination.  </a:t>
            </a:r>
          </a:p>
        </p:txBody>
      </p:sp>
      <p:sp>
        <p:nvSpPr>
          <p:cNvPr id="83" name="Shape 83"/>
          <p:cNvSpPr/>
          <p:nvPr/>
        </p:nvSpPr>
        <p:spPr>
          <a:xfrm>
            <a:off x="-4878" y="4361100"/>
            <a:ext cx="915375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endParaRPr sz="2400" b="1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2680</Words>
  <Application>Microsoft Office PowerPoint</Application>
  <PresentationFormat>On-screen Show (16:9)</PresentationFormat>
  <Paragraphs>412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American Typewriter</vt:lpstr>
      <vt:lpstr>Arial</vt:lpstr>
      <vt:lpstr>Arial Bold</vt:lpstr>
      <vt:lpstr>Avenir Roman</vt:lpstr>
      <vt:lpstr>Courier New</vt:lpstr>
      <vt:lpstr>Menlo Regular</vt:lpstr>
      <vt:lpstr>Times New Roman</vt:lpstr>
      <vt:lpstr>Times New Roman Bold</vt:lpstr>
      <vt:lpstr>Trebuchet MS</vt:lpstr>
      <vt:lpstr>Default</vt:lpstr>
      <vt:lpstr>C Boot Camp </vt:lpstr>
      <vt:lpstr>Agenda</vt:lpstr>
      <vt:lpstr>C Basics</vt:lpstr>
      <vt:lpstr>C Basics</vt:lpstr>
      <vt:lpstr>Pointers</vt:lpstr>
      <vt:lpstr>Call by Value vs Call by Reference</vt:lpstr>
      <vt:lpstr>Pointer Arithmetic</vt:lpstr>
      <vt:lpstr>Structs</vt:lpstr>
      <vt:lpstr>Arrays/Strings</vt:lpstr>
      <vt:lpstr>Casting</vt:lpstr>
      <vt:lpstr>Malloc, Free, Calloc</vt:lpstr>
      <vt:lpstr>Memory Management Rules</vt:lpstr>
      <vt:lpstr>Stack Vs Heap Allocation </vt:lpstr>
      <vt:lpstr>Typedefs</vt:lpstr>
      <vt:lpstr>Macros</vt:lpstr>
      <vt:lpstr>Generic Types</vt:lpstr>
      <vt:lpstr>Header Files</vt:lpstr>
      <vt:lpstr>Header Guards</vt:lpstr>
      <vt:lpstr>Odds and Ends</vt:lpstr>
      <vt:lpstr>C Libraries</vt:lpstr>
      <vt:lpstr>string.h: Common String/Array Methods</vt:lpstr>
      <vt:lpstr>string.h: Common String/Array Methods</vt:lpstr>
      <vt:lpstr>string.h: Common String/Array Methods (Continued)</vt:lpstr>
      <vt:lpstr>stdlib.h: General Purpose Functions</vt:lpstr>
      <vt:lpstr>stdio.h</vt:lpstr>
      <vt:lpstr>stdio.h: Common I/O Methods</vt:lpstr>
      <vt:lpstr>Getopt</vt:lpstr>
      <vt:lpstr>Note about Library Functions</vt:lpstr>
      <vt:lpstr>Debugging</vt:lpstr>
      <vt:lpstr>GDB</vt:lpstr>
      <vt:lpstr>Valgrind</vt:lpstr>
      <vt:lpstr>Compilation</vt:lpstr>
      <vt:lpstr>GCC </vt:lpstr>
      <vt:lpstr>Make Files</vt:lpstr>
      <vt:lpstr>Make File Rules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Boot Camp </dc:title>
  <cp:lastModifiedBy>Ben Spinelli</cp:lastModifiedBy>
  <cp:revision>14</cp:revision>
  <dcterms:modified xsi:type="dcterms:W3CDTF">2015-10-10T17:21:16Z</dcterms:modified>
</cp:coreProperties>
</file>