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85" r:id="rId5"/>
    <p:sldId id="280" r:id="rId6"/>
    <p:sldId id="263" r:id="rId7"/>
    <p:sldId id="264" r:id="rId8"/>
    <p:sldId id="272" r:id="rId9"/>
    <p:sldId id="284" r:id="rId10"/>
    <p:sldId id="277" r:id="rId11"/>
    <p:sldId id="268" r:id="rId12"/>
    <p:sldId id="274" r:id="rId13"/>
    <p:sldId id="271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0A7B-A9EA-B14B-BEA2-A9DA87635910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82CD-D9BA-7842-9F82-CB4E330665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0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cases for max value, min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82CD-D9BA-7842-9F82-CB4E330665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2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2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9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0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9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47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2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26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792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75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15-213: Introduction to Computer Systems</a:t>
            </a:r>
          </a:p>
          <a:p>
            <a:r>
              <a:rPr lang="en-US" smtClean="0"/>
              <a:t>Recitation 8: Monday</a:t>
            </a:r>
            <a:r>
              <a:rPr lang="en-US" dirty="0" smtClean="0"/>
              <a:t>, Oct. 19, 2015</a:t>
            </a:r>
          </a:p>
          <a:p>
            <a:r>
              <a:rPr lang="en-US" dirty="0" smtClean="0"/>
              <a:t>Ben Spinelli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Loop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31593" t="29714" r="35830" b="23329"/>
          <a:stretch>
            <a:fillRect/>
          </a:stretch>
        </p:blipFill>
        <p:spPr bwMode="auto">
          <a:xfrm>
            <a:off x="5896604" y="427219"/>
            <a:ext cx="3111062" cy="252248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7018" y="1197678"/>
            <a:ext cx="5644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00000000004004b6 &lt;mystery&gt;: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4004b6: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$0x0,%eax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4004bb: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4004d3 &lt;mystery+0x1d&gt;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4004bd: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movslq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4004c0:  lea    (%rdi,%rdx,4),%rcx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4004c4: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4004c6:  test   $0x1,%dl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4004c9: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4004d0 &lt;mystery+0x1a&gt;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4004cb:  add    $0x1,%edx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4004ce: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4004d0:  add    $0x1,%eax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4004d3: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4004d5: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4004bd &lt;mystery+0x7&gt;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4004d7: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6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–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arguments are passed to a function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86-64</a:t>
            </a:r>
          </a:p>
          <a:p>
            <a:r>
              <a:rPr lang="en-US" dirty="0" smtClean="0"/>
              <a:t>Return value from a function</a:t>
            </a:r>
          </a:p>
          <a:p>
            <a:r>
              <a:rPr lang="en-US" dirty="0" smtClean="0"/>
              <a:t>How these instructions modify stack</a:t>
            </a:r>
          </a:p>
          <a:p>
            <a:pPr lvl="1"/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leave</a:t>
            </a:r>
          </a:p>
          <a:p>
            <a:pPr lvl="1"/>
            <a:r>
              <a:rPr lang="en-US" dirty="0" smtClean="0"/>
              <a:t>ret</a:t>
            </a:r>
          </a:p>
          <a:p>
            <a:pPr lvl="1"/>
            <a:r>
              <a:rPr lang="en-US" dirty="0" smtClean="0"/>
              <a:t>pop</a:t>
            </a:r>
          </a:p>
          <a:p>
            <a:pPr lvl="1"/>
            <a:r>
              <a:rPr lang="en-US" dirty="0" smtClean="0"/>
              <a:t>push </a:t>
            </a:r>
          </a:p>
        </p:txBody>
      </p:sp>
    </p:spTree>
    <p:extLst>
      <p:ext uri="{BB962C8B-B14F-4D97-AF65-F5344CB8AC3E}">
        <p14:creationId xmlns:p14="http://schemas.microsoft.com/office/powerpoint/2010/main" val="349165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 suggested method for these problems:</a:t>
            </a:r>
          </a:p>
          <a:p>
            <a:pPr lvl="1"/>
            <a:r>
              <a:rPr lang="en-US" b="0" dirty="0" smtClean="0"/>
              <a:t>Start </a:t>
            </a:r>
            <a:r>
              <a:rPr lang="en-US" b="0" dirty="0"/>
              <a:t>with the C code </a:t>
            </a:r>
          </a:p>
          <a:p>
            <a:pPr lvl="1"/>
            <a:r>
              <a:rPr lang="en-US" b="0" dirty="0" smtClean="0"/>
              <a:t>Then </a:t>
            </a:r>
            <a:r>
              <a:rPr lang="en-US" b="0" dirty="0"/>
              <a:t>look at the assembly Work backwards! </a:t>
            </a:r>
            <a:endParaRPr lang="en-US" dirty="0"/>
          </a:p>
          <a:p>
            <a:pPr lvl="1"/>
            <a:r>
              <a:rPr lang="en-US" b="0" dirty="0" smtClean="0"/>
              <a:t>Understand how in assembly, a logical 2D array is implement as a 1D array, using the width of the array as a multiplier for access</a:t>
            </a:r>
            <a:endParaRPr lang="en-US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4963" y="3353549"/>
            <a:ext cx="5710237" cy="298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947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3538" y="466724"/>
            <a:ext cx="6016813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370320" y="6004560"/>
            <a:ext cx="1280031" cy="40576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8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Dimensions: S, E, B </a:t>
            </a:r>
          </a:p>
          <a:p>
            <a:pPr lvl="1"/>
            <a:r>
              <a:rPr lang="en-US" dirty="0"/>
              <a:t>S: Number of sets </a:t>
            </a:r>
          </a:p>
          <a:p>
            <a:pPr lvl="1"/>
            <a:r>
              <a:rPr lang="en-US" dirty="0"/>
              <a:t>E: Associativity – number of lines per set </a:t>
            </a:r>
          </a:p>
          <a:p>
            <a:pPr lvl="1"/>
            <a:r>
              <a:rPr lang="en-US" dirty="0"/>
              <a:t>B: Block size – number of bytes per block (1 block per line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Given Values for </a:t>
            </a:r>
            <a:r>
              <a:rPr lang="en-US" dirty="0" err="1" smtClean="0"/>
              <a:t>S,E,B,m</a:t>
            </a:r>
            <a:endParaRPr lang="en-US" dirty="0"/>
          </a:p>
          <a:p>
            <a:pPr lvl="1"/>
            <a:r>
              <a:rPr lang="en-US" dirty="0" smtClean="0"/>
              <a:t>Find which address maps to which set</a:t>
            </a:r>
          </a:p>
          <a:p>
            <a:pPr lvl="1"/>
            <a:r>
              <a:rPr lang="en-US" dirty="0" smtClean="0"/>
              <a:t>Is it a Hit/Miss? Is there an eviction?</a:t>
            </a:r>
          </a:p>
          <a:p>
            <a:pPr lvl="1"/>
            <a:r>
              <a:rPr lang="en-US" dirty="0" smtClean="0"/>
              <a:t>Hit rate/Miss rate</a:t>
            </a:r>
          </a:p>
          <a:p>
            <a:r>
              <a:rPr lang="en-US" dirty="0" smtClean="0"/>
              <a:t>Types of misses</a:t>
            </a:r>
            <a:endParaRPr lang="en-US" dirty="0"/>
          </a:p>
          <a:p>
            <a:pPr lvl="1"/>
            <a:r>
              <a:rPr lang="en-US" dirty="0" smtClean="0"/>
              <a:t>Which types can be avoided?</a:t>
            </a:r>
          </a:p>
          <a:p>
            <a:pPr lvl="1"/>
            <a:r>
              <a:rPr lang="en-US" dirty="0" smtClean="0"/>
              <a:t>What cache parameters affect types/number of misses?</a:t>
            </a:r>
          </a:p>
        </p:txBody>
      </p:sp>
    </p:spTree>
    <p:extLst>
      <p:ext uri="{BB962C8B-B14F-4D97-AF65-F5344CB8AC3E}">
        <p14:creationId xmlns:p14="http://schemas.microsoft.com/office/powerpoint/2010/main" val="367997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Relax!</a:t>
            </a:r>
          </a:p>
          <a:p>
            <a:r>
              <a:rPr lang="en-US" dirty="0" smtClean="0"/>
              <a:t>Work Past exams!</a:t>
            </a:r>
          </a:p>
          <a:p>
            <a:r>
              <a:rPr lang="en-US" dirty="0" smtClean="0"/>
              <a:t>Email us - </a:t>
            </a:r>
            <a:r>
              <a:rPr lang="en-US" b="0" dirty="0" smtClean="0"/>
              <a:t>(</a:t>
            </a:r>
            <a:r>
              <a:rPr lang="en-US" b="0" dirty="0"/>
              <a:t>15-213-staff@cs.cmu.edu)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1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Logistics</a:t>
            </a:r>
          </a:p>
          <a:p>
            <a:r>
              <a:rPr lang="en-US" dirty="0" smtClean="0"/>
              <a:t>Brief Overview of </a:t>
            </a:r>
            <a:r>
              <a:rPr lang="en-US" i="1" dirty="0" smtClean="0"/>
              <a:t>some</a:t>
            </a:r>
            <a:r>
              <a:rPr lang="en-US" dirty="0" smtClean="0"/>
              <a:t> topics</a:t>
            </a:r>
          </a:p>
          <a:p>
            <a:r>
              <a:rPr lang="en-US" dirty="0" smtClean="0"/>
              <a:t>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113938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Tues Oct 20</a:t>
            </a:r>
            <a:r>
              <a:rPr lang="en-US" baseline="30000" dirty="0" smtClean="0"/>
              <a:t>th</a:t>
            </a:r>
            <a:r>
              <a:rPr lang="en-US" dirty="0" smtClean="0"/>
              <a:t> to Fri Oct 23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Duration – Designed to be take in 80min, but you have up to 4 hrs</a:t>
            </a:r>
          </a:p>
          <a:p>
            <a:pPr lvl="1"/>
            <a:r>
              <a:rPr lang="en-US" dirty="0" smtClean="0"/>
              <a:t>If you have not signed up for a slot online, </a:t>
            </a:r>
            <a:r>
              <a:rPr lang="en-US" b="1" dirty="0" smtClean="0"/>
              <a:t>do so now.</a:t>
            </a:r>
            <a:endParaRPr lang="en-US" dirty="0" smtClean="0"/>
          </a:p>
          <a:p>
            <a:pPr lvl="2"/>
            <a:r>
              <a:rPr lang="en-US" dirty="0" smtClean="0"/>
              <a:t>You will only be allowed to take it during your slot</a:t>
            </a:r>
          </a:p>
          <a:p>
            <a:pPr lvl="2"/>
            <a:r>
              <a:rPr lang="en-US" dirty="0" smtClean="0"/>
              <a:t>Bring your student ID with you</a:t>
            </a:r>
          </a:p>
          <a:p>
            <a:r>
              <a:rPr lang="en-US" dirty="0" smtClean="0"/>
              <a:t>Note Sheet – ONE double sided 8 ½ x 11 paper</a:t>
            </a:r>
          </a:p>
          <a:p>
            <a:pPr lvl="1"/>
            <a:r>
              <a:rPr lang="en-US" dirty="0" smtClean="0"/>
              <a:t>No worked out problems on that sheet</a:t>
            </a:r>
          </a:p>
          <a:p>
            <a:r>
              <a:rPr lang="en-US" dirty="0" smtClean="0"/>
              <a:t>No office hours this week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can still email the list</a:t>
            </a:r>
          </a:p>
          <a:p>
            <a:pPr lvl="1"/>
            <a:r>
              <a:rPr lang="en-US" dirty="0" smtClean="0"/>
              <a:t>But responses might be slow due to volume, so be proactive, and read the book/lectures slides carefully beforehand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study?</a:t>
            </a:r>
          </a:p>
          <a:p>
            <a:pPr lvl="1"/>
            <a:r>
              <a:rPr lang="en-US" dirty="0" smtClean="0"/>
              <a:t>Chapters 1-3 and Chapter 6</a:t>
            </a:r>
          </a:p>
          <a:p>
            <a:r>
              <a:rPr lang="en-US" dirty="0" smtClean="0"/>
              <a:t>How to Study?</a:t>
            </a:r>
          </a:p>
          <a:p>
            <a:pPr lvl="1"/>
            <a:r>
              <a:rPr lang="en-US" dirty="0" smtClean="0"/>
              <a:t>Read each chapter 3 times, work practice problems and do problems from previous exams.</a:t>
            </a:r>
          </a:p>
          <a:p>
            <a:pPr lvl="1"/>
            <a:r>
              <a:rPr lang="en-US" dirty="0" smtClean="0"/>
              <a:t>Online practice exam allows you to get a feel for the format of the exam</a:t>
            </a:r>
          </a:p>
          <a:p>
            <a:pPr lvl="2"/>
            <a:r>
              <a:rPr lang="en-US" dirty="0" smtClean="0"/>
              <a:t>Some old practice exams include questions that use the IA32 architecture. You will only need to know x86-64 for the midterm.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Bits, Bytes &amp;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how to do basic bit operations by hand</a:t>
            </a:r>
          </a:p>
          <a:p>
            <a:pPr lvl="1"/>
            <a:r>
              <a:rPr lang="en-US" dirty="0" smtClean="0"/>
              <a:t>Shifting, addition, negation, and, or, </a:t>
            </a:r>
            <a:r>
              <a:rPr lang="en-US" dirty="0" err="1" smtClean="0"/>
              <a:t>xor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If you have w bits</a:t>
            </a:r>
          </a:p>
          <a:p>
            <a:pPr lvl="1"/>
            <a:r>
              <a:rPr lang="en-US" dirty="0" smtClean="0"/>
              <a:t>What are the largest/smallest representable signed numbers?</a:t>
            </a:r>
          </a:p>
          <a:p>
            <a:pPr lvl="1"/>
            <a:r>
              <a:rPr lang="en-US" dirty="0" smtClean="0"/>
              <a:t>What are the largest/smallest representable unsigned numbers?</a:t>
            </a:r>
          </a:p>
          <a:p>
            <a:pPr lvl="1"/>
            <a:r>
              <a:rPr lang="en-US" dirty="0" smtClean="0"/>
              <a:t>What happens to the bits when casting signed to unsigned (and vice versa)?</a:t>
            </a:r>
          </a:p>
          <a:p>
            <a:r>
              <a:rPr lang="en-US" dirty="0" smtClean="0"/>
              <a:t>Distinguish between logical and bitwise operators</a:t>
            </a:r>
          </a:p>
          <a:p>
            <a:r>
              <a:rPr lang="en-US" dirty="0" smtClean="0"/>
              <a:t>What happens in C if you do operations on mixed types (either different size, or </a:t>
            </a:r>
            <a:r>
              <a:rPr lang="en-US" dirty="0" err="1" smtClean="0"/>
              <a:t>signedness</a:t>
            </a:r>
            <a:r>
              <a:rPr lang="en-US" dirty="0" smtClean="0"/>
              <a:t>?)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(IEEE Format)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48427"/>
            <a:ext cx="7896225" cy="4972050"/>
          </a:xfrm>
        </p:spPr>
        <p:txBody>
          <a:bodyPr/>
          <a:lstStyle/>
          <a:p>
            <a:r>
              <a:rPr lang="en-US" b="0" dirty="0" smtClean="0"/>
              <a:t>Sign</a:t>
            </a:r>
            <a:r>
              <a:rPr lang="en-US" b="0" dirty="0"/>
              <a:t>, Exponent, Mantissa </a:t>
            </a:r>
            <a:endParaRPr lang="en-US" b="0" dirty="0" smtClean="0"/>
          </a:p>
          <a:p>
            <a:pPr lvl="1"/>
            <a:r>
              <a:rPr lang="en-US" b="0" dirty="0" smtClean="0"/>
              <a:t>(</a:t>
            </a:r>
            <a:r>
              <a:rPr lang="en-US" b="0" dirty="0"/>
              <a:t>−1)</a:t>
            </a:r>
            <a:r>
              <a:rPr lang="en-US" b="0" baseline="30000" dirty="0" smtClean="0"/>
              <a:t>𝑠 </a:t>
            </a:r>
            <a:r>
              <a:rPr lang="en-US" b="0" dirty="0" smtClean="0"/>
              <a:t>× 𝑀 × 2</a:t>
            </a:r>
            <a:r>
              <a:rPr lang="en-US" b="0" baseline="30000" dirty="0"/>
              <a:t>𝐸</a:t>
            </a:r>
            <a:r>
              <a:rPr lang="en-US" b="0" dirty="0"/>
              <a:t> </a:t>
            </a:r>
            <a:endParaRPr lang="en-US" b="0" dirty="0" smtClean="0"/>
          </a:p>
          <a:p>
            <a:pPr lvl="1"/>
            <a:r>
              <a:rPr lang="en-US" dirty="0" smtClean="0"/>
              <a:t>s – sign bit</a:t>
            </a:r>
          </a:p>
          <a:p>
            <a:pPr lvl="1"/>
            <a:r>
              <a:rPr lang="en-US" b="0" dirty="0" smtClean="0"/>
              <a:t>M – Mantissa/Fraction bits</a:t>
            </a:r>
          </a:p>
          <a:p>
            <a:pPr lvl="1"/>
            <a:r>
              <a:rPr lang="en-US" dirty="0" smtClean="0"/>
              <a:t>E – Determined by (but not equal to) exponent bits</a:t>
            </a:r>
            <a:endParaRPr lang="en-US" b="0" dirty="0"/>
          </a:p>
          <a:p>
            <a:r>
              <a:rPr lang="en-US" b="0" dirty="0" smtClean="0"/>
              <a:t>Bias </a:t>
            </a:r>
            <a:r>
              <a:rPr lang="en-US" b="0" dirty="0"/>
              <a:t>(2</a:t>
            </a:r>
            <a:r>
              <a:rPr lang="en-US" b="0" baseline="30000" dirty="0"/>
              <a:t>𝑘−</a:t>
            </a:r>
            <a:r>
              <a:rPr lang="en-US" b="0" baseline="30000" dirty="0" smtClean="0"/>
              <a:t>1 </a:t>
            </a:r>
            <a:r>
              <a:rPr lang="en-US" b="0" dirty="0" smtClean="0"/>
              <a:t>− 1</a:t>
            </a:r>
            <a:r>
              <a:rPr lang="en-US" b="0" dirty="0"/>
              <a:t>) </a:t>
            </a:r>
          </a:p>
          <a:p>
            <a:r>
              <a:rPr lang="en-US" b="0" dirty="0" smtClean="0"/>
              <a:t>Three main categories of floats</a:t>
            </a:r>
          </a:p>
          <a:p>
            <a:pPr lvl="1"/>
            <a:r>
              <a:rPr lang="en-US" dirty="0" smtClean="0"/>
              <a:t>Normalized: Large values, not near zero</a:t>
            </a:r>
          </a:p>
          <a:p>
            <a:pPr lvl="1"/>
            <a:r>
              <a:rPr lang="en-US" b="0" dirty="0" err="1" smtClean="0"/>
              <a:t>Denormalized</a:t>
            </a:r>
            <a:r>
              <a:rPr lang="en-US" b="0" dirty="0" smtClean="0"/>
              <a:t>: Small values close to zero</a:t>
            </a:r>
          </a:p>
          <a:p>
            <a:pPr lvl="1"/>
            <a:r>
              <a:rPr lang="en-US" b="0" dirty="0" smtClean="0"/>
              <a:t>Special Values: Infinity/</a:t>
            </a:r>
            <a:r>
              <a:rPr lang="en-US" b="0" dirty="0" err="1" smtClean="0"/>
              <a:t>NaN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3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(IEEE Format)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Floating Point Rounding</a:t>
            </a:r>
          </a:p>
          <a:p>
            <a:pPr lvl="1"/>
            <a:r>
              <a:rPr lang="en-US" dirty="0" smtClean="0"/>
              <a:t>Round-up – if the spilled bits are greater than half</a:t>
            </a:r>
          </a:p>
          <a:p>
            <a:pPr lvl="1"/>
            <a:r>
              <a:rPr lang="en-US" b="0" dirty="0" smtClean="0"/>
              <a:t>Round-down – if the spilled bits are less than half</a:t>
            </a:r>
          </a:p>
          <a:p>
            <a:pPr lvl="1"/>
            <a:r>
              <a:rPr lang="en-US" b="0" dirty="0" smtClean="0"/>
              <a:t>Round </a:t>
            </a:r>
            <a:r>
              <a:rPr lang="en-US" b="0" dirty="0"/>
              <a:t>to even </a:t>
            </a:r>
            <a:r>
              <a:rPr lang="en-US" b="0" dirty="0" smtClean="0"/>
              <a:t>– if the spilled bits </a:t>
            </a:r>
            <a:r>
              <a:rPr lang="en-US" dirty="0" smtClean="0"/>
              <a:t>are</a:t>
            </a:r>
            <a:r>
              <a:rPr lang="en-US" b="0" dirty="0" smtClean="0"/>
              <a:t> exactly equal to half</a:t>
            </a:r>
            <a:endParaRPr lang="en-US" b="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1319598"/>
            <a:ext cx="7201398" cy="23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57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b="2957"/>
          <a:stretch>
            <a:fillRect/>
          </a:stretch>
        </p:blipFill>
        <p:spPr bwMode="auto">
          <a:xfrm>
            <a:off x="861060" y="237173"/>
            <a:ext cx="7551420" cy="662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 bwMode="auto">
          <a:xfrm>
            <a:off x="7117080" y="6537960"/>
            <a:ext cx="1295400" cy="32004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3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Recognize common assembly instructions</a:t>
            </a:r>
          </a:p>
          <a:p>
            <a:r>
              <a:rPr lang="en-US" b="0" dirty="0" smtClean="0"/>
              <a:t>Know the uses of all registers in 64 bit systems</a:t>
            </a:r>
          </a:p>
          <a:p>
            <a:r>
              <a:rPr lang="en-US" b="0" dirty="0" smtClean="0"/>
              <a:t>Understand how different control flow is turned into assembly</a:t>
            </a:r>
          </a:p>
          <a:p>
            <a:pPr lvl="1"/>
            <a:r>
              <a:rPr lang="en-US" dirty="0" smtClean="0"/>
              <a:t>For, while, do, if-else, switch, etc</a:t>
            </a:r>
          </a:p>
          <a:p>
            <a:r>
              <a:rPr lang="en-US" b="0" dirty="0" smtClean="0"/>
              <a:t>Be </a:t>
            </a:r>
            <a:r>
              <a:rPr lang="en-US" b="0" u="sng" dirty="0" smtClean="0"/>
              <a:t>very</a:t>
            </a:r>
            <a:r>
              <a:rPr lang="en-US" b="0" dirty="0" smtClean="0"/>
              <a:t> comfortable with pointers and dereferencing</a:t>
            </a:r>
          </a:p>
          <a:p>
            <a:pPr lvl="1"/>
            <a:r>
              <a:rPr lang="en-US" dirty="0" smtClean="0"/>
              <a:t>The use of </a:t>
            </a:r>
            <a:r>
              <a:rPr lang="en-US" dirty="0" err="1" smtClean="0"/>
              <a:t>parens</a:t>
            </a:r>
            <a:r>
              <a:rPr lang="en-US" dirty="0" smtClean="0"/>
              <a:t> in </a:t>
            </a:r>
            <a:r>
              <a:rPr lang="en-US" dirty="0" err="1" smtClean="0"/>
              <a:t>mov</a:t>
            </a:r>
            <a:r>
              <a:rPr lang="en-US" dirty="0" smtClean="0"/>
              <a:t> commands. </a:t>
            </a:r>
          </a:p>
          <a:p>
            <a:pPr lvl="2"/>
            <a:r>
              <a:rPr lang="en-US" dirty="0" smtClean="0"/>
              <a:t>%</a:t>
            </a:r>
            <a:r>
              <a:rPr lang="en-US" dirty="0" err="1"/>
              <a:t>r</a:t>
            </a:r>
            <a:r>
              <a:rPr lang="en-US" dirty="0" err="1" smtClean="0"/>
              <a:t>ax</a:t>
            </a:r>
            <a:r>
              <a:rPr lang="en-US" dirty="0" smtClean="0"/>
              <a:t> vs. (%</a:t>
            </a:r>
            <a:r>
              <a:rPr lang="en-US" dirty="0" err="1"/>
              <a:t>r</a:t>
            </a:r>
            <a:r>
              <a:rPr lang="en-US" dirty="0" err="1" smtClean="0"/>
              <a:t>ax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options for memory addressing modes:</a:t>
            </a:r>
          </a:p>
          <a:p>
            <a:pPr lvl="2"/>
            <a:r>
              <a:rPr lang="en-US" b="0" dirty="0" smtClean="0"/>
              <a:t>R(</a:t>
            </a:r>
            <a:r>
              <a:rPr lang="en-US" b="0" dirty="0" err="1" smtClean="0"/>
              <a:t>Rb</a:t>
            </a:r>
            <a:r>
              <a:rPr lang="en-US" b="0" dirty="0" smtClean="0"/>
              <a:t>, </a:t>
            </a:r>
            <a:r>
              <a:rPr lang="en-US" b="0" dirty="0" err="1" smtClean="0"/>
              <a:t>Ri</a:t>
            </a:r>
            <a:r>
              <a:rPr lang="en-US" b="0" dirty="0" smtClean="0"/>
              <a:t>, S)</a:t>
            </a:r>
          </a:p>
          <a:p>
            <a:pPr lvl="1"/>
            <a:r>
              <a:rPr lang="en-US" dirty="0" smtClean="0"/>
              <a:t>lea vs. </a:t>
            </a:r>
            <a:r>
              <a:rPr lang="en-US" dirty="0" err="1" smtClean="0"/>
              <a:t>mov</a:t>
            </a:r>
            <a:endParaRPr lang="en-US" b="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842</Words>
  <Application>Microsoft Macintosh PowerPoint</Application>
  <PresentationFormat>On-screen Show (4:3)</PresentationFormat>
  <Paragraphs>116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template2007</vt:lpstr>
      <vt:lpstr>Midterm Review</vt:lpstr>
      <vt:lpstr>Agenda</vt:lpstr>
      <vt:lpstr>Midterm</vt:lpstr>
      <vt:lpstr>Midterm</vt:lpstr>
      <vt:lpstr>Bits, Bytes &amp; Integers</vt:lpstr>
      <vt:lpstr>Floating Point (IEEE Format)</vt:lpstr>
      <vt:lpstr>Floating Point (IEEE Format)</vt:lpstr>
      <vt:lpstr>PowerPoint Presentation</vt:lpstr>
      <vt:lpstr>Assembly Loops</vt:lpstr>
      <vt:lpstr>Assembly Loop</vt:lpstr>
      <vt:lpstr>Assembly – Stack</vt:lpstr>
      <vt:lpstr>Array Access</vt:lpstr>
      <vt:lpstr>PowerPoint Presentation</vt:lpstr>
      <vt:lpstr>Caching Concepts</vt:lpstr>
      <vt:lpstr>Questions/Advice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dc:creator>Elango Jagadeesan</dc:creator>
  <cp:lastModifiedBy>Dave</cp:lastModifiedBy>
  <cp:revision>72</cp:revision>
  <dcterms:created xsi:type="dcterms:W3CDTF">2013-10-05T21:06:39Z</dcterms:created>
  <dcterms:modified xsi:type="dcterms:W3CDTF">2015-12-02T00:12:22Z</dcterms:modified>
</cp:coreProperties>
</file>