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35AFCD"/>
    <a:srgbClr val="FF0000"/>
    <a:srgbClr val="F19E19"/>
    <a:srgbClr val="D2527F"/>
    <a:srgbClr val="1C9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E363-05CA-41F2-8E6A-058B15AB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5A4F0-7508-429D-B916-465D29CEF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2C8BD-097B-444F-93C2-8E1B5C69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34C23-08E4-4EC1-AA9F-67EA1C36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BF3A5-1BD0-45F5-B6F5-1D9A03A8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0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06F19-C742-4F61-9E44-1B533D20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1CA6F-1383-4B02-959D-1D6F71EB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6EA37-3512-40A8-BDD2-49D44815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A35DE-45FC-49E3-AE4E-269DE122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04686-D613-4EC8-84F4-59836C16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7B2D4A-B560-46D1-926D-045C8B525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9A3C8-054F-4EE4-9824-56D73701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8D6D2-C6E2-4942-A235-642C7A57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389D9-F06B-410E-8D3F-E69CBA85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86906-6CFA-4D80-897E-32F934CF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6F28-A31F-4495-B690-6D1E6741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F3576-83C6-4B6A-8987-86E6730F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E412C-0807-48A8-B6BF-F189854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5E97F-5F23-4FA2-8821-56C9DD2E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A7962-A53A-48C6-99C8-7E2D03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16B1E-56FC-4963-923C-1A625A1F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A5C75-69F7-4F25-8ABE-B278CA7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EE3EA-0601-4AA0-8CDD-8F8F6221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F3932-31E5-44FA-A42C-C295F17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8B9F1-AEF0-4D0F-ADEA-F5ACDD06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E1325-66B6-4D3B-9CA1-DC375F6E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0CB40-AFAA-4D5D-B010-28BD1431C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386E5-B6CB-498D-AB95-8CEE9363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630CA-1234-477F-83DB-C820DFC5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508F2-1C49-4A37-B9A5-81945F5D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48C5F-6AC4-405F-BD13-F73CAE2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B3CE-02D6-4F02-B6A7-7FAB1CE1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684A4-B8E1-4827-A038-905E2ACD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F130C-DB4E-44C0-B1EA-4D68BD7E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8F10AE-54A7-45D6-804A-20DF48C1D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F96809-5571-4F4D-BBA7-835EFC9FF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5146A-25BA-45F0-B93D-0934AE6E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ED9DE-AB5B-4512-839F-D2EB1E4E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5F0CB1-4E90-45F0-8285-C79469D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008C3-E584-4EE2-BE38-4C437FA1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0C79C-5957-4393-8557-AB52F729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5F727-BC56-4C50-B6D5-4EF1AA3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74992-FBA7-44F8-B494-E2BA00CA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2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C2AC-F533-4143-B930-F4FA746C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74DE3-4641-44A7-A141-B9BB8E6E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22EE2-02AC-4141-830C-62C301B9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426E0-4184-4CF0-A62D-7BF67BB5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2DD6B-7C40-4F73-851E-1B002591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38326-0C63-4A64-B4D1-2C231DBD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A0C8F-94A4-4AC5-B09F-25BBF5F1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D1D97-3534-422E-ACBD-FD19F51C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BB68D-CD0A-44D2-85F5-24902D66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E0DE6-BE81-41F5-8FBD-164FCAB8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2B5FC-A15A-47E5-9F95-F691882D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32013-3174-4DC6-8247-2866E70BC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AB0FC-60F3-4F09-9BBF-140B68DC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53F54-14D5-404E-82D1-5F113FE8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BA79D-809F-4495-ADD6-B508C87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4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13D5B-0BB2-4E62-9989-4D5CD918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9AADE-3A81-485B-921E-8C51AC57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0EB00-A1E7-4E64-AA7F-231F6DE5C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B7ED-47D7-497D-9BE9-864021EE9F00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557A3-916A-40DE-AC0E-8FEC02D7A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E3FB1-1550-44D9-AF98-2DA75DB95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1EB0-E5E7-4850-81AB-BA22A9254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490F7E7-7DBE-4B28-BFFE-73961939DDA6}"/>
              </a:ext>
            </a:extLst>
          </p:cNvPr>
          <p:cNvGrpSpPr/>
          <p:nvPr/>
        </p:nvGrpSpPr>
        <p:grpSpPr>
          <a:xfrm>
            <a:off x="1714500" y="2577068"/>
            <a:ext cx="920750" cy="921600"/>
            <a:chOff x="1943100" y="3562350"/>
            <a:chExt cx="920750" cy="9216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4344361-6442-46F8-A443-DD6EBD08B003}"/>
                </a:ext>
              </a:extLst>
            </p:cNvPr>
            <p:cNvSpPr/>
            <p:nvPr/>
          </p:nvSpPr>
          <p:spPr>
            <a:xfrm>
              <a:off x="1943100" y="3562350"/>
              <a:ext cx="920750" cy="9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B6EA8C-10CA-44A9-BEFA-AD495E6C25CC}"/>
                </a:ext>
              </a:extLst>
            </p:cNvPr>
            <p:cNvSpPr txBox="1"/>
            <p:nvPr/>
          </p:nvSpPr>
          <p:spPr>
            <a:xfrm>
              <a:off x="1943100" y="3787684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静止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535DB5-C674-4EB2-93D4-ADB69C068DF0}"/>
              </a:ext>
            </a:extLst>
          </p:cNvPr>
          <p:cNvGrpSpPr/>
          <p:nvPr/>
        </p:nvGrpSpPr>
        <p:grpSpPr>
          <a:xfrm>
            <a:off x="4241800" y="1025783"/>
            <a:ext cx="920750" cy="921600"/>
            <a:chOff x="1943100" y="3562350"/>
            <a:chExt cx="920750" cy="9216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2609590-FA2C-4609-AE7B-4151526D9EC3}"/>
                </a:ext>
              </a:extLst>
            </p:cNvPr>
            <p:cNvSpPr/>
            <p:nvPr/>
          </p:nvSpPr>
          <p:spPr>
            <a:xfrm>
              <a:off x="1943100" y="3562350"/>
              <a:ext cx="920750" cy="921600"/>
            </a:xfrm>
            <a:prstGeom prst="ellipse">
              <a:avLst/>
            </a:prstGeom>
            <a:solidFill>
              <a:srgbClr val="1C9B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3F3768E-10DA-4506-960D-18F10640442D}"/>
                </a:ext>
              </a:extLst>
            </p:cNvPr>
            <p:cNvSpPr txBox="1"/>
            <p:nvPr/>
          </p:nvSpPr>
          <p:spPr>
            <a:xfrm>
              <a:off x="1943100" y="3787684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建立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AB65C4-0690-40F2-9B8A-0FC8504030E5}"/>
              </a:ext>
            </a:extLst>
          </p:cNvPr>
          <p:cNvGrpSpPr/>
          <p:nvPr/>
        </p:nvGrpSpPr>
        <p:grpSpPr>
          <a:xfrm>
            <a:off x="7146927" y="1712782"/>
            <a:ext cx="920750" cy="921600"/>
            <a:chOff x="1943100" y="3562350"/>
            <a:chExt cx="920750" cy="9216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94F7805-CFE0-4746-95D7-BE14479FE666}"/>
                </a:ext>
              </a:extLst>
            </p:cNvPr>
            <p:cNvSpPr/>
            <p:nvPr/>
          </p:nvSpPr>
          <p:spPr>
            <a:xfrm>
              <a:off x="1943100" y="3562350"/>
              <a:ext cx="920750" cy="921600"/>
            </a:xfrm>
            <a:prstGeom prst="ellipse">
              <a:avLst/>
            </a:prstGeom>
            <a:solidFill>
              <a:srgbClr val="D25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3E2FE8-61F9-4883-A075-FB9F9E259DE6}"/>
                </a:ext>
              </a:extLst>
            </p:cNvPr>
            <p:cNvSpPr txBox="1"/>
            <p:nvPr/>
          </p:nvSpPr>
          <p:spPr>
            <a:xfrm>
              <a:off x="1943100" y="3787684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鉴别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A90C2B0-4F2B-4A60-B1DF-8899D22AE77A}"/>
              </a:ext>
            </a:extLst>
          </p:cNvPr>
          <p:cNvGrpSpPr/>
          <p:nvPr/>
        </p:nvGrpSpPr>
        <p:grpSpPr>
          <a:xfrm>
            <a:off x="10017125" y="2721065"/>
            <a:ext cx="920750" cy="921600"/>
            <a:chOff x="1943100" y="3562350"/>
            <a:chExt cx="920750" cy="9216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672A00F-3E6F-4DC5-A528-5C410E31B612}"/>
                </a:ext>
              </a:extLst>
            </p:cNvPr>
            <p:cNvSpPr/>
            <p:nvPr/>
          </p:nvSpPr>
          <p:spPr>
            <a:xfrm>
              <a:off x="1943100" y="3562350"/>
              <a:ext cx="920750" cy="921600"/>
            </a:xfrm>
            <a:prstGeom prst="ellipse">
              <a:avLst/>
            </a:prstGeom>
            <a:solidFill>
              <a:srgbClr val="F19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D531CC0-A5BA-4166-9EAA-CF3D71646821}"/>
                </a:ext>
              </a:extLst>
            </p:cNvPr>
            <p:cNvSpPr txBox="1"/>
            <p:nvPr/>
          </p:nvSpPr>
          <p:spPr>
            <a:xfrm>
              <a:off x="1943100" y="3787684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网络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C53BFC-F72B-49EF-BA1E-4820EB057173}"/>
              </a:ext>
            </a:extLst>
          </p:cNvPr>
          <p:cNvGrpSpPr/>
          <p:nvPr/>
        </p:nvGrpSpPr>
        <p:grpSpPr>
          <a:xfrm>
            <a:off x="7146927" y="3963949"/>
            <a:ext cx="920750" cy="921600"/>
            <a:chOff x="1943100" y="3562350"/>
            <a:chExt cx="920750" cy="9216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4CC2DB-9CCB-4779-99AF-AFEF9F4ABA95}"/>
                </a:ext>
              </a:extLst>
            </p:cNvPr>
            <p:cNvSpPr/>
            <p:nvPr/>
          </p:nvSpPr>
          <p:spPr>
            <a:xfrm>
              <a:off x="1943100" y="3562350"/>
              <a:ext cx="920750" cy="921600"/>
            </a:xfrm>
            <a:prstGeom prst="ellipse">
              <a:avLst/>
            </a:prstGeom>
            <a:solidFill>
              <a:srgbClr val="35A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07351-5728-425D-AA0B-C48D6B2CC3A8}"/>
                </a:ext>
              </a:extLst>
            </p:cNvPr>
            <p:cNvSpPr txBox="1"/>
            <p:nvPr/>
          </p:nvSpPr>
          <p:spPr>
            <a:xfrm>
              <a:off x="1943100" y="3787684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打开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6C3EBF1-EF92-45E1-9053-35F446F9C32A}"/>
              </a:ext>
            </a:extLst>
          </p:cNvPr>
          <p:cNvGrpSpPr/>
          <p:nvPr/>
        </p:nvGrpSpPr>
        <p:grpSpPr>
          <a:xfrm>
            <a:off x="4241800" y="4429383"/>
            <a:ext cx="920750" cy="921600"/>
            <a:chOff x="1943100" y="3562350"/>
            <a:chExt cx="920750" cy="92160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EC05664-F185-4294-B31E-1C15AA1121CB}"/>
                </a:ext>
              </a:extLst>
            </p:cNvPr>
            <p:cNvSpPr/>
            <p:nvPr/>
          </p:nvSpPr>
          <p:spPr>
            <a:xfrm>
              <a:off x="1943100" y="3562350"/>
              <a:ext cx="920750" cy="92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86AF52C-2FCC-4CB0-AAA1-DC98E7ED2E60}"/>
                </a:ext>
              </a:extLst>
            </p:cNvPr>
            <p:cNvSpPr txBox="1"/>
            <p:nvPr/>
          </p:nvSpPr>
          <p:spPr>
            <a:xfrm>
              <a:off x="1943100" y="3787684"/>
              <a:ext cx="920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终止</a:t>
              </a:r>
            </a:p>
          </p:txBody>
        </p:sp>
      </p:grp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BC2A76D-DDFC-49FF-82E1-9EB68F4DF39B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rot="5400000" flipH="1" flipV="1">
            <a:off x="2660778" y="996047"/>
            <a:ext cx="1095118" cy="2066925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0C55FB8-B66F-41A2-9C77-4D0ABFF37C86}"/>
              </a:ext>
            </a:extLst>
          </p:cNvPr>
          <p:cNvCxnSpPr>
            <a:cxnSpLocks/>
            <a:stCxn id="10" idx="4"/>
            <a:endCxn id="6" idx="3"/>
          </p:cNvCxnSpPr>
          <p:nvPr/>
        </p:nvCxnSpPr>
        <p:spPr>
          <a:xfrm rot="5400000">
            <a:off x="3125787" y="1456847"/>
            <a:ext cx="1085852" cy="2066925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9B185CAF-600E-474B-B963-11F1CC500C9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041898" y="1157917"/>
            <a:ext cx="2565404" cy="554865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912DCE67-4420-434A-97CC-2C61C7BACA1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8067677" y="2168949"/>
            <a:ext cx="2409823" cy="552116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135C8183-8A0F-4CCB-BFF5-C669FCC1ADDC}"/>
              </a:ext>
            </a:extLst>
          </p:cNvPr>
          <p:cNvCxnSpPr>
            <a:cxnSpLocks/>
            <a:stCxn id="16" idx="4"/>
            <a:endCxn id="20" idx="3"/>
          </p:cNvCxnSpPr>
          <p:nvPr/>
        </p:nvCxnSpPr>
        <p:spPr>
          <a:xfrm rot="5400000">
            <a:off x="8883864" y="2826479"/>
            <a:ext cx="777451" cy="2409823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713BA434-1FB7-4327-B74B-FB585FFF4D9C}"/>
              </a:ext>
            </a:extLst>
          </p:cNvPr>
          <p:cNvCxnSpPr>
            <a:cxnSpLocks/>
            <a:stCxn id="19" idx="3"/>
            <a:endCxn id="22" idx="4"/>
          </p:cNvCxnSpPr>
          <p:nvPr/>
        </p:nvCxnSpPr>
        <p:spPr>
          <a:xfrm rot="5400000">
            <a:off x="5691773" y="3760987"/>
            <a:ext cx="600399" cy="2579593"/>
          </a:xfrm>
          <a:prstGeom prst="curvedConnector3">
            <a:avLst>
              <a:gd name="adj1" fmla="val 138075"/>
            </a:avLst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9F696B9E-D1E1-47E7-99EB-807D0B3A7227}"/>
              </a:ext>
            </a:extLst>
          </p:cNvPr>
          <p:cNvCxnSpPr>
            <a:cxnSpLocks/>
            <a:endCxn id="5" idx="4"/>
          </p:cNvCxnSpPr>
          <p:nvPr/>
        </p:nvCxnSpPr>
        <p:spPr>
          <a:xfrm rot="10800000">
            <a:off x="2174876" y="3498669"/>
            <a:ext cx="2297115" cy="1786677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75B22EB4-B3F2-438B-9C7F-621C8EF99D93}"/>
              </a:ext>
            </a:extLst>
          </p:cNvPr>
          <p:cNvCxnSpPr>
            <a:cxnSpLocks/>
            <a:stCxn id="13" idx="4"/>
          </p:cNvCxnSpPr>
          <p:nvPr/>
        </p:nvCxnSpPr>
        <p:spPr>
          <a:xfrm rot="5400000">
            <a:off x="5335370" y="2379016"/>
            <a:ext cx="2016567" cy="2527298"/>
          </a:xfrm>
          <a:prstGeom prst="curvedConnector2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0FD8EFC-1792-4A07-B6BC-85759073CAC9}"/>
              </a:ext>
            </a:extLst>
          </p:cNvPr>
          <p:cNvSpPr txBox="1"/>
          <p:nvPr/>
        </p:nvSpPr>
        <p:spPr>
          <a:xfrm>
            <a:off x="1754191" y="4775885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载波停止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7F6B9E-9E79-48CC-87F3-70EE972A39F4}"/>
              </a:ext>
            </a:extLst>
          </p:cNvPr>
          <p:cNvSpPr txBox="1"/>
          <p:nvPr/>
        </p:nvSpPr>
        <p:spPr>
          <a:xfrm>
            <a:off x="5369768" y="815285"/>
            <a:ext cx="194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67171"/>
                </a:solidFill>
              </a:rPr>
              <a:t>LCP</a:t>
            </a:r>
            <a:r>
              <a:rPr lang="zh-CN" altLang="en-US" b="1" dirty="0">
                <a:solidFill>
                  <a:srgbClr val="767171"/>
                </a:solidFill>
              </a:rPr>
              <a:t>配置协商成功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28132D-7D13-4626-9706-DB544DD4F920}"/>
              </a:ext>
            </a:extLst>
          </p:cNvPr>
          <p:cNvSpPr txBox="1"/>
          <p:nvPr/>
        </p:nvSpPr>
        <p:spPr>
          <a:xfrm>
            <a:off x="8242305" y="1438849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无需鉴别或</a:t>
            </a:r>
            <a:endParaRPr lang="en-US" altLang="zh-CN" b="1" dirty="0">
              <a:solidFill>
                <a:srgbClr val="767171"/>
              </a:solidFill>
            </a:endParaRPr>
          </a:p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鉴别成功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3FC578-DF5C-4FF9-A6AD-3F73577E2E7B}"/>
              </a:ext>
            </a:extLst>
          </p:cNvPr>
          <p:cNvSpPr txBox="1"/>
          <p:nvPr/>
        </p:nvSpPr>
        <p:spPr>
          <a:xfrm>
            <a:off x="8205792" y="3803817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67171"/>
                </a:solidFill>
              </a:rPr>
              <a:t>NCP</a:t>
            </a:r>
            <a:r>
              <a:rPr lang="zh-CN" altLang="en-US" b="1" dirty="0">
                <a:solidFill>
                  <a:srgbClr val="767171"/>
                </a:solidFill>
              </a:rPr>
              <a:t>配置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9E90D-9696-4898-9510-1D36FB17A2C7}"/>
              </a:ext>
            </a:extLst>
          </p:cNvPr>
          <p:cNvSpPr txBox="1"/>
          <p:nvPr/>
        </p:nvSpPr>
        <p:spPr>
          <a:xfrm>
            <a:off x="6843620" y="4822052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可以进行</a:t>
            </a:r>
            <a:endParaRPr lang="en-US" altLang="zh-CN" b="1" dirty="0">
              <a:solidFill>
                <a:srgbClr val="767171"/>
              </a:solidFill>
            </a:endParaRPr>
          </a:p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数据通信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FC769B-97AC-42C6-B025-5006675BD4D6}"/>
              </a:ext>
            </a:extLst>
          </p:cNvPr>
          <p:cNvSpPr txBox="1"/>
          <p:nvPr/>
        </p:nvSpPr>
        <p:spPr>
          <a:xfrm>
            <a:off x="5041898" y="5539851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出现故障或</a:t>
            </a:r>
            <a:endParaRPr lang="en-US" altLang="zh-CN" b="1" dirty="0">
              <a:solidFill>
                <a:srgbClr val="767171"/>
              </a:solidFill>
            </a:endParaRPr>
          </a:p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请求终止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0C2464-6933-4B2E-B298-731A0919E51D}"/>
              </a:ext>
            </a:extLst>
          </p:cNvPr>
          <p:cNvSpPr txBox="1"/>
          <p:nvPr/>
        </p:nvSpPr>
        <p:spPr>
          <a:xfrm>
            <a:off x="5640293" y="3523348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鉴别失败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5FF5FA-5651-4103-B282-2C16BDCB00ED}"/>
              </a:ext>
            </a:extLst>
          </p:cNvPr>
          <p:cNvSpPr txBox="1"/>
          <p:nvPr/>
        </p:nvSpPr>
        <p:spPr>
          <a:xfrm>
            <a:off x="1389063" y="1093147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检测到载波并</a:t>
            </a:r>
            <a:endParaRPr lang="en-US" altLang="zh-CN" b="1" dirty="0">
              <a:solidFill>
                <a:srgbClr val="767171"/>
              </a:solidFill>
            </a:endParaRPr>
          </a:p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建立物理层连接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B85126-2012-4B99-BF56-4E8F8CD65CB8}"/>
              </a:ext>
            </a:extLst>
          </p:cNvPr>
          <p:cNvSpPr txBox="1"/>
          <p:nvPr/>
        </p:nvSpPr>
        <p:spPr>
          <a:xfrm>
            <a:off x="2576515" y="2154187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67171"/>
                </a:solidFill>
              </a:rPr>
              <a:t>LCP</a:t>
            </a:r>
            <a:r>
              <a:rPr lang="zh-CN" altLang="en-US" b="1" dirty="0">
                <a:solidFill>
                  <a:srgbClr val="767171"/>
                </a:solidFill>
              </a:rPr>
              <a:t>配置</a:t>
            </a:r>
            <a:endParaRPr lang="en-US" altLang="zh-CN" b="1" dirty="0">
              <a:solidFill>
                <a:srgbClr val="767171"/>
              </a:solidFill>
            </a:endParaRPr>
          </a:p>
          <a:p>
            <a:pPr algn="ctr"/>
            <a:r>
              <a:rPr lang="zh-CN" altLang="en-US" b="1" dirty="0">
                <a:solidFill>
                  <a:srgbClr val="767171"/>
                </a:solidFill>
              </a:rPr>
              <a:t>协商失败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197773-772F-46D5-B3E6-B35BB3B5FE20}"/>
              </a:ext>
            </a:extLst>
          </p:cNvPr>
          <p:cNvSpPr txBox="1"/>
          <p:nvPr/>
        </p:nvSpPr>
        <p:spPr>
          <a:xfrm>
            <a:off x="5089524" y="1326271"/>
            <a:ext cx="27019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767171"/>
                </a:solidFill>
              </a:rPr>
              <a:t>配置选项：</a:t>
            </a:r>
            <a:endParaRPr lang="en-US" altLang="zh-CN" sz="1400" b="1" dirty="0">
              <a:solidFill>
                <a:srgbClr val="767171"/>
              </a:solidFill>
            </a:endParaRPr>
          </a:p>
          <a:p>
            <a:r>
              <a:rPr lang="en-US" altLang="zh-CN" sz="1400" b="1" dirty="0">
                <a:solidFill>
                  <a:srgbClr val="767171"/>
                </a:solidFill>
              </a:rPr>
              <a:t>   1. </a:t>
            </a:r>
            <a:r>
              <a:rPr lang="zh-CN" altLang="en-US" sz="1400" b="1" dirty="0">
                <a:solidFill>
                  <a:srgbClr val="767171"/>
                </a:solidFill>
              </a:rPr>
              <a:t>最大帧长</a:t>
            </a:r>
            <a:endParaRPr lang="en-US" altLang="zh-CN" sz="1400" b="1" dirty="0">
              <a:solidFill>
                <a:srgbClr val="767171"/>
              </a:solidFill>
            </a:endParaRPr>
          </a:p>
          <a:p>
            <a:r>
              <a:rPr lang="en-US" altLang="zh-CN" sz="1400" b="1" dirty="0">
                <a:solidFill>
                  <a:srgbClr val="767171"/>
                </a:solidFill>
              </a:rPr>
              <a:t>   2. </a:t>
            </a:r>
            <a:r>
              <a:rPr lang="zh-CN" altLang="en-US" sz="1400" b="1" dirty="0">
                <a:solidFill>
                  <a:srgbClr val="767171"/>
                </a:solidFill>
              </a:rPr>
              <a:t>鉴别协议</a:t>
            </a:r>
            <a:endParaRPr lang="en-US" altLang="zh-CN" sz="1400" b="1" dirty="0">
              <a:solidFill>
                <a:srgbClr val="767171"/>
              </a:solidFill>
            </a:endParaRPr>
          </a:p>
          <a:p>
            <a:r>
              <a:rPr lang="en-US" altLang="zh-CN" sz="1400" b="1" dirty="0">
                <a:solidFill>
                  <a:srgbClr val="767171"/>
                </a:solidFill>
              </a:rPr>
              <a:t>      (1) </a:t>
            </a:r>
            <a:r>
              <a:rPr lang="zh-CN" altLang="en-US" sz="1400" b="1" dirty="0">
                <a:solidFill>
                  <a:srgbClr val="767171"/>
                </a:solidFill>
              </a:rPr>
              <a:t>无需鉴别</a:t>
            </a:r>
            <a:endParaRPr lang="en-US" altLang="zh-CN" sz="1400" b="1" dirty="0">
              <a:solidFill>
                <a:srgbClr val="767171"/>
              </a:solidFill>
            </a:endParaRPr>
          </a:p>
          <a:p>
            <a:r>
              <a:rPr lang="en-US" altLang="zh-CN" sz="1400" b="1" dirty="0">
                <a:solidFill>
                  <a:srgbClr val="767171"/>
                </a:solidFill>
              </a:rPr>
              <a:t>      (2) </a:t>
            </a:r>
            <a:r>
              <a:rPr lang="zh-CN" altLang="en-US" sz="1400" b="1" dirty="0">
                <a:solidFill>
                  <a:srgbClr val="767171"/>
                </a:solidFill>
              </a:rPr>
              <a:t>口令鉴别协议</a:t>
            </a:r>
            <a:r>
              <a:rPr lang="en-US" altLang="zh-CN" sz="1400" b="1" dirty="0">
                <a:solidFill>
                  <a:srgbClr val="767171"/>
                </a:solidFill>
              </a:rPr>
              <a:t>PAP</a:t>
            </a:r>
          </a:p>
          <a:p>
            <a:r>
              <a:rPr lang="en-US" altLang="zh-CN" sz="1400" b="1" dirty="0">
                <a:solidFill>
                  <a:srgbClr val="767171"/>
                </a:solidFill>
              </a:rPr>
              <a:t>      (3) </a:t>
            </a:r>
            <a:r>
              <a:rPr lang="zh-CN" altLang="en-US" sz="1400" b="1" dirty="0">
                <a:solidFill>
                  <a:srgbClr val="767171"/>
                </a:solidFill>
              </a:rPr>
              <a:t>挑战握手鉴别</a:t>
            </a:r>
            <a:endParaRPr lang="en-US" altLang="zh-CN" sz="1400" b="1" dirty="0">
              <a:solidFill>
                <a:srgbClr val="767171"/>
              </a:solidFill>
            </a:endParaRPr>
          </a:p>
          <a:p>
            <a:r>
              <a:rPr lang="en-US" altLang="zh-CN" sz="1400" b="1" dirty="0">
                <a:solidFill>
                  <a:srgbClr val="767171"/>
                </a:solidFill>
              </a:rPr>
              <a:t>            </a:t>
            </a:r>
            <a:r>
              <a:rPr lang="zh-CN" altLang="en-US" sz="1400" b="1" dirty="0">
                <a:solidFill>
                  <a:srgbClr val="767171"/>
                </a:solidFill>
              </a:rPr>
              <a:t>协议</a:t>
            </a:r>
            <a:r>
              <a:rPr lang="en-US" altLang="zh-CN" sz="1400" b="1" dirty="0">
                <a:solidFill>
                  <a:srgbClr val="767171"/>
                </a:solidFill>
              </a:rPr>
              <a:t>CHAP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DB7C8B-1CC0-4AF6-8517-23AFC89E1C38}"/>
              </a:ext>
            </a:extLst>
          </p:cNvPr>
          <p:cNvSpPr txBox="1"/>
          <p:nvPr/>
        </p:nvSpPr>
        <p:spPr>
          <a:xfrm>
            <a:off x="8873935" y="4312503"/>
            <a:ext cx="2701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67171"/>
                </a:solidFill>
              </a:rPr>
              <a:t>PPP</a:t>
            </a:r>
            <a:r>
              <a:rPr lang="zh-CN" altLang="en-US" sz="1400" b="1" dirty="0">
                <a:solidFill>
                  <a:srgbClr val="767171"/>
                </a:solidFill>
              </a:rPr>
              <a:t>链路的两端互相交换的网络层特定的</a:t>
            </a:r>
            <a:r>
              <a:rPr lang="en-US" altLang="zh-CN" sz="1400" b="1" dirty="0">
                <a:solidFill>
                  <a:srgbClr val="767171"/>
                </a:solidFill>
              </a:rPr>
              <a:t>NCP</a:t>
            </a:r>
            <a:r>
              <a:rPr lang="zh-CN" altLang="en-US" sz="1400" b="1" dirty="0">
                <a:solidFill>
                  <a:srgbClr val="767171"/>
                </a:solidFill>
              </a:rPr>
              <a:t>分组。</a:t>
            </a:r>
            <a:endParaRPr lang="en-US" altLang="zh-CN" sz="1400" b="1" dirty="0">
              <a:solidFill>
                <a:srgbClr val="767171"/>
              </a:solidFill>
            </a:endParaRPr>
          </a:p>
          <a:p>
            <a:r>
              <a:rPr lang="zh-CN" altLang="en-US" sz="1400" b="1" dirty="0">
                <a:solidFill>
                  <a:srgbClr val="767171"/>
                </a:solidFill>
              </a:rPr>
              <a:t>如果在</a:t>
            </a:r>
            <a:r>
              <a:rPr lang="en-US" altLang="zh-CN" sz="1400" b="1" dirty="0">
                <a:solidFill>
                  <a:srgbClr val="767171"/>
                </a:solidFill>
              </a:rPr>
              <a:t>PPP</a:t>
            </a:r>
            <a:r>
              <a:rPr lang="zh-CN" altLang="en-US" sz="1400" b="1" dirty="0">
                <a:solidFill>
                  <a:srgbClr val="767171"/>
                </a:solidFill>
              </a:rPr>
              <a:t>链路上</a:t>
            </a:r>
            <a:r>
              <a:rPr lang="zh-CN" altLang="en-US" sz="1400" b="1">
                <a:solidFill>
                  <a:srgbClr val="767171"/>
                </a:solidFill>
              </a:rPr>
              <a:t>运行的是</a:t>
            </a:r>
            <a:r>
              <a:rPr lang="en-US" altLang="zh-CN" sz="1400" b="1">
                <a:solidFill>
                  <a:srgbClr val="767171"/>
                </a:solidFill>
              </a:rPr>
              <a:t>IP</a:t>
            </a:r>
            <a:r>
              <a:rPr lang="zh-CN" altLang="en-US" sz="1400" b="1" dirty="0">
                <a:solidFill>
                  <a:srgbClr val="767171"/>
                </a:solidFill>
              </a:rPr>
              <a:t>，则使用</a:t>
            </a:r>
            <a:r>
              <a:rPr lang="en-US" altLang="zh-CN" sz="1400" b="1" dirty="0">
                <a:solidFill>
                  <a:srgbClr val="767171"/>
                </a:solidFill>
              </a:rPr>
              <a:t>IP</a:t>
            </a:r>
            <a:r>
              <a:rPr lang="zh-CN" altLang="en-US" sz="1400" b="1" dirty="0">
                <a:solidFill>
                  <a:srgbClr val="767171"/>
                </a:solidFill>
              </a:rPr>
              <a:t>控制协议</a:t>
            </a:r>
            <a:r>
              <a:rPr lang="en-US" altLang="zh-CN" sz="1400" b="1" dirty="0">
                <a:solidFill>
                  <a:srgbClr val="767171"/>
                </a:solidFill>
              </a:rPr>
              <a:t>IPCP</a:t>
            </a:r>
            <a:r>
              <a:rPr lang="zh-CN" altLang="en-US" sz="1400" b="1" dirty="0">
                <a:solidFill>
                  <a:srgbClr val="767171"/>
                </a:solidFill>
              </a:rPr>
              <a:t>来对</a:t>
            </a:r>
            <a:r>
              <a:rPr lang="en-US" altLang="zh-CN" sz="1400" b="1" dirty="0">
                <a:solidFill>
                  <a:srgbClr val="767171"/>
                </a:solidFill>
              </a:rPr>
              <a:t>PPP</a:t>
            </a:r>
            <a:r>
              <a:rPr lang="zh-CN" altLang="en-US" sz="1400" b="1" dirty="0">
                <a:solidFill>
                  <a:srgbClr val="767171"/>
                </a:solidFill>
              </a:rPr>
              <a:t>链路的每一端配置</a:t>
            </a:r>
            <a:r>
              <a:rPr lang="en-US" altLang="zh-CN" sz="1400" b="1" dirty="0">
                <a:solidFill>
                  <a:srgbClr val="767171"/>
                </a:solidFill>
              </a:rPr>
              <a:t>IP</a:t>
            </a:r>
            <a:r>
              <a:rPr lang="zh-CN" altLang="en-US" sz="1400" b="1" dirty="0">
                <a:solidFill>
                  <a:srgbClr val="767171"/>
                </a:solidFill>
              </a:rPr>
              <a:t>模块（如分配</a:t>
            </a:r>
            <a:r>
              <a:rPr lang="en-US" altLang="zh-CN" sz="1400" b="1" dirty="0">
                <a:solidFill>
                  <a:srgbClr val="767171"/>
                </a:solidFill>
              </a:rPr>
              <a:t>IP</a:t>
            </a:r>
            <a:r>
              <a:rPr lang="zh-CN" altLang="en-US" sz="1400" b="1" dirty="0">
                <a:solidFill>
                  <a:srgbClr val="767171"/>
                </a:solidFill>
              </a:rPr>
              <a:t>地址）</a:t>
            </a:r>
            <a:endParaRPr lang="en-US" altLang="zh-CN" sz="14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7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122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7</cp:revision>
  <dcterms:created xsi:type="dcterms:W3CDTF">2022-02-02T03:53:38Z</dcterms:created>
  <dcterms:modified xsi:type="dcterms:W3CDTF">2022-02-02T04:24:18Z</dcterms:modified>
</cp:coreProperties>
</file>