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3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17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6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7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19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9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2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18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7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8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EE65-434C-C84C-ADB7-E605D788AD0B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D075-7731-7743-8C17-DEF222FFB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2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计算机">
            <a:extLst>
              <a:ext uri="{FF2B5EF4-FFF2-40B4-BE49-F238E27FC236}">
                <a16:creationId xmlns:a16="http://schemas.microsoft.com/office/drawing/2014/main" id="{145ECF6E-057C-92B9-4B4C-A2A9323D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8140" y="855325"/>
            <a:ext cx="535969" cy="535969"/>
          </a:xfrm>
          <a:prstGeom prst="rect">
            <a:avLst/>
          </a:prstGeom>
        </p:spPr>
      </p:pic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30F1F9E5-C9C4-5A4A-D938-1986ADC0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091" y="872854"/>
            <a:ext cx="535969" cy="53596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0E899D5-63B8-F48B-2F72-C19538DB7C61}"/>
              </a:ext>
            </a:extLst>
          </p:cNvPr>
          <p:cNvGrpSpPr/>
          <p:nvPr/>
        </p:nvGrpSpPr>
        <p:grpSpPr>
          <a:xfrm>
            <a:off x="5189523" y="855324"/>
            <a:ext cx="4416290" cy="553498"/>
            <a:chOff x="1833856" y="2371917"/>
            <a:chExt cx="4147456" cy="947781"/>
          </a:xfrm>
        </p:grpSpPr>
        <p:sp>
          <p:nvSpPr>
            <p:cNvPr id="8" name="左右箭头 7">
              <a:extLst>
                <a:ext uri="{FF2B5EF4-FFF2-40B4-BE49-F238E27FC236}">
                  <a16:creationId xmlns:a16="http://schemas.microsoft.com/office/drawing/2014/main" id="{00A511FB-9558-1051-4C04-38CE6252D759}"/>
                </a:ext>
              </a:extLst>
            </p:cNvPr>
            <p:cNvSpPr/>
            <p:nvPr/>
          </p:nvSpPr>
          <p:spPr>
            <a:xfrm>
              <a:off x="1833856" y="2371917"/>
              <a:ext cx="4147456" cy="947781"/>
            </a:xfrm>
            <a:prstGeom prst="left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9FF020-840A-65D5-C964-AFA3FC336D4C}"/>
                </a:ext>
              </a:extLst>
            </p:cNvPr>
            <p:cNvSpPr txBox="1"/>
            <p:nvPr/>
          </p:nvSpPr>
          <p:spPr>
            <a:xfrm>
              <a:off x="2421923" y="2581757"/>
              <a:ext cx="3031821" cy="52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/>
                <a:t>TCP</a:t>
              </a:r>
              <a:r>
                <a:rPr kumimoji="1" lang="zh-CN" altLang="en-US" sz="1400" b="1" dirty="0"/>
                <a:t>连接（使用熟知端口号</a:t>
              </a:r>
              <a:r>
                <a:rPr kumimoji="1" lang="en-US" altLang="zh-CN" sz="1400" b="1" dirty="0"/>
                <a:t>25</a:t>
              </a:r>
              <a:r>
                <a:rPr kumimoji="1" lang="zh-CN" altLang="en-US" sz="1400" b="1" dirty="0"/>
                <a:t>）</a:t>
              </a:r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50A8B48-E162-0917-84F7-2AE583EE781B}"/>
              </a:ext>
            </a:extLst>
          </p:cNvPr>
          <p:cNvCxnSpPr>
            <a:cxnSpLocks/>
          </p:cNvCxnSpPr>
          <p:nvPr/>
        </p:nvCxnSpPr>
        <p:spPr>
          <a:xfrm>
            <a:off x="4941697" y="1558114"/>
            <a:ext cx="0" cy="524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C07B4CB-041B-E0F0-C599-19FBEB889207}"/>
              </a:ext>
            </a:extLst>
          </p:cNvPr>
          <p:cNvCxnSpPr>
            <a:cxnSpLocks/>
          </p:cNvCxnSpPr>
          <p:nvPr/>
        </p:nvCxnSpPr>
        <p:spPr>
          <a:xfrm>
            <a:off x="9906685" y="1555071"/>
            <a:ext cx="0" cy="524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49EB93-9973-F06D-65CD-8F8A24A70935}"/>
              </a:ext>
            </a:extLst>
          </p:cNvPr>
          <p:cNvGrpSpPr/>
          <p:nvPr/>
        </p:nvGrpSpPr>
        <p:grpSpPr>
          <a:xfrm>
            <a:off x="4942555" y="1853360"/>
            <a:ext cx="4964131" cy="276999"/>
            <a:chOff x="2446113" y="1020575"/>
            <a:chExt cx="3705544" cy="276999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6E8D3BD-CE07-52AF-6223-40048B03971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36096" y="1159075"/>
              <a:ext cx="161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1B12E8AA-6CA7-1A6E-AC49-C566DB4A641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2446113" y="1159075"/>
              <a:ext cx="1732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E9AA08-9642-CD69-A1AB-A2EED9B7568B}"/>
                </a:ext>
              </a:extLst>
            </p:cNvPr>
            <p:cNvSpPr txBox="1"/>
            <p:nvPr/>
          </p:nvSpPr>
          <p:spPr>
            <a:xfrm>
              <a:off x="4178195" y="1020575"/>
              <a:ext cx="357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220</a:t>
              </a:r>
              <a:endParaRPr kumimoji="1" lang="zh-CN" altLang="en-US" sz="1200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A4E758-6D94-0062-B454-93FF1CC8B695}"/>
              </a:ext>
            </a:extLst>
          </p:cNvPr>
          <p:cNvGrpSpPr/>
          <p:nvPr/>
        </p:nvGrpSpPr>
        <p:grpSpPr>
          <a:xfrm>
            <a:off x="4942555" y="2160374"/>
            <a:ext cx="4964131" cy="276999"/>
            <a:chOff x="2446113" y="1020576"/>
            <a:chExt cx="3705544" cy="276999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01037D05-BA37-27B8-409B-916AE5D2ADD1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4870203" y="1159075"/>
              <a:ext cx="128145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EFA2EC6-89DF-6AA8-6CA5-5FE02C26AAFB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2446113" y="1159075"/>
              <a:ext cx="12317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F64D91-5A71-17B4-72B0-44857331D547}"/>
                </a:ext>
              </a:extLst>
            </p:cNvPr>
            <p:cNvSpPr txBox="1"/>
            <p:nvPr/>
          </p:nvSpPr>
          <p:spPr>
            <a:xfrm>
              <a:off x="3677828" y="1020576"/>
              <a:ext cx="11923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HELLO</a:t>
              </a:r>
              <a:r>
                <a:rPr kumimoji="1" lang="zh-CN" altLang="en-US" sz="1200" b="1" dirty="0"/>
                <a:t>  </a:t>
              </a:r>
              <a:r>
                <a:rPr kumimoji="1" lang="en-US" altLang="zh-CN" sz="1200" b="1" dirty="0" err="1"/>
                <a:t>nju.edu.cn</a:t>
              </a:r>
              <a:endParaRPr kumimoji="1" lang="zh-CN" altLang="en-US" sz="1200" b="1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D57B5ED-CADE-3D93-FCA2-4A5FBD537C03}"/>
              </a:ext>
            </a:extLst>
          </p:cNvPr>
          <p:cNvGrpSpPr/>
          <p:nvPr/>
        </p:nvGrpSpPr>
        <p:grpSpPr>
          <a:xfrm>
            <a:off x="4942555" y="2467387"/>
            <a:ext cx="4964131" cy="276999"/>
            <a:chOff x="2446113" y="1020575"/>
            <a:chExt cx="3705544" cy="276999"/>
          </a:xfrm>
        </p:grpSpPr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F07E6413-B738-1EC3-C9CB-E8E1875680E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536096" y="1159075"/>
              <a:ext cx="161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DA970983-D7B8-DFFB-61B9-9E9EF8BC81F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2446113" y="1159075"/>
              <a:ext cx="1732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8D324E-7646-970B-4829-7D61762BDB51}"/>
                </a:ext>
              </a:extLst>
            </p:cNvPr>
            <p:cNvSpPr txBox="1"/>
            <p:nvPr/>
          </p:nvSpPr>
          <p:spPr>
            <a:xfrm>
              <a:off x="4178195" y="1020575"/>
              <a:ext cx="357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250</a:t>
              </a:r>
              <a:endParaRPr kumimoji="1" lang="zh-CN" altLang="en-US" sz="1200" b="1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49D4A3B-7DA2-17EC-EF49-8B006B374291}"/>
              </a:ext>
            </a:extLst>
          </p:cNvPr>
          <p:cNvGrpSpPr/>
          <p:nvPr/>
        </p:nvGrpSpPr>
        <p:grpSpPr>
          <a:xfrm>
            <a:off x="4942555" y="2774401"/>
            <a:ext cx="4964131" cy="276999"/>
            <a:chOff x="2446113" y="1020576"/>
            <a:chExt cx="3705544" cy="276999"/>
          </a:xfrm>
        </p:grpSpPr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95504E3-B481-9E66-5D1D-2E310C1A775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293389" y="1159075"/>
              <a:ext cx="8582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1AAEF5B-086C-A684-27F8-462864F04F4C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2446113" y="1159075"/>
              <a:ext cx="102199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07E669D-E638-7336-1913-16F4CF485122}"/>
                </a:ext>
              </a:extLst>
            </p:cNvPr>
            <p:cNvSpPr txBox="1"/>
            <p:nvPr/>
          </p:nvSpPr>
          <p:spPr>
            <a:xfrm>
              <a:off x="3468107" y="1020576"/>
              <a:ext cx="18252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MAIL FROM:</a:t>
              </a:r>
              <a:r>
                <a:rPr kumimoji="1" lang="zh-CN" altLang="en-US" sz="1200" b="1" dirty="0"/>
                <a:t>  </a:t>
              </a:r>
              <a:r>
                <a:rPr kumimoji="1" lang="en-US" altLang="zh-CN" sz="1200" b="1" dirty="0"/>
                <a:t>&lt;</a:t>
              </a:r>
              <a:r>
                <a:rPr kumimoji="1" lang="en-US" altLang="zh-CN" sz="1200" b="1" dirty="0" err="1"/>
                <a:t>bkzs.nju.edu.cn</a:t>
              </a:r>
              <a:r>
                <a:rPr kumimoji="1" lang="en-US" altLang="zh-CN" sz="1200" b="1" dirty="0"/>
                <a:t>&gt;</a:t>
              </a:r>
              <a:endParaRPr kumimoji="1" lang="zh-CN" altLang="en-US" sz="1200" b="1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4F2F025-1F34-DC0A-5897-5E89FBDF42CA}"/>
              </a:ext>
            </a:extLst>
          </p:cNvPr>
          <p:cNvGrpSpPr/>
          <p:nvPr/>
        </p:nvGrpSpPr>
        <p:grpSpPr>
          <a:xfrm>
            <a:off x="4942555" y="3081415"/>
            <a:ext cx="4964131" cy="276999"/>
            <a:chOff x="2446113" y="1020575"/>
            <a:chExt cx="3705544" cy="276999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52BD4B02-F584-0363-2BF4-83C47B07921E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4536096" y="1159075"/>
              <a:ext cx="161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BBDB6E48-DC83-192A-D3C7-DDC0B7C5756E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2446113" y="1159075"/>
              <a:ext cx="1732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5699FE4-0312-D80A-D6D0-4629216D328D}"/>
                </a:ext>
              </a:extLst>
            </p:cNvPr>
            <p:cNvSpPr txBox="1"/>
            <p:nvPr/>
          </p:nvSpPr>
          <p:spPr>
            <a:xfrm>
              <a:off x="4178195" y="1020575"/>
              <a:ext cx="357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250</a:t>
              </a:r>
              <a:endParaRPr kumimoji="1" lang="zh-CN" altLang="en-US" sz="1200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791776-5283-444C-141A-124114578CF1}"/>
              </a:ext>
            </a:extLst>
          </p:cNvPr>
          <p:cNvGrpSpPr/>
          <p:nvPr/>
        </p:nvGrpSpPr>
        <p:grpSpPr>
          <a:xfrm>
            <a:off x="4942555" y="3388429"/>
            <a:ext cx="4964131" cy="276999"/>
            <a:chOff x="2446113" y="1020576"/>
            <a:chExt cx="3705544" cy="276999"/>
          </a:xfrm>
        </p:grpSpPr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BF86FDEC-0861-591D-B13E-3B1917825C58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5109324" y="1159075"/>
              <a:ext cx="104233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25872D3-9912-39C8-0FF1-DC78D6D5C438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 flipV="1">
              <a:off x="2446113" y="1159075"/>
              <a:ext cx="12317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EB3DD8C-A285-6801-C308-0F69AE2B8122}"/>
                </a:ext>
              </a:extLst>
            </p:cNvPr>
            <p:cNvSpPr txBox="1"/>
            <p:nvPr/>
          </p:nvSpPr>
          <p:spPr>
            <a:xfrm>
              <a:off x="3677828" y="1020576"/>
              <a:ext cx="14314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RCPT TO:</a:t>
              </a:r>
              <a:r>
                <a:rPr kumimoji="1" lang="zh-CN" altLang="en-US" sz="1200" b="1" dirty="0"/>
                <a:t>  </a:t>
              </a:r>
              <a:r>
                <a:rPr kumimoji="1" lang="en-US" altLang="zh-CN" sz="1200" b="1" dirty="0"/>
                <a:t>&lt;</a:t>
              </a:r>
              <a:r>
                <a:rPr kumimoji="1" lang="zh-CN" altLang="en-US" sz="1200" b="1" dirty="0"/>
                <a:t>收件人地址</a:t>
              </a:r>
              <a:r>
                <a:rPr kumimoji="1" lang="en-US" altLang="zh-CN" sz="1200" b="1" dirty="0"/>
                <a:t>&gt;</a:t>
              </a:r>
              <a:endParaRPr kumimoji="1" lang="zh-CN" altLang="en-US" sz="1200" b="1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F166429-3298-74A4-4F93-BD28EEEC3532}"/>
              </a:ext>
            </a:extLst>
          </p:cNvPr>
          <p:cNvGrpSpPr/>
          <p:nvPr/>
        </p:nvGrpSpPr>
        <p:grpSpPr>
          <a:xfrm>
            <a:off x="4942555" y="3695443"/>
            <a:ext cx="4964131" cy="276999"/>
            <a:chOff x="2446113" y="1020575"/>
            <a:chExt cx="3705544" cy="276999"/>
          </a:xfrm>
        </p:grpSpPr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FE18E3C0-53DD-5E01-769A-185B0B25436D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4536096" y="1159075"/>
              <a:ext cx="161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136C122-EA65-5C37-8531-919F5DA433E9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2446113" y="1159075"/>
              <a:ext cx="1732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B5A865D-B861-53AE-9FC2-EC38B14D8AAE}"/>
                </a:ext>
              </a:extLst>
            </p:cNvPr>
            <p:cNvSpPr txBox="1"/>
            <p:nvPr/>
          </p:nvSpPr>
          <p:spPr>
            <a:xfrm>
              <a:off x="4178195" y="1020575"/>
              <a:ext cx="357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250</a:t>
              </a:r>
              <a:endParaRPr kumimoji="1" lang="zh-CN" altLang="en-US" sz="1200" b="1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517B7EE-0F05-6B8E-C1D7-8C536D888AC3}"/>
              </a:ext>
            </a:extLst>
          </p:cNvPr>
          <p:cNvGrpSpPr/>
          <p:nvPr/>
        </p:nvGrpSpPr>
        <p:grpSpPr>
          <a:xfrm>
            <a:off x="4942555" y="4002457"/>
            <a:ext cx="4964131" cy="276999"/>
            <a:chOff x="2446113" y="1020576"/>
            <a:chExt cx="3705544" cy="276999"/>
          </a:xfrm>
        </p:grpSpPr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686921AF-5E87-FCF9-0BE1-2D9B0FF07BD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4651130" y="1159075"/>
              <a:ext cx="15005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80F2FB68-8B16-C2A3-DAD3-6DADF9ECF9B0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 flipV="1">
              <a:off x="2446113" y="1159075"/>
              <a:ext cx="161492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9989655-6DEB-6773-3266-C58385AAB2F8}"/>
                </a:ext>
              </a:extLst>
            </p:cNvPr>
            <p:cNvSpPr txBox="1"/>
            <p:nvPr/>
          </p:nvSpPr>
          <p:spPr>
            <a:xfrm>
              <a:off x="4061035" y="1020576"/>
              <a:ext cx="5900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DATA</a:t>
              </a:r>
              <a:endParaRPr kumimoji="1" lang="zh-CN" altLang="en-US" sz="1200" b="1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D337717-5672-3DF7-C76B-F7CFFE65FCD1}"/>
              </a:ext>
            </a:extLst>
          </p:cNvPr>
          <p:cNvGrpSpPr/>
          <p:nvPr/>
        </p:nvGrpSpPr>
        <p:grpSpPr>
          <a:xfrm>
            <a:off x="4942555" y="4309471"/>
            <a:ext cx="4964131" cy="276999"/>
            <a:chOff x="2446113" y="1020575"/>
            <a:chExt cx="3705544" cy="276999"/>
          </a:xfrm>
        </p:grpSpPr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5E0DDA85-380C-E8FB-5F35-BAAB3CA62BCE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4536096" y="1159075"/>
              <a:ext cx="161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5E250DA2-7D7B-8B5A-70AE-0E805ABBBFBB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2446113" y="1159075"/>
              <a:ext cx="1732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7A42F9E-8A1E-F929-F18D-F145B994ED77}"/>
                </a:ext>
              </a:extLst>
            </p:cNvPr>
            <p:cNvSpPr txBox="1"/>
            <p:nvPr/>
          </p:nvSpPr>
          <p:spPr>
            <a:xfrm>
              <a:off x="4178195" y="1020575"/>
              <a:ext cx="357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354</a:t>
              </a:r>
              <a:endParaRPr kumimoji="1" lang="zh-CN" altLang="en-US" sz="1200" b="1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F703075-4364-0EEB-76D9-4112CAC276FD}"/>
              </a:ext>
            </a:extLst>
          </p:cNvPr>
          <p:cNvGrpSpPr/>
          <p:nvPr/>
        </p:nvGrpSpPr>
        <p:grpSpPr>
          <a:xfrm>
            <a:off x="4942555" y="4616485"/>
            <a:ext cx="4964131" cy="276999"/>
            <a:chOff x="2446113" y="1020576"/>
            <a:chExt cx="3705544" cy="276999"/>
          </a:xfrm>
        </p:grpSpPr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1A5A7268-4FE0-562B-1301-63EAD35F7D2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4803187" y="1159075"/>
              <a:ext cx="134847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C337511A-10EB-D0C6-BD51-FF04ED29F44E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2446113" y="1159075"/>
              <a:ext cx="151532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1BC5C91-EF47-D3F1-C40C-2C73E03F9DA3}"/>
                </a:ext>
              </a:extLst>
            </p:cNvPr>
            <p:cNvSpPr txBox="1"/>
            <p:nvPr/>
          </p:nvSpPr>
          <p:spPr>
            <a:xfrm>
              <a:off x="3961439" y="1020576"/>
              <a:ext cx="841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&lt;</a:t>
              </a:r>
              <a:r>
                <a:rPr kumimoji="1" lang="zh-CN" altLang="en-US" sz="1200" b="1" dirty="0"/>
                <a:t>邮件内容</a:t>
              </a:r>
              <a:r>
                <a:rPr kumimoji="1" lang="en-US" altLang="zh-CN" sz="1200" b="1" dirty="0"/>
                <a:t>&gt;</a:t>
              </a:r>
              <a:endParaRPr kumimoji="1" lang="zh-CN" altLang="en-US" sz="1200" b="1" dirty="0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0F1EDC36-8E3F-D46A-278D-04F454941BC7}"/>
              </a:ext>
            </a:extLst>
          </p:cNvPr>
          <p:cNvSpPr txBox="1"/>
          <p:nvPr/>
        </p:nvSpPr>
        <p:spPr>
          <a:xfrm>
            <a:off x="4639939" y="4944749"/>
            <a:ext cx="11276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……</a:t>
            </a:r>
            <a:endParaRPr kumimoji="1" lang="zh-CN" altLang="en-US" sz="1200" b="1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2FD627DB-44CE-AF2D-9F3E-222BA9EF1D87}"/>
              </a:ext>
            </a:extLst>
          </p:cNvPr>
          <p:cNvGrpSpPr/>
          <p:nvPr/>
        </p:nvGrpSpPr>
        <p:grpSpPr>
          <a:xfrm>
            <a:off x="4942555" y="5537527"/>
            <a:ext cx="4964131" cy="276999"/>
            <a:chOff x="2446113" y="1020576"/>
            <a:chExt cx="3705544" cy="276999"/>
          </a:xfrm>
        </p:grpSpPr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AF19E33-5DD7-A9A8-7904-4CF84BE4205E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V="1">
              <a:off x="4589964" y="1159075"/>
              <a:ext cx="15616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6816B1B0-31C0-4419-84E3-4D88148F0CA5}"/>
                </a:ext>
              </a:extLst>
            </p:cNvPr>
            <p:cNvCxnSpPr>
              <a:cxnSpLocks/>
              <a:stCxn id="99" idx="1"/>
            </p:cNvCxnSpPr>
            <p:nvPr/>
          </p:nvCxnSpPr>
          <p:spPr>
            <a:xfrm flipH="1" flipV="1">
              <a:off x="2446113" y="1159075"/>
              <a:ext cx="1716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4FC7E36-01FD-D1A5-FD06-9512C4409DD2}"/>
                </a:ext>
              </a:extLst>
            </p:cNvPr>
            <p:cNvSpPr txBox="1"/>
            <p:nvPr/>
          </p:nvSpPr>
          <p:spPr>
            <a:xfrm>
              <a:off x="4163042" y="1020576"/>
              <a:ext cx="4269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250</a:t>
              </a:r>
              <a:endParaRPr kumimoji="1" lang="zh-CN" altLang="en-US" sz="1200" b="1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2CB01A7-12D3-C25F-71BB-EC7FC5CA421D}"/>
              </a:ext>
            </a:extLst>
          </p:cNvPr>
          <p:cNvGrpSpPr/>
          <p:nvPr/>
        </p:nvGrpSpPr>
        <p:grpSpPr>
          <a:xfrm>
            <a:off x="4942555" y="5844541"/>
            <a:ext cx="4964131" cy="276999"/>
            <a:chOff x="2446113" y="1020576"/>
            <a:chExt cx="3705544" cy="276999"/>
          </a:xfrm>
        </p:grpSpPr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5D390B9-3987-7E63-B895-81424CB83A7B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4651124" y="1159075"/>
              <a:ext cx="150053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5970E483-7D31-62AD-9B1D-420CD703957A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 flipV="1">
              <a:off x="2446113" y="1159075"/>
              <a:ext cx="17169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3C7B712-E9CF-7744-C464-1D92F827175A}"/>
                </a:ext>
              </a:extLst>
            </p:cNvPr>
            <p:cNvSpPr txBox="1"/>
            <p:nvPr/>
          </p:nvSpPr>
          <p:spPr>
            <a:xfrm>
              <a:off x="4163042" y="1020576"/>
              <a:ext cx="4880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QUIT</a:t>
              </a:r>
              <a:endParaRPr kumimoji="1" lang="zh-CN" altLang="en-US" sz="1200" b="1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2662FAC-30F7-CDCF-5167-AB83DD3B348A}"/>
              </a:ext>
            </a:extLst>
          </p:cNvPr>
          <p:cNvGrpSpPr/>
          <p:nvPr/>
        </p:nvGrpSpPr>
        <p:grpSpPr>
          <a:xfrm>
            <a:off x="4942555" y="6151549"/>
            <a:ext cx="4964131" cy="276999"/>
            <a:chOff x="2446113" y="1020576"/>
            <a:chExt cx="3705544" cy="276999"/>
          </a:xfrm>
        </p:grpSpPr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2BE695E5-ED3E-3EC0-F640-235DE385B6E3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4589967" y="1159075"/>
              <a:ext cx="156169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9ADB2B15-FB1B-74A7-2800-880C76B9AE1E}"/>
                </a:ext>
              </a:extLst>
            </p:cNvPr>
            <p:cNvCxnSpPr>
              <a:cxnSpLocks/>
              <a:stCxn id="107" idx="1"/>
            </p:cNvCxnSpPr>
            <p:nvPr/>
          </p:nvCxnSpPr>
          <p:spPr>
            <a:xfrm flipH="1" flipV="1">
              <a:off x="2446113" y="1159075"/>
              <a:ext cx="17347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0D50219-8989-4A0B-B8A2-F59B2C243828}"/>
                </a:ext>
              </a:extLst>
            </p:cNvPr>
            <p:cNvSpPr txBox="1"/>
            <p:nvPr/>
          </p:nvSpPr>
          <p:spPr>
            <a:xfrm>
              <a:off x="4180894" y="1020576"/>
              <a:ext cx="4090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221</a:t>
              </a:r>
              <a:endParaRPr kumimoji="1" lang="zh-CN" altLang="en-US" sz="1200" b="1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B09E4C7-F151-3485-8AB1-98A435601D8E}"/>
              </a:ext>
            </a:extLst>
          </p:cNvPr>
          <p:cNvGrpSpPr/>
          <p:nvPr/>
        </p:nvGrpSpPr>
        <p:grpSpPr>
          <a:xfrm>
            <a:off x="4942555" y="5230513"/>
            <a:ext cx="4964131" cy="276999"/>
            <a:chOff x="2446113" y="1020576"/>
            <a:chExt cx="3705544" cy="276999"/>
          </a:xfrm>
        </p:grpSpPr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642EE28D-F63C-05FA-EF6B-2CAB7DFCD69A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4421242" y="1159075"/>
              <a:ext cx="17304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E20143C1-4467-5156-8A14-95C18880CD56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 flipV="1">
              <a:off x="2446113" y="1159075"/>
              <a:ext cx="173208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526A449-F674-5BFE-A92D-DA56E23BE0F6}"/>
                </a:ext>
              </a:extLst>
            </p:cNvPr>
            <p:cNvSpPr txBox="1"/>
            <p:nvPr/>
          </p:nvSpPr>
          <p:spPr>
            <a:xfrm>
              <a:off x="4178195" y="1020576"/>
              <a:ext cx="243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.</a:t>
              </a:r>
              <a:endParaRPr kumimoji="1" lang="zh-CN" altLang="en-US" sz="1200" b="1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72BDA6DC-32CE-E7D9-7DEB-1D431FE8326F}"/>
              </a:ext>
            </a:extLst>
          </p:cNvPr>
          <p:cNvGrpSpPr/>
          <p:nvPr/>
        </p:nvGrpSpPr>
        <p:grpSpPr>
          <a:xfrm>
            <a:off x="5682722" y="624227"/>
            <a:ext cx="3486028" cy="276999"/>
            <a:chOff x="2819976" y="1002926"/>
            <a:chExt cx="2908078" cy="229890"/>
          </a:xfrm>
        </p:grpSpPr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81824574-156A-CA51-7319-DB48E463F7CC}"/>
                </a:ext>
              </a:extLst>
            </p:cNvPr>
            <p:cNvCxnSpPr>
              <a:cxnSpLocks/>
              <a:stCxn id="159" idx="3"/>
            </p:cNvCxnSpPr>
            <p:nvPr/>
          </p:nvCxnSpPr>
          <p:spPr>
            <a:xfrm>
              <a:off x="4870202" y="1140851"/>
              <a:ext cx="857852" cy="5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>
              <a:extLst>
                <a:ext uri="{FF2B5EF4-FFF2-40B4-BE49-F238E27FC236}">
                  <a16:creationId xmlns:a16="http://schemas.microsoft.com/office/drawing/2014/main" id="{50626FC0-CCC0-3ADA-E0D3-FD0A98A03948}"/>
                </a:ext>
              </a:extLst>
            </p:cNvPr>
            <p:cNvCxnSpPr>
              <a:cxnSpLocks/>
              <a:stCxn id="159" idx="1"/>
            </p:cNvCxnSpPr>
            <p:nvPr/>
          </p:nvCxnSpPr>
          <p:spPr>
            <a:xfrm flipH="1">
              <a:off x="2819976" y="1140851"/>
              <a:ext cx="857852" cy="5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CBB2044-8FFF-6B8F-4AE2-AD04BA96D9C0}"/>
                </a:ext>
              </a:extLst>
            </p:cNvPr>
            <p:cNvSpPr txBox="1"/>
            <p:nvPr/>
          </p:nvSpPr>
          <p:spPr>
            <a:xfrm>
              <a:off x="3677828" y="1002926"/>
              <a:ext cx="1192374" cy="229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14</a:t>
              </a:r>
              <a:r>
                <a:rPr kumimoji="1" lang="zh-CN" altLang="en-US" sz="1200" b="1" dirty="0"/>
                <a:t>条</a:t>
              </a:r>
              <a:r>
                <a:rPr kumimoji="1" lang="en-US" altLang="zh-CN" sz="1200" b="1" dirty="0"/>
                <a:t>SMTP</a:t>
              </a:r>
              <a:r>
                <a:rPr kumimoji="1" lang="zh-CN" altLang="en-US" sz="1200" b="1" dirty="0"/>
                <a:t>命令</a:t>
              </a: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B5ECE764-764B-3116-07F7-0317F6C7950B}"/>
              </a:ext>
            </a:extLst>
          </p:cNvPr>
          <p:cNvGrpSpPr/>
          <p:nvPr/>
        </p:nvGrpSpPr>
        <p:grpSpPr>
          <a:xfrm>
            <a:off x="5682722" y="1378499"/>
            <a:ext cx="3486028" cy="276999"/>
            <a:chOff x="2819976" y="1020576"/>
            <a:chExt cx="2908078" cy="229890"/>
          </a:xfrm>
        </p:grpSpPr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74210A3D-F211-32FC-1C1F-AC34EDBCCF66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 flipV="1">
              <a:off x="4870202" y="1159076"/>
              <a:ext cx="857852" cy="1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9B62A68-3EBF-5E67-6976-A8E7D89B3A22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 flipV="1">
              <a:off x="2819976" y="1159076"/>
              <a:ext cx="857852" cy="10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9BA8C805-19CE-B579-F0DA-C94E17AA8C74}"/>
                </a:ext>
              </a:extLst>
            </p:cNvPr>
            <p:cNvSpPr txBox="1"/>
            <p:nvPr/>
          </p:nvSpPr>
          <p:spPr>
            <a:xfrm>
              <a:off x="3677828" y="1020576"/>
              <a:ext cx="1192374" cy="229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21</a:t>
              </a:r>
              <a:r>
                <a:rPr kumimoji="1" lang="zh-CN" altLang="en-US" sz="1200" b="1" dirty="0"/>
                <a:t>种</a:t>
              </a:r>
              <a:r>
                <a:rPr kumimoji="1" lang="en-US" altLang="zh-CN" sz="1200" b="1" dirty="0"/>
                <a:t>SMTP</a:t>
              </a:r>
              <a:r>
                <a:rPr kumimoji="1" lang="zh-CN" altLang="en-US" sz="1200" b="1" dirty="0"/>
                <a:t>应答</a:t>
              </a: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FD8FBDF-2EC3-A127-B46A-C9B436723C51}"/>
              </a:ext>
            </a:extLst>
          </p:cNvPr>
          <p:cNvSpPr txBox="1"/>
          <p:nvPr/>
        </p:nvSpPr>
        <p:spPr>
          <a:xfrm>
            <a:off x="2317939" y="880537"/>
            <a:ext cx="254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周期性对邮件缓存扫描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（例如</a:t>
            </a:r>
            <a:r>
              <a:rPr kumimoji="1" lang="en-US" altLang="zh-CN" sz="1400" dirty="0"/>
              <a:t>30</a:t>
            </a:r>
            <a:r>
              <a:rPr kumimoji="1" lang="zh-CN" altLang="en-US" sz="1400" dirty="0"/>
              <a:t>分钟）</a:t>
            </a:r>
            <a:endParaRPr kumimoji="1" lang="en-US" altLang="zh-CN" sz="1400" dirty="0"/>
          </a:p>
          <a:p>
            <a:pPr algn="ctr"/>
            <a:endParaRPr kumimoji="1" lang="en-US" altLang="zh-CN" sz="600" dirty="0"/>
          </a:p>
          <a:p>
            <a:pPr algn="ctr"/>
            <a:r>
              <a:rPr kumimoji="1" lang="zh-CN" altLang="en-US" sz="1400" dirty="0"/>
              <a:t>如发现有邮件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AEBC8D1-B4BA-A8C0-0EFB-C2E4564193DC}"/>
              </a:ext>
            </a:extLst>
          </p:cNvPr>
          <p:cNvSpPr txBox="1"/>
          <p:nvPr/>
        </p:nvSpPr>
        <p:spPr>
          <a:xfrm>
            <a:off x="4243099" y="383176"/>
            <a:ext cx="142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发送方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邮件服务器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1327431-03A7-969E-068A-1A66C54AB25B}"/>
              </a:ext>
            </a:extLst>
          </p:cNvPr>
          <p:cNvSpPr txBox="1"/>
          <p:nvPr/>
        </p:nvSpPr>
        <p:spPr>
          <a:xfrm>
            <a:off x="9192012" y="425200"/>
            <a:ext cx="142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接收方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邮件服务器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33F1120-D795-9887-A32A-4AC2D76047D4}"/>
              </a:ext>
            </a:extLst>
          </p:cNvPr>
          <p:cNvSpPr txBox="1"/>
          <p:nvPr/>
        </p:nvSpPr>
        <p:spPr>
          <a:xfrm>
            <a:off x="4470748" y="1300332"/>
            <a:ext cx="93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SMTP</a:t>
            </a:r>
            <a:r>
              <a:rPr kumimoji="1" lang="zh-CN" altLang="en-US" sz="1200" dirty="0"/>
              <a:t>客户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3925C25-FCA8-381E-63F6-C213F7000323}"/>
              </a:ext>
            </a:extLst>
          </p:cNvPr>
          <p:cNvSpPr txBox="1"/>
          <p:nvPr/>
        </p:nvSpPr>
        <p:spPr>
          <a:xfrm>
            <a:off x="9437647" y="1328858"/>
            <a:ext cx="113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SMTP</a:t>
            </a:r>
            <a:r>
              <a:rPr kumimoji="1" lang="zh-CN" altLang="en-US" sz="1200" dirty="0"/>
              <a:t>服务器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29BEB06-D131-834C-9EA2-082F3790CA7A}"/>
              </a:ext>
            </a:extLst>
          </p:cNvPr>
          <p:cNvSpPr txBox="1"/>
          <p:nvPr/>
        </p:nvSpPr>
        <p:spPr>
          <a:xfrm>
            <a:off x="9906686" y="1869461"/>
            <a:ext cx="26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主动推送服务就绪应答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86BFF2F-554E-F8CC-542B-9B0EDEF205B3}"/>
              </a:ext>
            </a:extLst>
          </p:cNvPr>
          <p:cNvSpPr txBox="1"/>
          <p:nvPr/>
        </p:nvSpPr>
        <p:spPr>
          <a:xfrm>
            <a:off x="1052173" y="2174607"/>
            <a:ext cx="412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客户端向服务器说明身份，告知自己</a:t>
            </a:r>
            <a:r>
              <a:rPr kumimoji="1" lang="en-US" altLang="zh-CN" sz="1200" dirty="0"/>
              <a:t>SMTP</a:t>
            </a:r>
            <a:r>
              <a:rPr kumimoji="1" lang="zh-CN" altLang="en-US" sz="1200" dirty="0"/>
              <a:t>服务器的域名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5C04DD6-84E2-4D11-3C4C-BB7CF6FCCF36}"/>
              </a:ext>
            </a:extLst>
          </p:cNvPr>
          <p:cNvSpPr txBox="1"/>
          <p:nvPr/>
        </p:nvSpPr>
        <p:spPr>
          <a:xfrm>
            <a:off x="9906685" y="2457805"/>
            <a:ext cx="26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若身份有效，发回应答代码</a:t>
            </a:r>
            <a:r>
              <a:rPr kumimoji="1" lang="en-US" altLang="zh-CN" sz="1200" dirty="0"/>
              <a:t>250</a:t>
            </a:r>
            <a:endParaRPr kumimoji="1" lang="zh-CN" altLang="en-US" sz="12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2E1EE81-ED2A-3240-D6C7-1BC1466D15B1}"/>
              </a:ext>
            </a:extLst>
          </p:cNvPr>
          <p:cNvSpPr txBox="1"/>
          <p:nvPr/>
        </p:nvSpPr>
        <p:spPr>
          <a:xfrm>
            <a:off x="2636902" y="2778001"/>
            <a:ext cx="244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客户端告诉服务器邮件来自何方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2C50E86-A619-61C6-B478-123F2FCB5A8A}"/>
              </a:ext>
            </a:extLst>
          </p:cNvPr>
          <p:cNvSpPr txBox="1"/>
          <p:nvPr/>
        </p:nvSpPr>
        <p:spPr>
          <a:xfrm>
            <a:off x="9906685" y="3081408"/>
            <a:ext cx="3871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若合理，发回应答代码</a:t>
            </a:r>
            <a:r>
              <a:rPr kumimoji="1" lang="en-US" altLang="zh-CN" sz="1200" dirty="0"/>
              <a:t>250</a:t>
            </a:r>
            <a:r>
              <a:rPr kumimoji="1" lang="zh-CN" altLang="en-US" sz="1200" dirty="0"/>
              <a:t>；否则，发回其他错误代码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09A2B17-EA51-8793-2B59-66FB6BE6B106}"/>
              </a:ext>
            </a:extLst>
          </p:cNvPr>
          <p:cNvSpPr txBox="1"/>
          <p:nvPr/>
        </p:nvSpPr>
        <p:spPr>
          <a:xfrm>
            <a:off x="2632543" y="3379664"/>
            <a:ext cx="26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客户端告诉服务器邮件去往何地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6122DF18-386D-D5DF-429B-364C93B06A33}"/>
              </a:ext>
            </a:extLst>
          </p:cNvPr>
          <p:cNvSpPr txBox="1"/>
          <p:nvPr/>
        </p:nvSpPr>
        <p:spPr>
          <a:xfrm>
            <a:off x="9906685" y="3680427"/>
            <a:ext cx="427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若该邮箱存在，发回应答代码</a:t>
            </a:r>
            <a:r>
              <a:rPr kumimoji="1" lang="en-US" altLang="zh-CN" sz="1200" dirty="0"/>
              <a:t>250</a:t>
            </a:r>
            <a:r>
              <a:rPr kumimoji="1" lang="zh-CN" altLang="en-US" sz="1200" dirty="0"/>
              <a:t>；否则，发回其他错误代码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0E8DCB6-39C6-F2B4-DCD5-2833CA087437}"/>
              </a:ext>
            </a:extLst>
          </p:cNvPr>
          <p:cNvSpPr txBox="1"/>
          <p:nvPr/>
        </p:nvSpPr>
        <p:spPr>
          <a:xfrm>
            <a:off x="2028183" y="4000764"/>
            <a:ext cx="333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客户端告诉服务器自己准备发送邮件内容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18E2D3E-617D-3E64-34A2-D9FE43A65CA7}"/>
              </a:ext>
            </a:extLst>
          </p:cNvPr>
          <p:cNvSpPr txBox="1"/>
          <p:nvPr/>
        </p:nvSpPr>
        <p:spPr>
          <a:xfrm>
            <a:off x="9906690" y="4309464"/>
            <a:ext cx="427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若准备好接收，发回应代码</a:t>
            </a:r>
            <a:r>
              <a:rPr kumimoji="1" lang="en-US" altLang="zh-CN" sz="1200" dirty="0"/>
              <a:t>354</a:t>
            </a:r>
            <a:r>
              <a:rPr kumimoji="1" lang="zh-CN" altLang="en-US" sz="1200" dirty="0"/>
              <a:t>；否则，发回其他错误代码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4D27299E-1AD3-2049-14FA-0A2D7FE363CC}"/>
              </a:ext>
            </a:extLst>
          </p:cNvPr>
          <p:cNvSpPr txBox="1"/>
          <p:nvPr/>
        </p:nvSpPr>
        <p:spPr>
          <a:xfrm>
            <a:off x="2776271" y="4614792"/>
            <a:ext cx="26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客户端向服务器发送邮件内容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76F0C42-27A3-722B-289A-A084F6E75D03}"/>
              </a:ext>
            </a:extLst>
          </p:cNvPr>
          <p:cNvSpPr txBox="1"/>
          <p:nvPr/>
        </p:nvSpPr>
        <p:spPr>
          <a:xfrm>
            <a:off x="1878303" y="5231958"/>
            <a:ext cx="363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客户端发送完邮件内容后，还要发送结束符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A804B9B-FA40-8EFD-DABE-B27C20CB9710}"/>
              </a:ext>
            </a:extLst>
          </p:cNvPr>
          <p:cNvSpPr txBox="1"/>
          <p:nvPr/>
        </p:nvSpPr>
        <p:spPr>
          <a:xfrm>
            <a:off x="9906685" y="5567542"/>
            <a:ext cx="41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若收件成功，发回应答代码</a:t>
            </a:r>
            <a:r>
              <a:rPr kumimoji="1" lang="en-US" altLang="zh-CN" sz="1200" dirty="0"/>
              <a:t>250</a:t>
            </a:r>
            <a:r>
              <a:rPr kumimoji="1" lang="zh-CN" altLang="en-US" sz="1200" dirty="0"/>
              <a:t>；否则，发回其他错误代码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CD01DFB-F440-A16A-6296-71909AF54D60}"/>
              </a:ext>
            </a:extLst>
          </p:cNvPr>
          <p:cNvSpPr txBox="1"/>
          <p:nvPr/>
        </p:nvSpPr>
        <p:spPr>
          <a:xfrm>
            <a:off x="9906681" y="6151548"/>
            <a:ext cx="384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发回应答代码</a:t>
            </a:r>
            <a:r>
              <a:rPr kumimoji="1" lang="en-US" altLang="zh-CN" sz="1200" dirty="0"/>
              <a:t>221</a:t>
            </a:r>
            <a:r>
              <a:rPr kumimoji="1" lang="zh-CN" altLang="en-US" sz="1200" dirty="0"/>
              <a:t>表示接受请求并主动断开连接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233DAE8-B01C-37DB-B6A7-AF9489FF4745}"/>
              </a:ext>
            </a:extLst>
          </p:cNvPr>
          <p:cNvSpPr txBox="1"/>
          <p:nvPr/>
        </p:nvSpPr>
        <p:spPr>
          <a:xfrm>
            <a:off x="2776271" y="5838963"/>
            <a:ext cx="26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客户端向服务器请求断开连接</a:t>
            </a:r>
          </a:p>
        </p:txBody>
      </p:sp>
    </p:spTree>
    <p:extLst>
      <p:ext uri="{BB962C8B-B14F-4D97-AF65-F5344CB8AC3E}">
        <p14:creationId xmlns:p14="http://schemas.microsoft.com/office/powerpoint/2010/main" val="163090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235</Words>
  <Application>Microsoft Macintosh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7</cp:revision>
  <dcterms:created xsi:type="dcterms:W3CDTF">2022-05-09T02:25:34Z</dcterms:created>
  <dcterms:modified xsi:type="dcterms:W3CDTF">2022-05-09T08:36:30Z</dcterms:modified>
</cp:coreProperties>
</file>