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9012D-88AF-4DD4-8354-7AEA64FEF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5002DA-D6BF-460A-8F0E-F226313AE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C3410-CF88-45A6-883B-A3BD2621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3B4-38BD-4511-B086-5B02BB05C473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3698B-E057-441B-A61D-DC7B4E3A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F4C71-2E0F-475E-BD3D-4A9AF44E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71D7-47C8-45DA-9BC4-50B36520E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8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D8213-5C46-4BFC-8837-4802CB53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F14F3E-378E-42C2-856A-220A50140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372E9-98CA-4578-A937-D4B7685F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3B4-38BD-4511-B086-5B02BB05C473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08C7C-CB77-4124-96B7-518B109F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9D835-FE3D-4497-943B-781E59BE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71D7-47C8-45DA-9BC4-50B36520E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7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4DD7F8-4594-4C40-9802-7F6064112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95137-CF56-451C-90A4-9DAA0BB94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1494A-FB97-4C27-AA4E-B6F0BF4A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3B4-38BD-4511-B086-5B02BB05C473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3E266-C79A-4860-B8D4-B5102F7E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10B2A-C6D3-46B1-A619-8020170C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71D7-47C8-45DA-9BC4-50B36520E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6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E7CE7-0830-4114-A67C-7E5BEE3E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B2C19-72A8-44C7-BE34-58E98D935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5A41C-6E7B-49AD-879D-3211A07E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3B4-38BD-4511-B086-5B02BB05C473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358CC-0D36-47BB-AE6F-EB32B534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5BCC2-638F-44BF-B97A-20A8A6D2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71D7-47C8-45DA-9BC4-50B36520E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2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2E39B-83C6-42D6-A2FB-D9116082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31123-C6CA-4876-977C-AC75213EE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B49F4-973D-4674-B290-02076BF4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3B4-38BD-4511-B086-5B02BB05C473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E1877-489C-43AF-80F7-A050BE22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18965-ABCA-4354-8F5C-1CBF9705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71D7-47C8-45DA-9BC4-50B36520E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9400E-A0DB-4FED-B6FD-BF7683C4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2C4FC-E694-4DF5-BB55-6214B4003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BE0F69-BE94-4431-8D5E-118471354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3D255-9EAA-4DF8-9676-56C74C6C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3B4-38BD-4511-B086-5B02BB05C473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6513F-5D29-44C4-9ACA-E05CF136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F5FD7-5DFC-44BB-8DFA-2C465000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71D7-47C8-45DA-9BC4-50B36520E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91BA9-7D66-4F96-BBCC-EF715F64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5A6E3B-7D43-443A-BFB7-5F33EBDD6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E6FC7A-2249-4477-BE04-2F0099083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BC1596-88BB-462A-83AE-5C05F959F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2D499F-2470-4CDC-8FF0-D3411453D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7A3855-F04F-4A6A-B7C5-E15C5D74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3B4-38BD-4511-B086-5B02BB05C473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F839C-DBB1-4018-9250-16C45466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9F41-7080-487A-8F30-CE0D877E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71D7-47C8-45DA-9BC4-50B36520E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4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B534C-E66B-4E46-A0C3-1CB46535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215F9-17D8-4735-B089-5A82D6B7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3B4-38BD-4511-B086-5B02BB05C473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965B61-18E9-460E-9102-60834705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39B85A-0A95-4A5D-8D5A-FF00378F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71D7-47C8-45DA-9BC4-50B36520E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1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E63B1E-33C9-4C99-BA00-0F58DF3F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3B4-38BD-4511-B086-5B02BB05C473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B21E46-0775-4591-AFCC-18782426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F31B03-D99F-4570-9073-88BC847F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71D7-47C8-45DA-9BC4-50B36520E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5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200A1-3EDD-42AF-90E7-F18CC5AA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0F581-3185-4824-BBA2-1B7CC9A3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9F4B4E-471E-4AEF-A8EC-AB0D6E1B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349D2-B261-4BAA-BC12-CA375522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3B4-38BD-4511-B086-5B02BB05C473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387A3-DA7D-413A-A718-9B62087A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62ADE-FEAE-455B-B0EC-C2D103DD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71D7-47C8-45DA-9BC4-50B36520E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9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7D258-B4C1-4CA1-9F5E-B4FB5F4B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C4B68F-A031-44CA-AA23-365A0A3BD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BC0879-4851-4A24-94D6-087DEF5B4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0EE4E-1B53-43F5-A58D-3C34E0A6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53B4-38BD-4511-B086-5B02BB05C473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4FA3AF-9F99-49F1-905A-0CBCFD20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DE75F-0389-46E8-9439-1B3F3EE7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71D7-47C8-45DA-9BC4-50B36520E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87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B1C457-95DC-42F8-BEDE-C47596C7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A524A-C88C-482C-BAB3-DBCD9DE89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C6CD6-3043-4C2D-B21F-58A7D3659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53B4-38BD-4511-B086-5B02BB05C473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2AEDD-C220-466E-83F9-A6B55F1A8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402EE-14A3-42F7-B0F5-83D6DF76E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A71D7-47C8-45DA-9BC4-50B36520E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8A76A8B-AE60-48FF-8BFA-1D3CAF2219BB}"/>
              </a:ext>
            </a:extLst>
          </p:cNvPr>
          <p:cNvSpPr/>
          <p:nvPr/>
        </p:nvSpPr>
        <p:spPr>
          <a:xfrm>
            <a:off x="358775" y="301992"/>
            <a:ext cx="1035050" cy="774700"/>
          </a:xfrm>
          <a:prstGeom prst="wedgeEllipseCallout">
            <a:avLst>
              <a:gd name="adj1" fmla="val -1759"/>
              <a:gd name="adj2" fmla="val 972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7787ED9-023E-439D-910B-FFAFB421A2A1}"/>
              </a:ext>
            </a:extLst>
          </p:cNvPr>
          <p:cNvSpPr/>
          <p:nvPr/>
        </p:nvSpPr>
        <p:spPr>
          <a:xfrm>
            <a:off x="76200" y="1298575"/>
            <a:ext cx="12039600" cy="179705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F561E23-D9A3-4270-A053-2EB43F6279CD}"/>
              </a:ext>
            </a:extLst>
          </p:cNvPr>
          <p:cNvSpPr/>
          <p:nvPr/>
        </p:nvSpPr>
        <p:spPr>
          <a:xfrm>
            <a:off x="358775" y="1559719"/>
            <a:ext cx="3181350" cy="1274763"/>
          </a:xfrm>
          <a:prstGeom prst="roundRect">
            <a:avLst>
              <a:gd name="adj" fmla="val 380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93A011-6166-4F88-A452-C7B61E276AD4}"/>
              </a:ext>
            </a:extLst>
          </p:cNvPr>
          <p:cNvSpPr txBox="1"/>
          <p:nvPr/>
        </p:nvSpPr>
        <p:spPr>
          <a:xfrm>
            <a:off x="358775" y="1781602"/>
            <a:ext cx="322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从单个网络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ARPANET</a:t>
            </a: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向互联网发展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DEA65D-8756-429C-B57E-3426F6138BAA}"/>
              </a:ext>
            </a:extLst>
          </p:cNvPr>
          <p:cNvSpPr txBox="1"/>
          <p:nvPr/>
        </p:nvSpPr>
        <p:spPr>
          <a:xfrm>
            <a:off x="-366712" y="461005"/>
            <a:ext cx="248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1969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3A26084-1140-4525-A6AB-7DFC5A574CA8}"/>
              </a:ext>
            </a:extLst>
          </p:cNvPr>
          <p:cNvSpPr/>
          <p:nvPr/>
        </p:nvSpPr>
        <p:spPr>
          <a:xfrm>
            <a:off x="4157662" y="1559719"/>
            <a:ext cx="3181350" cy="1274763"/>
          </a:xfrm>
          <a:prstGeom prst="roundRect">
            <a:avLst>
              <a:gd name="adj" fmla="val 380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A8AEB5-C5EB-405F-B641-AC947E20E93E}"/>
              </a:ext>
            </a:extLst>
          </p:cNvPr>
          <p:cNvSpPr txBox="1"/>
          <p:nvPr/>
        </p:nvSpPr>
        <p:spPr>
          <a:xfrm>
            <a:off x="4157662" y="1781602"/>
            <a:ext cx="322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逐步建成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三级结构的因特网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2CEABF5-2E30-43DC-93AC-AC92FDCC46E4}"/>
              </a:ext>
            </a:extLst>
          </p:cNvPr>
          <p:cNvSpPr/>
          <p:nvPr/>
        </p:nvSpPr>
        <p:spPr>
          <a:xfrm>
            <a:off x="7797800" y="1559719"/>
            <a:ext cx="3181350" cy="1274763"/>
          </a:xfrm>
          <a:prstGeom prst="roundRect">
            <a:avLst>
              <a:gd name="adj" fmla="val 380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3ADD78-D38E-4C45-8A24-358F641C551C}"/>
              </a:ext>
            </a:extLst>
          </p:cNvPr>
          <p:cNvSpPr txBox="1"/>
          <p:nvPr/>
        </p:nvSpPr>
        <p:spPr>
          <a:xfrm>
            <a:off x="7797800" y="1781602"/>
            <a:ext cx="322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逐步形成了多层次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结构的因特网</a:t>
            </a:r>
          </a:p>
        </p:txBody>
      </p:sp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2ACECDFB-FACC-4687-AFC2-562737C37AFC}"/>
              </a:ext>
            </a:extLst>
          </p:cNvPr>
          <p:cNvSpPr/>
          <p:nvPr/>
        </p:nvSpPr>
        <p:spPr>
          <a:xfrm>
            <a:off x="4032249" y="301992"/>
            <a:ext cx="1035050" cy="774700"/>
          </a:xfrm>
          <a:prstGeom prst="wedgeEllipseCallout">
            <a:avLst>
              <a:gd name="adj1" fmla="val -1759"/>
              <a:gd name="adj2" fmla="val 972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FA34A8-6530-4C3A-976A-8CF9629FF952}"/>
              </a:ext>
            </a:extLst>
          </p:cNvPr>
          <p:cNvSpPr txBox="1"/>
          <p:nvPr/>
        </p:nvSpPr>
        <p:spPr>
          <a:xfrm>
            <a:off x="3306762" y="461005"/>
            <a:ext cx="248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1985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30F0732A-71C2-4C65-BCFD-E628FDB866FE}"/>
              </a:ext>
            </a:extLst>
          </p:cNvPr>
          <p:cNvSpPr/>
          <p:nvPr/>
        </p:nvSpPr>
        <p:spPr>
          <a:xfrm>
            <a:off x="7626350" y="301992"/>
            <a:ext cx="1035050" cy="774700"/>
          </a:xfrm>
          <a:prstGeom prst="wedgeEllipseCallout">
            <a:avLst>
              <a:gd name="adj1" fmla="val -1759"/>
              <a:gd name="adj2" fmla="val 972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084670-A3E7-4E3F-8BAF-3FB7A633C5F0}"/>
              </a:ext>
            </a:extLst>
          </p:cNvPr>
          <p:cNvSpPr txBox="1"/>
          <p:nvPr/>
        </p:nvSpPr>
        <p:spPr>
          <a:xfrm>
            <a:off x="6900863" y="461005"/>
            <a:ext cx="248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D857E0-F492-428C-9996-F98B70AAA2B2}"/>
              </a:ext>
            </a:extLst>
          </p:cNvPr>
          <p:cNvSpPr txBox="1"/>
          <p:nvPr/>
        </p:nvSpPr>
        <p:spPr>
          <a:xfrm>
            <a:off x="95250" y="3095625"/>
            <a:ext cx="3778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1969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年，第一个分组交换网</a:t>
            </a:r>
            <a:r>
              <a:rPr lang="en-US" altLang="zh-CN" sz="2000" b="1" dirty="0">
                <a:solidFill>
                  <a:srgbClr val="FF0000"/>
                </a:solidFill>
              </a:rPr>
              <a:t>ARPANET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；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年代中期，研究多种网络之间的互连；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1983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年，</a:t>
            </a:r>
            <a:r>
              <a:rPr lang="en-US" altLang="zh-CN" sz="2000" b="1" dirty="0">
                <a:solidFill>
                  <a:srgbClr val="FF0000"/>
                </a:solidFill>
              </a:rPr>
              <a:t>TCP/IP</a:t>
            </a:r>
            <a:r>
              <a:rPr lang="zh-CN" altLang="en-US" sz="2000" b="1" dirty="0">
                <a:solidFill>
                  <a:srgbClr val="FF0000"/>
                </a:solidFill>
              </a:rPr>
              <a:t>协议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成为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ARPANET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的标准协议（因特网诞生时间）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2C173E-E64B-48E4-AECC-83A6E659E441}"/>
              </a:ext>
            </a:extLst>
          </p:cNvPr>
          <p:cNvSpPr txBox="1"/>
          <p:nvPr/>
        </p:nvSpPr>
        <p:spPr>
          <a:xfrm>
            <a:off x="3903662" y="3095625"/>
            <a:ext cx="3778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1985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年，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NSF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围绕六个大型计算中心建设</a:t>
            </a:r>
            <a:r>
              <a:rPr lang="en-US" altLang="zh-CN" sz="2000" b="1" dirty="0">
                <a:solidFill>
                  <a:srgbClr val="FF0000"/>
                </a:solidFill>
              </a:rPr>
              <a:t>NSFNET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（主干网、地区网和校园网）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1990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年，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ARPANET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任务完成，正式关闭；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1991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年，美国政府将因特网主干网交给私人公司经营，并开始对接入因特网的单位收费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F13788-37C4-4121-900C-9DA73B3F1843}"/>
              </a:ext>
            </a:extLst>
          </p:cNvPr>
          <p:cNvSpPr txBox="1"/>
          <p:nvPr/>
        </p:nvSpPr>
        <p:spPr>
          <a:xfrm>
            <a:off x="7704137" y="3097273"/>
            <a:ext cx="37782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1993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年，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NSFNET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逐渐被若干个商用因特网主干网替代；政府机构不再负责因特网运营，让各种</a:t>
            </a:r>
            <a:r>
              <a:rPr lang="zh-CN" altLang="en-US" sz="2000" b="1" dirty="0">
                <a:solidFill>
                  <a:srgbClr val="FF0000"/>
                </a:solidFill>
              </a:rPr>
              <a:t>因特网服务提供者</a:t>
            </a:r>
            <a:r>
              <a:rPr lang="en-US" altLang="zh-CN" sz="2000" b="1" dirty="0">
                <a:solidFill>
                  <a:srgbClr val="FF0000"/>
                </a:solidFill>
              </a:rPr>
              <a:t>ISP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来运营；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1994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年，</a:t>
            </a:r>
            <a:r>
              <a:rPr lang="zh-CN" altLang="en-US" sz="2000" b="1" dirty="0">
                <a:solidFill>
                  <a:srgbClr val="FF0000"/>
                </a:solidFill>
              </a:rPr>
              <a:t>万维网</a:t>
            </a:r>
            <a:r>
              <a:rPr lang="en-US" altLang="zh-CN" sz="2000" b="1" dirty="0">
                <a:solidFill>
                  <a:srgbClr val="FF0000"/>
                </a:solidFill>
              </a:rPr>
              <a:t>WWW</a:t>
            </a:r>
            <a:r>
              <a:rPr lang="zh-CN" altLang="en-US" sz="2000" b="1" dirty="0">
                <a:solidFill>
                  <a:srgbClr val="FF0000"/>
                </a:solidFill>
              </a:rPr>
              <a:t>技术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促使因特网迅猛发展；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1995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年，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NSFNET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停止运作，</a:t>
            </a:r>
            <a:r>
              <a:rPr lang="zh-CN" altLang="en-US" sz="2000" b="1" dirty="0">
                <a:solidFill>
                  <a:srgbClr val="FF0000"/>
                </a:solidFill>
              </a:rPr>
              <a:t>因特网彻底商业化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160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5</cp:revision>
  <dcterms:created xsi:type="dcterms:W3CDTF">2022-01-24T11:21:19Z</dcterms:created>
  <dcterms:modified xsi:type="dcterms:W3CDTF">2022-01-24T11:35:09Z</dcterms:modified>
</cp:coreProperties>
</file>