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674"/>
  </p:normalViewPr>
  <p:slideViewPr>
    <p:cSldViewPr snapToGrid="0" snapToObjects="1">
      <p:cViewPr>
        <p:scale>
          <a:sx n="150" d="100"/>
          <a:sy n="150" d="100"/>
        </p:scale>
        <p:origin x="1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6E52A-2DFE-F94E-8442-6E35C169D153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4C749-963D-7C4F-83FB-B1BCC7CBB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4616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1C56D-0CBA-BC42-BC2E-E63FDE30D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9C3EDC-8DF8-D946-81AA-1F170B23F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B503F-A3B7-6248-9B50-9E702EF5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0DFB-B739-7744-997F-39ED56800446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C53858-7DAD-CE4D-988A-675973F7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E6AECA-88D7-3846-8E32-42A70079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8CAE-8B15-B14A-947D-9BD6E3364F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290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C8C86-2377-924D-9E41-312521C13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74E0C4-5A4F-F042-BA91-B1280E104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67A4A1-FD11-6C45-865A-3CDB06C6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0DFB-B739-7744-997F-39ED56800446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42C90-A41F-5348-B44D-D68A72B2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2D01A7-1789-C443-B8F8-676E17AD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8CAE-8B15-B14A-947D-9BD6E3364F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3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CC45F2-12CD-FC42-B235-37C419A9D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6D5671-761D-6D4A-8A99-C24162E72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78003-F804-5742-9C1A-C1C86E7E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0DFB-B739-7744-997F-39ED56800446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FE5DF9-DA66-1B4A-A1AA-DDEC1FF6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9398E3-B6CB-3B42-8B93-CA46F103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8CAE-8B15-B14A-947D-9BD6E3364F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160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BD8B1-EA3B-6841-84AA-AC1CF456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352C9-558D-BA4F-819C-752762B69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096BBD-E609-2C4E-BC21-12CBCEBC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0DFB-B739-7744-997F-39ED56800446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E488F3-39F6-A346-ADBC-4453270B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48572B-AAA7-F340-9C26-89CBF0A6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8CAE-8B15-B14A-947D-9BD6E3364F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883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D4FD3-A8C0-6A4F-95C7-B6A914CF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0FE5D6-2F9F-2047-9CEF-9F34CE47B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5A83D4-4037-694F-A267-5DFF45A78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0DFB-B739-7744-997F-39ED56800446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20F597-0649-9449-8D45-E54FAEB80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0CE41E-08B5-604A-AD8A-EA93D854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8CAE-8B15-B14A-947D-9BD6E3364F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492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7B3AD-EDC8-1A4B-A290-522F3F00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F000F-2099-8A45-A317-FCAA888F8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CBE13C-50CA-7B4E-972F-E4E18A9E4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2145E2-19B1-174A-8692-B13B63A7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0DFB-B739-7744-997F-39ED56800446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5F4EB2-954A-C341-944C-DC6B90E04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47AE75-030F-A246-AFE0-F15C39A5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8CAE-8B15-B14A-947D-9BD6E3364F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011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126DF-B9C3-F34B-9B76-41DA8055C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11D0EC-4CB3-E045-A961-58C6EF73A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431F9F-519A-E141-8A42-4ECF1BA1D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475A09-17BC-2A4D-A5D9-534F17E03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F5D127-395B-974E-A91E-CC7BFAF40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8E99BD-4141-D446-88FB-D4719FF7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0DFB-B739-7744-997F-39ED56800446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F205A4-F5F4-FD4A-9ED2-397668F2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D65602-9CA6-EF46-B92A-FAB5F82E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8CAE-8B15-B14A-947D-9BD6E3364F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062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7C514-93AE-6348-87EF-EAA8BFA4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E6DC0B-617B-A148-837F-D338D2C1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0DFB-B739-7744-997F-39ED56800446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599B40-865C-F249-9F26-C955EF2E5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3EF474-AFC2-A841-8A17-36D9E7AF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8CAE-8B15-B14A-947D-9BD6E3364F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129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6EBEBB-C577-994A-958D-CAB51B50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0DFB-B739-7744-997F-39ED56800446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BF1D2F-3210-DA4C-A919-CBDB2119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EE31B8-D9AF-C64B-BDC0-194598A7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8CAE-8B15-B14A-947D-9BD6E3364F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570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5348D-E8D9-9C4E-976C-15E10C10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7C232-E36D-1840-ADF9-F72835195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AE1CF5-64EF-0E42-9CDA-925244617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2B6ED3-1052-D141-BA6F-72367751F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0DFB-B739-7744-997F-39ED56800446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BF0410-C11E-BD47-8AC3-965B49AC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0AE5B2-7E1E-7F45-A29F-C2EE9FA3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8CAE-8B15-B14A-947D-9BD6E3364F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775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98253-39E7-8F40-BA62-6F055DA3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23814E-7500-F847-AA2B-B936D1492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F31985-2306-8E4E-BBF6-FB152847F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59ED86-18FD-6D46-B480-0B3A2518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0DFB-B739-7744-997F-39ED56800446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53B9AA-1D86-324E-86F3-D7B53E35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0A5FCF-84A1-1946-B154-6D0C07EF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8CAE-8B15-B14A-947D-9BD6E3364F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627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E7F354-4F63-1849-B3E4-4C71FD57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7412FD-A7B5-8D46-9CA5-0E6FCCA05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D38F1B-C44F-FF4F-9C6B-494C9A6BB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A0DFB-B739-7744-997F-39ED56800446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516DC-5999-BA42-9A58-4A1FB9ED7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9E570-4619-2E41-8496-614A3819A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F8CAE-8B15-B14A-947D-9BD6E3364F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936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4C3A1C6-6F27-3142-8D98-6188BD6C4711}"/>
              </a:ext>
            </a:extLst>
          </p:cNvPr>
          <p:cNvSpPr txBox="1"/>
          <p:nvPr/>
        </p:nvSpPr>
        <p:spPr>
          <a:xfrm>
            <a:off x="2609635" y="2876765"/>
            <a:ext cx="233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spc="100" dirty="0"/>
              <a:t>内部网关协议</a:t>
            </a:r>
            <a:r>
              <a:rPr kumimoji="1" lang="en-US" altLang="zh-CN" sz="2000" b="1" spc="100" dirty="0"/>
              <a:t>IGP</a:t>
            </a:r>
            <a:endParaRPr kumimoji="1" lang="zh-CN" altLang="en-US" sz="2000" b="1" spc="1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6A99F4-E870-1649-9BC0-2C4CC93DAA80}"/>
              </a:ext>
            </a:extLst>
          </p:cNvPr>
          <p:cNvSpPr txBox="1"/>
          <p:nvPr/>
        </p:nvSpPr>
        <p:spPr>
          <a:xfrm>
            <a:off x="277400" y="4177447"/>
            <a:ext cx="233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spc="100" dirty="0"/>
              <a:t>路由选择协议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7F0234-FA70-1845-846E-9B4ED874DF2A}"/>
              </a:ext>
            </a:extLst>
          </p:cNvPr>
          <p:cNvSpPr txBox="1"/>
          <p:nvPr/>
        </p:nvSpPr>
        <p:spPr>
          <a:xfrm>
            <a:off x="2609635" y="5478130"/>
            <a:ext cx="233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spc="100" dirty="0"/>
              <a:t>外部网关协议</a:t>
            </a:r>
            <a:r>
              <a:rPr kumimoji="1" lang="en-US" altLang="zh-CN" sz="2000" b="1" spc="100" dirty="0"/>
              <a:t>EGP</a:t>
            </a:r>
            <a:endParaRPr kumimoji="1" lang="zh-CN" altLang="en-US" sz="2000" b="1" spc="1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64C4D8-049C-6E4A-B401-6F127BC451EA}"/>
              </a:ext>
            </a:extLst>
          </p:cNvPr>
          <p:cNvSpPr txBox="1"/>
          <p:nvPr/>
        </p:nvSpPr>
        <p:spPr>
          <a:xfrm>
            <a:off x="5669615" y="1138720"/>
            <a:ext cx="233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spc="100" dirty="0"/>
              <a:t>路由信息协议</a:t>
            </a:r>
            <a:r>
              <a:rPr kumimoji="1" lang="en-US" altLang="zh-CN" sz="2000" b="1" spc="100" dirty="0"/>
              <a:t>RIP</a:t>
            </a:r>
            <a:endParaRPr kumimoji="1" lang="zh-CN" altLang="en-US" sz="2000" b="1" spc="1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22445E-5C79-CB4B-BDA0-9CA73AFC79D2}"/>
              </a:ext>
            </a:extLst>
          </p:cNvPr>
          <p:cNvSpPr txBox="1"/>
          <p:nvPr/>
        </p:nvSpPr>
        <p:spPr>
          <a:xfrm>
            <a:off x="5679889" y="1980276"/>
            <a:ext cx="2992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spc="100" dirty="0"/>
              <a:t>内部网关路由协议</a:t>
            </a:r>
            <a:r>
              <a:rPr kumimoji="1" lang="en-US" altLang="zh-CN" sz="2000" b="1" spc="100" dirty="0"/>
              <a:t>IGRP</a:t>
            </a:r>
            <a:endParaRPr kumimoji="1" lang="zh-CN" altLang="en-US" sz="2000" b="1" spc="1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67D2DD8-ED2F-8A49-9BE5-DF1293C66232}"/>
              </a:ext>
            </a:extLst>
          </p:cNvPr>
          <p:cNvSpPr txBox="1"/>
          <p:nvPr/>
        </p:nvSpPr>
        <p:spPr>
          <a:xfrm>
            <a:off x="5679889" y="2681156"/>
            <a:ext cx="2332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spc="100" dirty="0"/>
              <a:t>增强型内部网关路由协议</a:t>
            </a:r>
            <a:r>
              <a:rPr kumimoji="1" lang="en-US" altLang="zh-CN" sz="2000" b="1" spc="100" dirty="0"/>
              <a:t>EIGRP</a:t>
            </a:r>
            <a:endParaRPr kumimoji="1" lang="zh-CN" altLang="en-US" sz="2000" b="1" spc="1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C5EDE3-4B54-0E4E-B90D-C5B893D00F2C}"/>
              </a:ext>
            </a:extLst>
          </p:cNvPr>
          <p:cNvSpPr txBox="1"/>
          <p:nvPr/>
        </p:nvSpPr>
        <p:spPr>
          <a:xfrm>
            <a:off x="5679889" y="3663388"/>
            <a:ext cx="3241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spc="100" dirty="0"/>
              <a:t>开放式最短路径优先</a:t>
            </a:r>
            <a:r>
              <a:rPr kumimoji="1" lang="en-US" altLang="zh-CN" sz="2000" b="1" spc="100" dirty="0"/>
              <a:t>OSPF</a:t>
            </a:r>
            <a:endParaRPr kumimoji="1" lang="zh-CN" altLang="en-US" sz="2000" b="1" spc="1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388A8EE-8053-BD4D-8432-C1E5104E4783}"/>
              </a:ext>
            </a:extLst>
          </p:cNvPr>
          <p:cNvSpPr txBox="1"/>
          <p:nvPr/>
        </p:nvSpPr>
        <p:spPr>
          <a:xfrm>
            <a:off x="5679889" y="4504945"/>
            <a:ext cx="2332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spc="100" dirty="0"/>
              <a:t>中间系统到中间系统</a:t>
            </a:r>
            <a:r>
              <a:rPr kumimoji="1" lang="en-US" altLang="zh-CN" sz="2000" b="1" spc="100" dirty="0"/>
              <a:t>IS-IS</a:t>
            </a:r>
            <a:endParaRPr kumimoji="1" lang="zh-CN" altLang="en-US" sz="2000" b="1" spc="1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784F59-0BAA-1249-A2B0-EA129AE7C64E}"/>
              </a:ext>
            </a:extLst>
          </p:cNvPr>
          <p:cNvSpPr txBox="1"/>
          <p:nvPr/>
        </p:nvSpPr>
        <p:spPr>
          <a:xfrm>
            <a:off x="5679889" y="5478130"/>
            <a:ext cx="233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spc="100" dirty="0"/>
              <a:t>边界网关协议</a:t>
            </a:r>
            <a:r>
              <a:rPr kumimoji="1" lang="en-US" altLang="zh-CN" sz="2000" b="1" spc="100" dirty="0"/>
              <a:t>BGP</a:t>
            </a:r>
            <a:endParaRPr kumimoji="1" lang="zh-CN" altLang="en-US" sz="2000" b="1" spc="100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8E40C2C-15FA-E843-B417-5DD576D35537}"/>
              </a:ext>
            </a:extLst>
          </p:cNvPr>
          <p:cNvGrpSpPr/>
          <p:nvPr/>
        </p:nvGrpSpPr>
        <p:grpSpPr>
          <a:xfrm>
            <a:off x="1971761" y="3076820"/>
            <a:ext cx="685302" cy="2605375"/>
            <a:chOff x="1971761" y="3076820"/>
            <a:chExt cx="685302" cy="2605375"/>
          </a:xfrm>
        </p:grpSpPr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11AF1408-28A9-294D-B456-141FF0219D8C}"/>
                </a:ext>
              </a:extLst>
            </p:cNvPr>
            <p:cNvCxnSpPr>
              <a:cxnSpLocks/>
            </p:cNvCxnSpPr>
            <p:nvPr/>
          </p:nvCxnSpPr>
          <p:spPr>
            <a:xfrm>
              <a:off x="2287193" y="3083908"/>
              <a:ext cx="369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08E4BCFA-EE71-AD4A-A931-1276C270AA30}"/>
                </a:ext>
              </a:extLst>
            </p:cNvPr>
            <p:cNvCxnSpPr>
              <a:cxnSpLocks/>
            </p:cNvCxnSpPr>
            <p:nvPr/>
          </p:nvCxnSpPr>
          <p:spPr>
            <a:xfrm>
              <a:off x="2294282" y="3076820"/>
              <a:ext cx="0" cy="2601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056CACFC-494B-254E-A711-D8674E1A9E4F}"/>
                </a:ext>
              </a:extLst>
            </p:cNvPr>
            <p:cNvCxnSpPr>
              <a:cxnSpLocks/>
            </p:cNvCxnSpPr>
            <p:nvPr/>
          </p:nvCxnSpPr>
          <p:spPr>
            <a:xfrm>
              <a:off x="2287193" y="5682195"/>
              <a:ext cx="369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B99E38A2-372B-764B-A305-C989CA9DCE35}"/>
                </a:ext>
              </a:extLst>
            </p:cNvPr>
            <p:cNvCxnSpPr>
              <a:cxnSpLocks/>
            </p:cNvCxnSpPr>
            <p:nvPr/>
          </p:nvCxnSpPr>
          <p:spPr>
            <a:xfrm>
              <a:off x="1971761" y="4377502"/>
              <a:ext cx="3225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19629A2E-ACB3-4948-B0B2-51BB392B79F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860064" y="5678185"/>
            <a:ext cx="8198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B40BD9D-692B-4947-8CDC-7FEB75FEC879}"/>
              </a:ext>
            </a:extLst>
          </p:cNvPr>
          <p:cNvGrpSpPr/>
          <p:nvPr/>
        </p:nvGrpSpPr>
        <p:grpSpPr>
          <a:xfrm>
            <a:off x="4786677" y="1385052"/>
            <a:ext cx="950355" cy="3381919"/>
            <a:chOff x="4786677" y="1385052"/>
            <a:chExt cx="950355" cy="3381919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AE6E3E3-7E3D-FD48-ADDC-3F66C329CB1F}"/>
                </a:ext>
              </a:extLst>
            </p:cNvPr>
            <p:cNvGrpSpPr/>
            <p:nvPr/>
          </p:nvGrpSpPr>
          <p:grpSpPr>
            <a:xfrm>
              <a:off x="4786677" y="1385052"/>
              <a:ext cx="940625" cy="3381919"/>
              <a:chOff x="1971761" y="3076820"/>
              <a:chExt cx="685302" cy="2605375"/>
            </a:xfrm>
          </p:grpSpPr>
          <p:cxnSp>
            <p:nvCxnSpPr>
              <p:cNvPr id="29" name="直线连接符 28">
                <a:extLst>
                  <a:ext uri="{FF2B5EF4-FFF2-40B4-BE49-F238E27FC236}">
                    <a16:creationId xmlns:a16="http://schemas.microsoft.com/office/drawing/2014/main" id="{2C8C6546-9F7D-284B-8569-8D33288823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7193" y="3083908"/>
                <a:ext cx="36987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符 29">
                <a:extLst>
                  <a:ext uri="{FF2B5EF4-FFF2-40B4-BE49-F238E27FC236}">
                    <a16:creationId xmlns:a16="http://schemas.microsoft.com/office/drawing/2014/main" id="{F54F2447-3DF9-CA40-A382-817117939A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4282" y="3076820"/>
                <a:ext cx="0" cy="26013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EE0CAC48-51EA-0D4B-851C-DB7D49206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7193" y="5682195"/>
                <a:ext cx="36987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73D90E00-65EC-4641-A694-AA40ECCE2D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1761" y="4377502"/>
                <a:ext cx="3225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A714D446-3EDA-B44A-B3E3-CAB01A4FD58F}"/>
                </a:ext>
              </a:extLst>
            </p:cNvPr>
            <p:cNvCxnSpPr>
              <a:cxnSpLocks/>
            </p:cNvCxnSpPr>
            <p:nvPr/>
          </p:nvCxnSpPr>
          <p:spPr>
            <a:xfrm>
              <a:off x="5229360" y="2198835"/>
              <a:ext cx="5076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7FD88BE5-4AF2-3F42-BEE8-BA631D6BF812}"/>
                </a:ext>
              </a:extLst>
            </p:cNvPr>
            <p:cNvCxnSpPr>
              <a:cxnSpLocks/>
            </p:cNvCxnSpPr>
            <p:nvPr/>
          </p:nvCxnSpPr>
          <p:spPr>
            <a:xfrm>
              <a:off x="5229360" y="3072995"/>
              <a:ext cx="5076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8EF38A42-9D0B-1E43-8790-D5B47A49DB90}"/>
                </a:ext>
              </a:extLst>
            </p:cNvPr>
            <p:cNvCxnSpPr>
              <a:cxnSpLocks/>
            </p:cNvCxnSpPr>
            <p:nvPr/>
          </p:nvCxnSpPr>
          <p:spPr>
            <a:xfrm>
              <a:off x="5219630" y="3899379"/>
              <a:ext cx="5076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182A1157-DAFE-2448-B725-31C6BB4D0603}"/>
              </a:ext>
            </a:extLst>
          </p:cNvPr>
          <p:cNvCxnSpPr>
            <a:cxnSpLocks/>
          </p:cNvCxnSpPr>
          <p:nvPr/>
        </p:nvCxnSpPr>
        <p:spPr>
          <a:xfrm flipV="1">
            <a:off x="5737032" y="1082671"/>
            <a:ext cx="5690975" cy="23446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A5907C33-0192-2C48-A100-74D1612902BE}"/>
              </a:ext>
            </a:extLst>
          </p:cNvPr>
          <p:cNvCxnSpPr>
            <a:cxnSpLocks/>
          </p:cNvCxnSpPr>
          <p:nvPr/>
        </p:nvCxnSpPr>
        <p:spPr>
          <a:xfrm flipV="1">
            <a:off x="5737032" y="2513338"/>
            <a:ext cx="5690975" cy="23446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671FE6A4-7DE5-034C-9268-24499EACC83C}"/>
              </a:ext>
            </a:extLst>
          </p:cNvPr>
          <p:cNvCxnSpPr>
            <a:cxnSpLocks/>
          </p:cNvCxnSpPr>
          <p:nvPr/>
        </p:nvCxnSpPr>
        <p:spPr>
          <a:xfrm flipV="1">
            <a:off x="5727302" y="3499270"/>
            <a:ext cx="5690975" cy="23446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DEDC4DE9-E67C-5E4D-8CB7-3B75F7EECDD9}"/>
              </a:ext>
            </a:extLst>
          </p:cNvPr>
          <p:cNvCxnSpPr>
            <a:cxnSpLocks/>
          </p:cNvCxnSpPr>
          <p:nvPr/>
        </p:nvCxnSpPr>
        <p:spPr>
          <a:xfrm flipV="1">
            <a:off x="5737032" y="5212831"/>
            <a:ext cx="5690975" cy="23446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B1F79257-B02A-2343-8E79-98B3BCE84CA2}"/>
              </a:ext>
            </a:extLst>
          </p:cNvPr>
          <p:cNvSpPr txBox="1"/>
          <p:nvPr/>
        </p:nvSpPr>
        <p:spPr>
          <a:xfrm>
            <a:off x="8780583" y="1217990"/>
            <a:ext cx="28486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0070C0"/>
                </a:solidFill>
              </a:rPr>
              <a:t>基于</a:t>
            </a:r>
            <a:r>
              <a:rPr kumimoji="1" lang="zh-CN" altLang="en-US" sz="1600" b="1" dirty="0">
                <a:solidFill>
                  <a:srgbClr val="FF0000"/>
                </a:solidFill>
              </a:rPr>
              <a:t>距离向量</a:t>
            </a:r>
            <a:endParaRPr kumimoji="1" lang="en-US" altLang="zh-CN" sz="16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b="1" dirty="0">
                <a:solidFill>
                  <a:srgbClr val="0070C0"/>
                </a:solidFill>
              </a:rPr>
              <a:t>RIP</a:t>
            </a:r>
            <a:r>
              <a:rPr kumimoji="1" lang="zh-CN" altLang="en-US" sz="1600" b="1" dirty="0">
                <a:solidFill>
                  <a:srgbClr val="0070C0"/>
                </a:solidFill>
              </a:rPr>
              <a:t>在因特网上最早使用</a:t>
            </a:r>
            <a:endParaRPr kumimoji="1" lang="en-US" altLang="zh-CN" sz="16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b="1" dirty="0">
                <a:solidFill>
                  <a:srgbClr val="0070C0"/>
                </a:solidFill>
              </a:rPr>
              <a:t>IGPR</a:t>
            </a:r>
            <a:r>
              <a:rPr kumimoji="1" lang="zh-CN" altLang="en-US" sz="1600" b="1" dirty="0">
                <a:solidFill>
                  <a:srgbClr val="0070C0"/>
                </a:solidFill>
              </a:rPr>
              <a:t>是思科早期私有的协议，现在已被</a:t>
            </a:r>
            <a:r>
              <a:rPr kumimoji="1" lang="en-US" altLang="zh-CN" sz="1600" b="1" dirty="0">
                <a:solidFill>
                  <a:srgbClr val="0070C0"/>
                </a:solidFill>
              </a:rPr>
              <a:t>EIGRP</a:t>
            </a:r>
            <a:r>
              <a:rPr kumimoji="1" lang="zh-CN" altLang="en-US" sz="1600" b="1" dirty="0">
                <a:solidFill>
                  <a:srgbClr val="0070C0"/>
                </a:solidFill>
              </a:rPr>
              <a:t>取代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DC1FA70-0E9D-DB4C-996F-47654C0AEEA0}"/>
              </a:ext>
            </a:extLst>
          </p:cNvPr>
          <p:cNvSpPr txBox="1"/>
          <p:nvPr/>
        </p:nvSpPr>
        <p:spPr>
          <a:xfrm>
            <a:off x="8795889" y="3863443"/>
            <a:ext cx="28486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0070C0"/>
                </a:solidFill>
              </a:rPr>
              <a:t>基于</a:t>
            </a:r>
            <a:r>
              <a:rPr kumimoji="1" lang="zh-CN" altLang="en-US" sz="1600" b="1" dirty="0">
                <a:solidFill>
                  <a:srgbClr val="FF0000"/>
                </a:solidFill>
              </a:rPr>
              <a:t>链路状态</a:t>
            </a:r>
            <a:endParaRPr kumimoji="1" lang="en-US" altLang="zh-CN" sz="16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b="1" dirty="0">
                <a:solidFill>
                  <a:srgbClr val="0070C0"/>
                </a:solidFill>
              </a:rPr>
              <a:t>OSPF</a:t>
            </a:r>
            <a:r>
              <a:rPr kumimoji="1" lang="zh-CN" altLang="en-US" sz="1600" b="1" dirty="0">
                <a:solidFill>
                  <a:srgbClr val="0070C0"/>
                </a:solidFill>
              </a:rPr>
              <a:t>在各种网络中广泛使用</a:t>
            </a:r>
            <a:endParaRPr kumimoji="1" lang="en-US" altLang="zh-CN" sz="16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solidFill>
                  <a:srgbClr val="0070C0"/>
                </a:solidFill>
              </a:rPr>
              <a:t>集成化</a:t>
            </a:r>
            <a:r>
              <a:rPr kumimoji="1" lang="en-US" altLang="zh-CN" sz="1600" b="1" dirty="0">
                <a:solidFill>
                  <a:srgbClr val="0070C0"/>
                </a:solidFill>
              </a:rPr>
              <a:t>IS-IS</a:t>
            </a:r>
            <a:r>
              <a:rPr kumimoji="1" lang="zh-CN" altLang="en-US" sz="1600" b="1" dirty="0">
                <a:solidFill>
                  <a:srgbClr val="0070C0"/>
                </a:solidFill>
              </a:rPr>
              <a:t>是</a:t>
            </a:r>
            <a:r>
              <a:rPr kumimoji="1" lang="en-US" altLang="zh-CN" sz="1600" b="1" dirty="0">
                <a:solidFill>
                  <a:srgbClr val="0070C0"/>
                </a:solidFill>
              </a:rPr>
              <a:t>ISP</a:t>
            </a:r>
            <a:r>
              <a:rPr kumimoji="1" lang="zh-CN" altLang="en-US" sz="1600" b="1" dirty="0">
                <a:solidFill>
                  <a:srgbClr val="0070C0"/>
                </a:solidFill>
              </a:rPr>
              <a:t>骨干网上最常实用的</a:t>
            </a:r>
            <a:r>
              <a:rPr kumimoji="1" lang="en-US" altLang="zh-CN" sz="1600" b="1" dirty="0">
                <a:solidFill>
                  <a:srgbClr val="0070C0"/>
                </a:solidFill>
              </a:rPr>
              <a:t>IGP</a:t>
            </a:r>
            <a:r>
              <a:rPr kumimoji="1" lang="zh-CN" altLang="en-US" sz="1600" b="1" dirty="0">
                <a:solidFill>
                  <a:srgbClr val="0070C0"/>
                </a:solidFill>
              </a:rPr>
              <a:t>协议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44A41B0-F145-3E47-B60B-B99600070F19}"/>
              </a:ext>
            </a:extLst>
          </p:cNvPr>
          <p:cNvSpPr txBox="1"/>
          <p:nvPr/>
        </p:nvSpPr>
        <p:spPr>
          <a:xfrm>
            <a:off x="8795888" y="2600120"/>
            <a:ext cx="2848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0070C0"/>
                </a:solidFill>
              </a:rPr>
              <a:t>思科私有的，用来取代</a:t>
            </a:r>
            <a:r>
              <a:rPr kumimoji="1" lang="en-US" altLang="zh-CN" sz="1600" b="1" dirty="0">
                <a:solidFill>
                  <a:srgbClr val="0070C0"/>
                </a:solidFill>
              </a:rPr>
              <a:t>IGBP</a:t>
            </a:r>
            <a:r>
              <a:rPr kumimoji="1" lang="zh-CN" altLang="en-US" sz="1600" b="1" dirty="0">
                <a:solidFill>
                  <a:srgbClr val="0070C0"/>
                </a:solidFill>
              </a:rPr>
              <a:t>的混合型路由协议（结合距离向量和链路状态）</a:t>
            </a:r>
          </a:p>
        </p:txBody>
      </p:sp>
    </p:spTree>
    <p:extLst>
      <p:ext uri="{BB962C8B-B14F-4D97-AF65-F5344CB8AC3E}">
        <p14:creationId xmlns:p14="http://schemas.microsoft.com/office/powerpoint/2010/main" val="758316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106</Words>
  <Application>Microsoft Macintosh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2022-03-24T11:25:44Z</dcterms:created>
  <dcterms:modified xsi:type="dcterms:W3CDTF">2022-03-24T11:40:16Z</dcterms:modified>
</cp:coreProperties>
</file>