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6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74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68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3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3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3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0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7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248B-4B65-C24E-89E1-412A3AC3E005}" type="datetimeFigureOut">
              <a:rPr kumimoji="1" lang="zh-CN" altLang="en-US" smtClean="0"/>
              <a:t>2023/1/17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D2B4-CFFE-F748-88E6-DFC31C1748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64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AA7B6-49B8-A9B2-116E-C280382BC9A8}"/>
              </a:ext>
            </a:extLst>
          </p:cNvPr>
          <p:cNvGrpSpPr/>
          <p:nvPr/>
        </p:nvGrpSpPr>
        <p:grpSpPr>
          <a:xfrm>
            <a:off x="0" y="93482"/>
            <a:ext cx="5891799" cy="2154436"/>
            <a:chOff x="297949" y="483379"/>
            <a:chExt cx="5086329" cy="21544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A429B-ECAC-0545-AC2B-2D39396B7D75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Product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private String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partA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 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可以是任意类型 </a:t>
              </a:r>
              <a:endPara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private String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partB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private String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partC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partA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的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方法和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方法省略</a:t>
              </a:r>
              <a:endPara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partB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的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方法和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方法省略</a:t>
              </a:r>
              <a:endPara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partC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的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方法和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Setter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方法省略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11774A2-950C-543E-2C88-28D96040D50D}"/>
                </a:ext>
              </a:extLst>
            </p:cNvPr>
            <p:cNvSpPr txBox="1"/>
            <p:nvPr/>
          </p:nvSpPr>
          <p:spPr>
            <a:xfrm>
              <a:off x="297949" y="483379"/>
              <a:ext cx="333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一个典型的复杂对象其类代码示例如下：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86F7BC-A9FE-4278-09BD-0BEBE14AFC9C}"/>
              </a:ext>
            </a:extLst>
          </p:cNvPr>
          <p:cNvGrpSpPr/>
          <p:nvPr/>
        </p:nvGrpSpPr>
        <p:grpSpPr>
          <a:xfrm>
            <a:off x="0" y="2257086"/>
            <a:ext cx="7150817" cy="2585323"/>
            <a:chOff x="297948" y="483379"/>
            <a:chExt cx="7150817" cy="258532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718466A-BBB9-0B74-5440-E67DDC4BF281}"/>
                </a:ext>
              </a:extLst>
            </p:cNvPr>
            <p:cNvSpPr txBox="1"/>
            <p:nvPr/>
          </p:nvSpPr>
          <p:spPr>
            <a:xfrm>
              <a:off x="297949" y="821933"/>
              <a:ext cx="715081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Builder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protected Product product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new Product();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</a:t>
              </a:r>
              <a:r>
                <a:rPr lang="en-US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buildPartA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</a:t>
              </a:r>
              <a:r>
                <a:rPr lang="en-US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buildPartB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</a:t>
              </a:r>
              <a:r>
                <a:rPr lang="en-US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buildPartC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endParaRPr lang="en-US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Product </a:t>
              </a:r>
              <a:r>
                <a:rPr lang="en-US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getResult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return product;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727E5B-D26F-1A3E-9A89-83FC71BC941F}"/>
                </a:ext>
              </a:extLst>
            </p:cNvPr>
            <p:cNvSpPr txBox="1"/>
            <p:nvPr/>
          </p:nvSpPr>
          <p:spPr>
            <a:xfrm>
              <a:off x="297948" y="483379"/>
              <a:ext cx="6406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抽象建造者类中定义了产品的创建方法和返回方法，其典型代码如下：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EE0D6C-4078-3802-C05E-F28C0454526A}"/>
              </a:ext>
            </a:extLst>
          </p:cNvPr>
          <p:cNvGrpSpPr/>
          <p:nvPr/>
        </p:nvGrpSpPr>
        <p:grpSpPr>
          <a:xfrm>
            <a:off x="6560747" y="1022181"/>
            <a:ext cx="4890500" cy="4308872"/>
            <a:chOff x="297948" y="483379"/>
            <a:chExt cx="4890500" cy="430887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10FFD6-234F-3A83-A3C9-757A7D3FDEF4}"/>
                </a:ext>
              </a:extLst>
            </p:cNvPr>
            <p:cNvSpPr txBox="1"/>
            <p:nvPr/>
          </p:nvSpPr>
          <p:spPr>
            <a:xfrm>
              <a:off x="297949" y="821933"/>
              <a:ext cx="489049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Director{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private Builder builder;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Director(Builder builder){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this.builder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setBuilder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(Builder builder){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this.builder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=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builer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Product construct(){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builder.buildPartA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builder.buildPartB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builder.buildPartC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return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builder.getResult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861250A-DA63-3A3E-1F3E-95EB607EC5ED}"/>
                </a:ext>
              </a:extLst>
            </p:cNvPr>
            <p:cNvSpPr txBox="1"/>
            <p:nvPr/>
          </p:nvSpPr>
          <p:spPr>
            <a:xfrm>
              <a:off x="297948" y="483379"/>
              <a:ext cx="2853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指挥者类的代码示例如下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: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AD6CDA-9CC1-280A-B2B0-FC7528E4FD00}"/>
              </a:ext>
            </a:extLst>
          </p:cNvPr>
          <p:cNvGrpSpPr/>
          <p:nvPr/>
        </p:nvGrpSpPr>
        <p:grpSpPr>
          <a:xfrm>
            <a:off x="-20760" y="5323261"/>
            <a:ext cx="6219294" cy="1508105"/>
            <a:chOff x="297949" y="483379"/>
            <a:chExt cx="5280920" cy="150810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A72A69-FAF1-E4A1-1391-045E9551658B}"/>
                </a:ext>
              </a:extLst>
            </p:cNvPr>
            <p:cNvSpPr txBox="1"/>
            <p:nvPr/>
          </p:nvSpPr>
          <p:spPr>
            <a:xfrm>
              <a:off x="297949" y="821933"/>
              <a:ext cx="52809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Builder builder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ConcreteBuilder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Director director = new Director(builder);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Product product =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director.construct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D257C19-E3C1-88B9-4A64-27D88B257B6C}"/>
                </a:ext>
              </a:extLst>
            </p:cNvPr>
            <p:cNvSpPr txBox="1"/>
            <p:nvPr/>
          </p:nvSpPr>
          <p:spPr>
            <a:xfrm>
              <a:off x="297949" y="483379"/>
              <a:ext cx="1972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客户端类代码片段：</a:t>
              </a:r>
            </a:p>
          </p:txBody>
        </p:sp>
      </p:grp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B277BC7-15E9-338D-40F8-E20491074518}"/>
              </a:ext>
            </a:extLst>
          </p:cNvPr>
          <p:cNvCxnSpPr>
            <a:cxnSpLocks/>
          </p:cNvCxnSpPr>
          <p:nvPr/>
        </p:nvCxnSpPr>
        <p:spPr>
          <a:xfrm>
            <a:off x="6505268" y="154138"/>
            <a:ext cx="1" cy="51769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BD95B54-D8E2-29E8-1F70-1B35D1230B5B}"/>
              </a:ext>
            </a:extLst>
          </p:cNvPr>
          <p:cNvSpPr txBox="1"/>
          <p:nvPr/>
        </p:nvSpPr>
        <p:spPr>
          <a:xfrm>
            <a:off x="6560746" y="94956"/>
            <a:ext cx="58917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建造者模式的结构中还引入了一个指挥者类 </a:t>
            </a:r>
            <a:r>
              <a:rPr lang="en" altLang="zh-CN" sz="1400" dirty="0">
                <a:effectLst/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Director</a:t>
            </a: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该类的作用主要有两个</a:t>
            </a: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一方面它</a:t>
            </a:r>
            <a:r>
              <a:rPr lang="zh-CN" altLang="en-US" sz="1400" b="1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隔离了客户与生产过程</a:t>
            </a:r>
            <a:r>
              <a:rPr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另一方面它</a:t>
            </a:r>
            <a:r>
              <a:rPr lang="zh-CN" altLang="en-US" sz="1400" b="1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负责控制产品的生成过程</a:t>
            </a:r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。指挥者针对抽象建造者编程，客户端只需要知道具体建造者的类型，即可通过指挥者类调用建造者的相关方法，返回一个完整的产品对象。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147C3F-F52C-0879-1267-A8594C82CBD5}"/>
              </a:ext>
            </a:extLst>
          </p:cNvPr>
          <p:cNvSpPr txBox="1"/>
          <p:nvPr/>
        </p:nvSpPr>
        <p:spPr>
          <a:xfrm>
            <a:off x="4158739" y="5835819"/>
            <a:ext cx="59841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在客户端代码中，无须关心产品对象的具体组装过程，只需确定具体建造者的类型即可，建造者模式将复杂对象的构建与对象的表现分离开来，这样使得同样的构建过程可以创建出不同的表现。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53D33ED-21E9-DF96-0CB8-299BA5891509}"/>
              </a:ext>
            </a:extLst>
          </p:cNvPr>
          <p:cNvCxnSpPr>
            <a:cxnSpLocks/>
          </p:cNvCxnSpPr>
          <p:nvPr/>
        </p:nvCxnSpPr>
        <p:spPr>
          <a:xfrm>
            <a:off x="0" y="5304447"/>
            <a:ext cx="12500517" cy="266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4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367</Words>
  <Application>Microsoft Macintosh PowerPoint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SimHei</vt:lpstr>
      <vt:lpstr>PingFang SC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2023-01-16T13:35:54Z</dcterms:created>
  <dcterms:modified xsi:type="dcterms:W3CDTF">2023-01-17T14:36:45Z</dcterms:modified>
</cp:coreProperties>
</file>