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32FF6-764B-47F2-1BE4-F066CCEAB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0AE329-2B26-A4E8-DB23-2E9D2D3F4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7F067-649A-49A1-7BF4-7FC574B4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248B-4B65-C24E-89E1-412A3AC3E005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39D5A6-F83D-26DF-B19B-F68652A2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B1547-2114-223C-082C-DE22765F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2B4-CFFE-F748-88E6-DFC31C1748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220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3FC61-3E59-C1CE-6523-A90B3BC7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B2D034-3C3F-FEA8-0959-57F73F174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71785F-3B9F-2AE8-19BC-C3479FD5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248B-4B65-C24E-89E1-412A3AC3E005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045DA-8AAC-F3CC-E210-1961E0B8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0D39B-37EB-2618-D3D2-518B7BE3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2B4-CFFE-F748-88E6-DFC31C1748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536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415D9E-FB99-DDFC-253D-99EAC066E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088392-2551-9791-75C3-A7179DD6A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0507A-5BFF-D24B-12AA-C71742B0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248B-4B65-C24E-89E1-412A3AC3E005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04862-47C3-527A-2E83-FF68549C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22126-DB34-7CA6-5BBC-D1C4381C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2B4-CFFE-F748-88E6-DFC31C1748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81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80D7E-8A98-D109-880C-A48B6B32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D0426-A8A3-A9D0-97FC-FCBB2F456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D56BA5-1387-119A-8B41-515CC3F9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248B-4B65-C24E-89E1-412A3AC3E005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E0A78-7590-2292-82C6-D58D46F7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D3259-C28A-6342-3024-34DE0E0E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2B4-CFFE-F748-88E6-DFC31C1748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423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B733D-4244-FD65-BCE6-D7645627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C46498-F06B-0CF8-9CE3-6085B4473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88534-3A8C-A344-D9C3-893AFB60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248B-4B65-C24E-89E1-412A3AC3E005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D3C72-8CC7-CF62-76A5-10B1F70DA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BDC80D-E8C8-7C6D-CE9B-FC407865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2B4-CFFE-F748-88E6-DFC31C1748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195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6F76B-64FE-6258-9E83-A41CD165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7AEBE-74E9-E8E5-D4F0-47FD29932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4B4799-80EF-83E4-50E4-D94BB994E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D49775-EE93-E4B0-7FE9-44EA481B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248B-4B65-C24E-89E1-412A3AC3E005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6B385E-0276-B7C3-D31D-01BDD5A0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B35F99-FB9A-39E8-4FF6-08DB4B35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2B4-CFFE-F748-88E6-DFC31C1748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4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A9909-6E69-6A99-6BD3-B701C630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7D3A00-CC19-8C61-2EAF-16F2FFBD2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7D6DDF-C234-F8E8-C9CC-9D5D80A40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6E172C-C485-453E-58F6-1BCB9094B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D83253-50C6-435D-592E-6C5C1072C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F1E884-3372-F1A8-83A5-57558F9B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248B-4B65-C24E-89E1-412A3AC3E005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C6D1C8-DC40-C981-5CCC-94FFA6E8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1CD924-CBFE-3BBD-FCEB-693655B0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2B4-CFFE-F748-88E6-DFC31C1748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465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F89E7-13F9-9DBD-8F05-A2EF3496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75E9FD-77F9-9A66-ED8F-6E1F8AD5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248B-4B65-C24E-89E1-412A3AC3E005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A530B4-5D5C-32F7-ACF6-C5C90299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822BF3-D7B6-C01E-6BDA-75E0A79F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2B4-CFFE-F748-88E6-DFC31C1748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44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8DACA1-DF1C-35C1-4C70-BAE7867D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248B-4B65-C24E-89E1-412A3AC3E005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AF8A07-CA68-ECEA-F5F1-472C69D8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CD0BB8-1207-DBFD-B5DF-B4706EDA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2B4-CFFE-F748-88E6-DFC31C1748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742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DE1F4-6537-E6E6-07DB-38F3EE48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55B1B-4D48-20EE-A835-CAA0A1CBE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EE1F08-5D88-E461-1A09-BA26E6B6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EDDBB4-D1EF-4CB3-BCC1-F780BB40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248B-4B65-C24E-89E1-412A3AC3E005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2600D2-5074-A850-7CF2-FF81E69D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10D4D2-C4C8-23C6-1F61-04310084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2B4-CFFE-F748-88E6-DFC31C1748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173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D650A-4BF6-D957-5CA1-E0B9C4069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2F8660-8870-F9E8-D132-722911257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30793A-3048-AEB5-90CE-E88AE9ED0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E23FB1-42CC-9D06-C292-CD92834D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248B-4B65-C24E-89E1-412A3AC3E005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C361E3-0AEB-19D5-404F-C91E0BA9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7DDBD1-D562-F1CF-BAA3-34EAC35A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2B4-CFFE-F748-88E6-DFC31C1748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992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CE7F08-F739-FBB5-93CE-B37A4BA4E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5011C7-ABCE-FB28-7AD3-013E8D81A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9BCB7-771D-B44C-0E38-D97DD4FF2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4248B-4B65-C24E-89E1-412A3AC3E005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D2388-29D6-4F22-51BF-630D0F24C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E3936-53F6-7D78-0F97-A38412095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2D2B4-CFFE-F748-88E6-DFC31C1748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588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EA429B-ECAC-0545-AC2B-2D39396B7D75}"/>
              </a:ext>
            </a:extLst>
          </p:cNvPr>
          <p:cNvSpPr txBox="1"/>
          <p:nvPr/>
        </p:nvSpPr>
        <p:spPr>
          <a:xfrm>
            <a:off x="328772" y="1428108"/>
            <a:ext cx="489049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400" dirty="0">
                <a:solidFill>
                  <a:srgbClr val="070707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public void pay(String type) { </a:t>
            </a:r>
            <a:endParaRPr lang="en" altLang="zh-CN" sz="1400" dirty="0">
              <a:effectLst/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lang="en" altLang="zh-CN" sz="1400" dirty="0">
                <a:solidFill>
                  <a:srgbClr val="070707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  if(type. </a:t>
            </a:r>
            <a:r>
              <a:rPr lang="en" altLang="zh-CN" sz="1400" dirty="0" err="1">
                <a:solidFill>
                  <a:srgbClr val="070707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equalsIgnoreCase</a:t>
            </a:r>
            <a:r>
              <a:rPr lang="en" altLang="zh-CN" sz="1400" dirty="0">
                <a:solidFill>
                  <a:srgbClr val="070707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("cash")) { </a:t>
            </a:r>
            <a:endParaRPr lang="en" altLang="zh-CN" sz="1400" dirty="0">
              <a:effectLst/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lang="en" altLang="zh-CN" sz="1400" dirty="0">
                <a:solidFill>
                  <a:srgbClr val="070707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    //</a:t>
            </a:r>
            <a:r>
              <a:rPr lang="zh-CN" altLang="en-US" sz="1400" dirty="0">
                <a:solidFill>
                  <a:srgbClr val="070707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现金支付处理代码 </a:t>
            </a:r>
            <a:endParaRPr lang="en-US" altLang="zh-CN" sz="1400" dirty="0">
              <a:solidFill>
                <a:srgbClr val="070707"/>
              </a:solidFill>
              <a:effectLst/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lang="en-US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  </a:t>
            </a:r>
            <a:r>
              <a:rPr lang="en-US" altLang="zh-CN" sz="1400" dirty="0">
                <a:solidFill>
                  <a:srgbClr val="070707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} </a:t>
            </a:r>
            <a:r>
              <a:rPr lang="en" altLang="zh-CN" sz="1400" dirty="0">
                <a:solidFill>
                  <a:srgbClr val="070707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else if(</a:t>
            </a:r>
            <a:r>
              <a:rPr lang="en" altLang="zh-CN" sz="1400" dirty="0" err="1">
                <a:solidFill>
                  <a:srgbClr val="070707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type.equalsIgnoreCase</a:t>
            </a:r>
            <a:r>
              <a:rPr lang="en" altLang="zh-CN" sz="1400" dirty="0">
                <a:solidFill>
                  <a:srgbClr val="070707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("</a:t>
            </a:r>
            <a:r>
              <a:rPr lang="en" altLang="zh-CN" sz="1400" dirty="0" err="1">
                <a:solidFill>
                  <a:srgbClr val="070707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creditcard</a:t>
            </a:r>
            <a:r>
              <a:rPr lang="en" altLang="zh-CN" sz="1400" dirty="0">
                <a:solidFill>
                  <a:srgbClr val="070707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")){</a:t>
            </a:r>
            <a:br>
              <a:rPr lang="en" altLang="zh-CN" sz="1400" dirty="0">
                <a:solidFill>
                  <a:srgbClr val="070707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</a:br>
            <a:r>
              <a:rPr lang="en" altLang="zh-CN" sz="1400" dirty="0">
                <a:solidFill>
                  <a:srgbClr val="070707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    //</a:t>
            </a:r>
            <a:r>
              <a:rPr lang="zh-CN" altLang="en-US" sz="1400" dirty="0">
                <a:solidFill>
                  <a:srgbClr val="070707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信用卡支付处理代码 </a:t>
            </a:r>
            <a:endParaRPr lang="zh-CN" altLang="en-US" sz="1400" dirty="0">
              <a:effectLst/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lang="en-US" altLang="zh-CN" sz="1400" dirty="0">
                <a:solidFill>
                  <a:srgbClr val="070707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  }</a:t>
            </a:r>
            <a:r>
              <a:rPr lang="en-US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 </a:t>
            </a:r>
            <a:r>
              <a:rPr lang="en" altLang="zh-CN" sz="1400" dirty="0">
                <a:solidFill>
                  <a:srgbClr val="070707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else if(</a:t>
            </a:r>
            <a:r>
              <a:rPr lang="en" altLang="zh-CN" sz="1400" dirty="0" err="1">
                <a:solidFill>
                  <a:srgbClr val="070707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type.equalsIgnoreCase</a:t>
            </a:r>
            <a:r>
              <a:rPr lang="en" altLang="zh-CN" sz="1400" dirty="0">
                <a:solidFill>
                  <a:srgbClr val="070707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("voucher")) {</a:t>
            </a:r>
            <a:br>
              <a:rPr lang="en" altLang="zh-CN" sz="1400" dirty="0">
                <a:solidFill>
                  <a:srgbClr val="070707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</a:br>
            <a:r>
              <a:rPr lang="en" altLang="zh-CN" sz="1400" dirty="0">
                <a:solidFill>
                  <a:srgbClr val="070707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    //</a:t>
            </a:r>
            <a:r>
              <a:rPr lang="zh-CN" altLang="en-US" sz="1400" dirty="0">
                <a:solidFill>
                  <a:srgbClr val="070707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代金券支付处理代码 </a:t>
            </a:r>
            <a:endParaRPr lang="zh-CN" altLang="en-US" sz="1400" dirty="0">
              <a:effectLst/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lang="en-US" altLang="zh-CN" sz="1400" dirty="0">
                <a:solidFill>
                  <a:srgbClr val="070707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  } </a:t>
            </a:r>
            <a:r>
              <a:rPr lang="en" altLang="zh-CN" sz="1400" dirty="0">
                <a:solidFill>
                  <a:srgbClr val="070707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else { </a:t>
            </a:r>
            <a:endParaRPr lang="en" altLang="zh-CN" sz="1400" dirty="0">
              <a:effectLst/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lang="en" altLang="zh-CN" sz="1400" dirty="0">
                <a:solidFill>
                  <a:srgbClr val="070707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    ...</a:t>
            </a:r>
          </a:p>
          <a:p>
            <a:r>
              <a: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  </a:t>
            </a:r>
            <a:r>
              <a:rPr lang="en" altLang="zh-CN" sz="1400" dirty="0">
                <a:solidFill>
                  <a:srgbClr val="070707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} </a:t>
            </a:r>
            <a:endParaRPr lang="en" altLang="zh-CN" sz="1400" dirty="0">
              <a:effectLst/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en-US" altLang="zh-CN" sz="1400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sz="1400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8B8CAE-1377-AE99-CAFD-0528DF7A96D2}"/>
              </a:ext>
            </a:extLst>
          </p:cNvPr>
          <p:cNvSpPr txBox="1"/>
          <p:nvPr/>
        </p:nvSpPr>
        <p:spPr>
          <a:xfrm>
            <a:off x="5412767" y="1428108"/>
            <a:ext cx="670046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70707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//</a:t>
            </a:r>
            <a:r>
              <a:rPr lang="zh-CN" altLang="en-US" sz="1400" dirty="0">
                <a:solidFill>
                  <a:srgbClr val="070707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抽象支付类</a:t>
            </a:r>
            <a:endParaRPr lang="en" altLang="zh-CN" sz="1400" dirty="0">
              <a:solidFill>
                <a:srgbClr val="070707"/>
              </a:solidFill>
              <a:effectLst/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lang="en" altLang="zh-CN" sz="1400" dirty="0">
                <a:solidFill>
                  <a:srgbClr val="070707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public abstract class </a:t>
            </a:r>
            <a:r>
              <a:rPr lang="en" altLang="zh-CN" sz="1400" dirty="0" err="1">
                <a:solidFill>
                  <a:srgbClr val="070707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AbstractPay</a:t>
            </a:r>
            <a:r>
              <a:rPr lang="en" altLang="zh-CN" sz="1400" dirty="0">
                <a:solidFill>
                  <a:srgbClr val="070707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 {</a:t>
            </a:r>
          </a:p>
          <a:p>
            <a:r>
              <a:rPr lang="en" altLang="zh-CN" sz="1400" dirty="0">
                <a:solidFill>
                  <a:srgbClr val="070707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  public abstract void pay(); </a:t>
            </a:r>
          </a:p>
          <a:p>
            <a:r>
              <a:rPr lang="en" altLang="zh-CN" sz="1400" dirty="0">
                <a:solidFill>
                  <a:srgbClr val="070707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</a:p>
          <a:p>
            <a:r>
              <a:rPr lang="en-US" altLang="zh-CN" sz="1400" dirty="0">
                <a:solidFill>
                  <a:srgbClr val="070707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//</a:t>
            </a:r>
            <a:r>
              <a:rPr lang="zh-CN" altLang="en-US" sz="1400" dirty="0">
                <a:solidFill>
                  <a:srgbClr val="070707"/>
                </a:solidFill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具体支付类</a:t>
            </a:r>
            <a:endParaRPr lang="en" altLang="zh-CN" sz="1400" dirty="0">
              <a:solidFill>
                <a:srgbClr val="070707"/>
              </a:solidFill>
              <a:effectLst/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en" altLang="zh-CN" sz="1400" dirty="0">
                <a:latin typeface="CMU Typewriter Text" panose="02000609000000000000" pitchFamily="49" charset="0"/>
                <a:ea typeface="楷体" panose="02010609060101010101" pitchFamily="49" charset="-122"/>
              </a:rPr>
              <a:t>public class </a:t>
            </a:r>
            <a:r>
              <a:rPr kumimoji="1" lang="en" altLang="zh-CN" sz="1400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CashPay</a:t>
            </a:r>
            <a:r>
              <a:rPr kumimoji="1" lang="en" altLang="zh-CN" sz="1400" dirty="0">
                <a:latin typeface="CMU Typewriter Text" panose="02000609000000000000" pitchFamily="49" charset="0"/>
                <a:ea typeface="楷体" panose="02010609060101010101" pitchFamily="49" charset="-122"/>
              </a:rPr>
              <a:t> extends </a:t>
            </a:r>
            <a:r>
              <a:rPr kumimoji="1" lang="en" altLang="zh-CN" sz="1400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AbstractPay</a:t>
            </a:r>
            <a:r>
              <a:rPr kumimoji="1" lang="en" altLang="zh-CN" sz="1400" dirty="0">
                <a:latin typeface="CMU Typewriter Text" panose="02000609000000000000" pitchFamily="49" charset="0"/>
                <a:ea typeface="楷体" panose="02010609060101010101" pitchFamily="49" charset="-122"/>
              </a:rPr>
              <a:t> {</a:t>
            </a:r>
          </a:p>
          <a:p>
            <a:r>
              <a:rPr kumimoji="1" lang="en" altLang="zh-CN" sz="1400" dirty="0">
                <a:latin typeface="CMU Typewriter Text" panose="02000609000000000000" pitchFamily="49" charset="0"/>
                <a:ea typeface="楷体" panose="02010609060101010101" pitchFamily="49" charset="-122"/>
              </a:rPr>
              <a:t>  public void pay() {</a:t>
            </a:r>
          </a:p>
          <a:p>
            <a:r>
              <a:rPr kumimoji="1" lang="en" altLang="zh-CN" sz="1400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//</a:t>
            </a:r>
            <a:r>
              <a:rPr kumimoji="1" lang="zh-CN" altLang="en-US" sz="1400" dirty="0">
                <a:latin typeface="CMU Typewriter Text" panose="02000609000000000000" pitchFamily="49" charset="0"/>
                <a:ea typeface="楷体" panose="02010609060101010101" pitchFamily="49" charset="-122"/>
              </a:rPr>
              <a:t>现金支付处理代码</a:t>
            </a:r>
            <a:endParaRPr kumimoji="1" lang="en-US" altLang="zh-CN" sz="1400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en-US" altLang="zh-CN" sz="1400" dirty="0">
                <a:latin typeface="CMU Typewriter Text" panose="02000609000000000000" pitchFamily="49" charset="0"/>
                <a:ea typeface="楷体" panose="02010609060101010101" pitchFamily="49" charset="-122"/>
              </a:rPr>
              <a:t>  }</a:t>
            </a:r>
          </a:p>
          <a:p>
            <a:r>
              <a:rPr kumimoji="1" lang="en-US" altLang="zh-CN" sz="1400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</a:p>
          <a:p>
            <a:r>
              <a:rPr kumimoji="1" lang="en-US" altLang="zh-CN" sz="1400" dirty="0">
                <a:latin typeface="CMU Typewriter Text" panose="02000609000000000000" pitchFamily="49" charset="0"/>
                <a:ea typeface="楷体" panose="02010609060101010101" pitchFamily="49" charset="-122"/>
              </a:rPr>
              <a:t>......</a:t>
            </a:r>
          </a:p>
          <a:p>
            <a:r>
              <a:rPr kumimoji="1" lang="en-US" altLang="zh-CN" sz="1400" dirty="0">
                <a:latin typeface="CMU Typewriter Text" panose="02000609000000000000" pitchFamily="49" charset="0"/>
                <a:ea typeface="楷体" panose="02010609060101010101" pitchFamily="49" charset="-122"/>
              </a:rPr>
              <a:t>//</a:t>
            </a:r>
            <a:r>
              <a:rPr kumimoji="1" lang="zh-CN" altLang="en-US" sz="1400" dirty="0">
                <a:latin typeface="CMU Typewriter Text" panose="02000609000000000000" pitchFamily="49" charset="0"/>
                <a:ea typeface="楷体" panose="02010609060101010101" pitchFamily="49" charset="-122"/>
              </a:rPr>
              <a:t>支付工厂</a:t>
            </a:r>
            <a:endParaRPr kumimoji="1" lang="en-US" altLang="zh-CN" sz="1400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en" altLang="zh-CN" sz="1400" dirty="0">
                <a:latin typeface="CMU Typewriter Text" panose="02000609000000000000" pitchFamily="49" charset="0"/>
                <a:ea typeface="楷体" panose="02010609060101010101" pitchFamily="49" charset="-122"/>
              </a:rPr>
              <a:t>public class </a:t>
            </a:r>
            <a:r>
              <a:rPr kumimoji="1" lang="en" altLang="zh-CN" sz="1400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PayMethodFactory</a:t>
            </a:r>
            <a:r>
              <a:rPr kumimoji="1" lang="en" altLang="zh-CN" sz="1400" dirty="0">
                <a:latin typeface="CMU Typewriter Text" panose="02000609000000000000" pitchFamily="49" charset="0"/>
                <a:ea typeface="楷体" panose="02010609060101010101" pitchFamily="49" charset="-122"/>
              </a:rPr>
              <a:t> {</a:t>
            </a:r>
          </a:p>
          <a:p>
            <a:r>
              <a:rPr kumimoji="1" lang="en" altLang="zh-CN" sz="1400" dirty="0">
                <a:latin typeface="CMU Typewriter Text" panose="02000609000000000000" pitchFamily="49" charset="0"/>
                <a:ea typeface="楷体" panose="02010609060101010101" pitchFamily="49" charset="-122"/>
              </a:rPr>
              <a:t>  public static </a:t>
            </a:r>
            <a:r>
              <a:rPr kumimoji="1" lang="en" altLang="zh-CN" sz="1400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AbstractPay</a:t>
            </a:r>
            <a:r>
              <a:rPr kumimoji="1" lang="en" altLang="zh-CN" sz="1400" dirty="0">
                <a:latin typeface="CMU Typewriter Text" panose="02000609000000000000" pitchFamily="49" charset="0"/>
                <a:ea typeface="楷体" panose="02010609060101010101" pitchFamily="49" charset="-122"/>
              </a:rPr>
              <a:t> </a:t>
            </a:r>
            <a:r>
              <a:rPr kumimoji="1" lang="en" altLang="zh-CN" sz="1400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getPayMethod</a:t>
            </a:r>
            <a:r>
              <a:rPr kumimoji="1" lang="en" altLang="zh-CN" sz="1400" dirty="0">
                <a:latin typeface="CMU Typewriter Text" panose="02000609000000000000" pitchFamily="49" charset="0"/>
                <a:ea typeface="楷体" panose="02010609060101010101" pitchFamily="49" charset="-122"/>
              </a:rPr>
              <a:t>(String type) {</a:t>
            </a:r>
          </a:p>
          <a:p>
            <a:r>
              <a:rPr kumimoji="1" lang="en" altLang="zh-CN" sz="1400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if(type. </a:t>
            </a:r>
            <a:r>
              <a:rPr kumimoji="1" lang="en" altLang="zh-CN" sz="1400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equalsIgnoreCase</a:t>
            </a:r>
            <a:r>
              <a:rPr kumimoji="1" lang="en" altLang="zh-CN" sz="1400" dirty="0">
                <a:latin typeface="CMU Typewriter Text" panose="02000609000000000000" pitchFamily="49" charset="0"/>
                <a:ea typeface="楷体" panose="02010609060101010101" pitchFamily="49" charset="-122"/>
              </a:rPr>
              <a:t>("cash")) {</a:t>
            </a:r>
          </a:p>
          <a:p>
            <a:r>
              <a:rPr kumimoji="1" lang="en" altLang="zh-CN" sz="1400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return new </a:t>
            </a:r>
            <a:r>
              <a:rPr kumimoji="1" lang="en" altLang="zh-CN" sz="1400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CashPay</a:t>
            </a:r>
            <a:r>
              <a:rPr kumimoji="1" lang="en" altLang="zh-CN" sz="1400" dirty="0">
                <a:latin typeface="CMU Typewriter Text" panose="02000609000000000000" pitchFamily="49" charset="0"/>
                <a:ea typeface="楷体" panose="02010609060101010101" pitchFamily="49" charset="-122"/>
              </a:rPr>
              <a:t>(); //</a:t>
            </a:r>
            <a:r>
              <a:rPr kumimoji="1" lang="zh-CN" altLang="en-US" sz="1400" dirty="0">
                <a:latin typeface="CMU Typewriter Text" panose="02000609000000000000" pitchFamily="49" charset="0"/>
                <a:ea typeface="楷体" panose="02010609060101010101" pitchFamily="49" charset="-122"/>
              </a:rPr>
              <a:t>根据参数创建具体产品 </a:t>
            </a:r>
            <a:endParaRPr kumimoji="1" lang="en-US" altLang="zh-CN" sz="1400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en-US" altLang="zh-CN" sz="1400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} </a:t>
            </a:r>
            <a:r>
              <a:rPr kumimoji="1" lang="en" altLang="zh-CN" sz="1400" dirty="0">
                <a:latin typeface="CMU Typewriter Text" panose="02000609000000000000" pitchFamily="49" charset="0"/>
                <a:ea typeface="楷体" panose="02010609060101010101" pitchFamily="49" charset="-122"/>
              </a:rPr>
              <a:t>else if(</a:t>
            </a:r>
            <a:r>
              <a:rPr kumimoji="1" lang="en" altLang="zh-CN" sz="1400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type.equalsIgnoreCase</a:t>
            </a:r>
            <a:r>
              <a:rPr kumimoji="1" lang="en" altLang="zh-CN" sz="1400" dirty="0">
                <a:latin typeface="CMU Typewriter Text" panose="02000609000000000000" pitchFamily="49" charset="0"/>
                <a:ea typeface="楷体" panose="02010609060101010101" pitchFamily="49" charset="-122"/>
              </a:rPr>
              <a:t>("</a:t>
            </a:r>
            <a:r>
              <a:rPr kumimoji="1" lang="en" altLang="zh-CN" sz="1400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creditcard</a:t>
            </a:r>
            <a:r>
              <a:rPr kumimoji="1" lang="en" altLang="zh-CN" sz="1400" dirty="0">
                <a:latin typeface="CMU Typewriter Text" panose="02000609000000000000" pitchFamily="49" charset="0"/>
                <a:ea typeface="楷体" panose="02010609060101010101" pitchFamily="49" charset="-122"/>
              </a:rPr>
              <a:t>")) {</a:t>
            </a:r>
          </a:p>
          <a:p>
            <a:r>
              <a:rPr kumimoji="1" lang="en" altLang="zh-CN" sz="1400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return new </a:t>
            </a:r>
            <a:r>
              <a:rPr kumimoji="1" lang="en" altLang="zh-CN" sz="1400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CreditcardPay</a:t>
            </a:r>
            <a:r>
              <a:rPr kumimoji="1" lang="en" altLang="zh-CN" sz="1400" dirty="0">
                <a:latin typeface="CMU Typewriter Text" panose="02000609000000000000" pitchFamily="49" charset="0"/>
                <a:ea typeface="楷体" panose="02010609060101010101" pitchFamily="49" charset="-122"/>
              </a:rPr>
              <a:t>(); //</a:t>
            </a:r>
            <a:r>
              <a:rPr kumimoji="1" lang="zh-CN" altLang="en-US" sz="1400" dirty="0">
                <a:latin typeface="CMU Typewriter Text" panose="02000609000000000000" pitchFamily="49" charset="0"/>
                <a:ea typeface="楷体" panose="02010609060101010101" pitchFamily="49" charset="-122"/>
              </a:rPr>
              <a:t>根据参数创建具体产品 </a:t>
            </a:r>
            <a:endParaRPr kumimoji="1" lang="en" altLang="zh-CN" sz="1400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en" altLang="zh-CN" sz="1400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... </a:t>
            </a:r>
          </a:p>
          <a:p>
            <a:r>
              <a:rPr kumimoji="1" lang="en" altLang="zh-CN" sz="1400" dirty="0">
                <a:latin typeface="CMU Typewriter Text" panose="02000609000000000000" pitchFamily="49" charset="0"/>
                <a:ea typeface="楷体" panose="02010609060101010101" pitchFamily="49" charset="-122"/>
              </a:rPr>
              <a:t>  }</a:t>
            </a:r>
          </a:p>
          <a:p>
            <a:r>
              <a:rPr kumimoji="1" lang="en" altLang="zh-CN" sz="1400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sz="1400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679352-9466-85D6-F7C2-E6B3C95FA028}"/>
              </a:ext>
            </a:extLst>
          </p:cNvPr>
          <p:cNvSpPr txBox="1"/>
          <p:nvPr/>
        </p:nvSpPr>
        <p:spPr>
          <a:xfrm>
            <a:off x="328772" y="1120331"/>
            <a:ext cx="18313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代码复杂，难以维护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C4DFD3-ADC6-94EE-E38E-C9E5F289B58E}"/>
              </a:ext>
            </a:extLst>
          </p:cNvPr>
          <p:cNvSpPr txBox="1"/>
          <p:nvPr/>
        </p:nvSpPr>
        <p:spPr>
          <a:xfrm>
            <a:off x="5412767" y="1120331"/>
            <a:ext cx="18313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重构后的代码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422235F-D4A5-0B76-B270-C35302ADA937}"/>
              </a:ext>
            </a:extLst>
          </p:cNvPr>
          <p:cNvCxnSpPr>
            <a:cxnSpLocks/>
          </p:cNvCxnSpPr>
          <p:nvPr/>
        </p:nvCxnSpPr>
        <p:spPr>
          <a:xfrm>
            <a:off x="5219271" y="1232899"/>
            <a:ext cx="0" cy="481185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4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189</Words>
  <Application>Microsoft Macintosh PowerPoint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SimHei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2023-01-16T13:35:54Z</dcterms:created>
  <dcterms:modified xsi:type="dcterms:W3CDTF">2023-01-16T13:42:44Z</dcterms:modified>
</cp:coreProperties>
</file>