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92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16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2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9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77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5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7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1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41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0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C2C5-7E76-6D4A-80B1-DCEFEB409D5A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C554-F61D-C44A-8EE0-CB1C1173A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86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4E88BB-B24A-3E6E-30F3-790C099920D6}"/>
              </a:ext>
            </a:extLst>
          </p:cNvPr>
          <p:cNvSpPr txBox="1"/>
          <p:nvPr/>
        </p:nvSpPr>
        <p:spPr>
          <a:xfrm>
            <a:off x="1897981" y="555145"/>
            <a:ext cx="4746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int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buf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[9];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int count,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getptr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count = 0;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getptr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0;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0;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semaphore s1, s2, put, get;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s1 = 1; s2 = 2; put = 0; get = 3;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3D06DF-ACD5-D13E-9281-9B2808789810}"/>
              </a:ext>
            </a:extLst>
          </p:cNvPr>
          <p:cNvSpPr txBox="1"/>
          <p:nvPr/>
        </p:nvSpPr>
        <p:spPr>
          <a:xfrm>
            <a:off x="1897980" y="1930944"/>
            <a:ext cx="474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cobegin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AFA4D0C-C298-2B3C-2D28-C83FA79E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9283"/>
              </p:ext>
            </p:extLst>
          </p:nvPr>
        </p:nvGraphicFramePr>
        <p:xfrm>
          <a:off x="1897978" y="2300275"/>
          <a:ext cx="9086698" cy="471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349">
                  <a:extLst>
                    <a:ext uri="{9D8B030D-6E8A-4147-A177-3AD203B41FA5}">
                      <a16:colId xmlns:a16="http://schemas.microsoft.com/office/drawing/2014/main" val="561586094"/>
                    </a:ext>
                  </a:extLst>
                </a:gridCol>
                <a:gridCol w="4543349">
                  <a:extLst>
                    <a:ext uri="{9D8B030D-6E8A-4147-A177-3AD203B41FA5}">
                      <a16:colId xmlns:a16="http://schemas.microsoft.com/office/drawing/2014/main" val="4117091877"/>
                    </a:ext>
                  </a:extLst>
                </a:gridCol>
              </a:tblGrid>
              <a:tr h="4718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6568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53867E0-E0FA-798E-4F32-AAE04E6B44B3}"/>
              </a:ext>
            </a:extLst>
          </p:cNvPr>
          <p:cNvSpPr txBox="1"/>
          <p:nvPr/>
        </p:nvSpPr>
        <p:spPr>
          <a:xfrm>
            <a:off x="1897977" y="2300274"/>
            <a:ext cx="47466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process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producer_i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while(1){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</a:t>
            </a:r>
            <a:r>
              <a:rPr kumimoji="1" lang="en" altLang="zh-CN" dirty="0">
                <a:solidFill>
                  <a:srgbClr val="0070C0"/>
                </a:solidFill>
                <a:latin typeface="CMU Typewriter Text" panose="02000609000000000000" pitchFamily="49" charset="0"/>
                <a:ea typeface="方正楷体_GBK" panose="02000000000000000000" pitchFamily="2" charset="-122"/>
              </a:rPr>
              <a:t>P(put);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生产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3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个整数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P(s1);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buf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[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 =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整数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1;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+ 1) % 9;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buf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[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 =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整数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2;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+ 1) % 9;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buf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[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 = 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整数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2;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putptr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+ 1) % 9;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V(s1);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方正楷体_GBK" panose="02000000000000000000" pitchFamily="2" charset="-122"/>
              </a:rPr>
              <a:t>V(get);</a:t>
            </a:r>
          </a:p>
          <a:p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方正楷体_GBK" panose="02000000000000000000" pitchFamily="2" charset="-122"/>
              </a:rPr>
              <a:t>    V(get);</a:t>
            </a:r>
          </a:p>
          <a:p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方正楷体_GBK" panose="02000000000000000000" pitchFamily="2" charset="-122"/>
              </a:rPr>
              <a:t>    V(get);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A209D5-826B-44B0-ABFE-B7D1A1A82F6B}"/>
              </a:ext>
            </a:extLst>
          </p:cNvPr>
          <p:cNvSpPr txBox="1"/>
          <p:nvPr/>
        </p:nvSpPr>
        <p:spPr>
          <a:xfrm>
            <a:off x="1897978" y="7018463"/>
            <a:ext cx="474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coend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DD1740-8E80-8488-436B-CC5D04BC44EC}"/>
              </a:ext>
            </a:extLst>
          </p:cNvPr>
          <p:cNvSpPr txBox="1"/>
          <p:nvPr/>
        </p:nvSpPr>
        <p:spPr>
          <a:xfrm>
            <a:off x="6469427" y="2300273"/>
            <a:ext cx="4746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process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consumer_j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while(1){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</a:t>
            </a:r>
            <a:r>
              <a:rPr kumimoji="1" lang="en" altLang="zh-CN" dirty="0">
                <a:solidFill>
                  <a:srgbClr val="C00000"/>
                </a:solidFill>
                <a:latin typeface="CMU Typewriter Text" panose="02000609000000000000" pitchFamily="49" charset="0"/>
                <a:ea typeface="方正楷体_GBK" panose="02000000000000000000" pitchFamily="2" charset="-122"/>
              </a:rPr>
              <a:t>P(get);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P(s2);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int y =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buf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[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getptr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count++;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getptr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(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getptr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+ 1) % 9;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if (count == 3){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count = 0;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</a:t>
            </a:r>
            <a:r>
              <a:rPr kumimoji="1" lang="en" altLang="zh-CN" dirty="0">
                <a:solidFill>
                  <a:srgbClr val="0070C0"/>
                </a:solidFill>
                <a:latin typeface="CMU Typewriter Text" panose="02000609000000000000" pitchFamily="49" charset="0"/>
                <a:ea typeface="方正楷体_GBK" panose="02000000000000000000" pitchFamily="2" charset="-122"/>
              </a:rPr>
              <a:t>V(put);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V(s2);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{</a:t>
            </a:r>
            <a:r>
              <a:rPr kumimoji="1" lang="zh-CN" altLang="e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消费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整数</a:t>
            </a:r>
            <a:r>
              <a:rPr kumimoji="1" lang="en-US" altLang="zh-CN">
                <a:latin typeface="CMU Typewriter Text" panose="02000609000000000000" pitchFamily="49" charset="0"/>
                <a:ea typeface="方正楷体_GBK" panose="02000000000000000000" pitchFamily="2" charset="-122"/>
              </a:rPr>
              <a:t>y};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}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  <a:p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236</Words>
  <Application>Microsoft Macintosh PowerPoint</Application>
  <PresentationFormat>自定义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2022-12-24T08:25:24Z</dcterms:created>
  <dcterms:modified xsi:type="dcterms:W3CDTF">2022-12-24T08:47:43Z</dcterms:modified>
</cp:coreProperties>
</file>