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76" d="100"/>
          <a:sy n="76" d="100"/>
        </p:scale>
        <p:origin x="198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D1E2-DAF5-C346-9914-1067A05FA49B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542-FF39-974E-A1B3-59C015E7EC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069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D1E2-DAF5-C346-9914-1067A05FA49B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542-FF39-974E-A1B3-59C015E7EC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92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D1E2-DAF5-C346-9914-1067A05FA49B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542-FF39-974E-A1B3-59C015E7EC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945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D1E2-DAF5-C346-9914-1067A05FA49B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542-FF39-974E-A1B3-59C015E7EC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87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D1E2-DAF5-C346-9914-1067A05FA49B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542-FF39-974E-A1B3-59C015E7EC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007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D1E2-DAF5-C346-9914-1067A05FA49B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542-FF39-974E-A1B3-59C015E7EC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62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D1E2-DAF5-C346-9914-1067A05FA49B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542-FF39-974E-A1B3-59C015E7EC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74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D1E2-DAF5-C346-9914-1067A05FA49B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542-FF39-974E-A1B3-59C015E7EC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174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D1E2-DAF5-C346-9914-1067A05FA49B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542-FF39-974E-A1B3-59C015E7EC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60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D1E2-DAF5-C346-9914-1067A05FA49B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542-FF39-974E-A1B3-59C015E7EC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80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D1E2-DAF5-C346-9914-1067A05FA49B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542-FF39-974E-A1B3-59C015E7EC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30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3D1E2-DAF5-C346-9914-1067A05FA49B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F542-FF39-974E-A1B3-59C015E7EC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9">
            <a:extLst>
              <a:ext uri="{FF2B5EF4-FFF2-40B4-BE49-F238E27FC236}">
                <a16:creationId xmlns:a16="http://schemas.microsoft.com/office/drawing/2014/main" id="{08932173-31C4-BD8B-67C4-9174D322B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20454"/>
              </p:ext>
            </p:extLst>
          </p:nvPr>
        </p:nvGraphicFramePr>
        <p:xfrm>
          <a:off x="1715262" y="4118028"/>
          <a:ext cx="10671672" cy="545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06">
                  <a:extLst>
                    <a:ext uri="{9D8B030D-6E8A-4147-A177-3AD203B41FA5}">
                      <a16:colId xmlns:a16="http://schemas.microsoft.com/office/drawing/2014/main" val="2224325896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1340501131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718767899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688505712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3187555202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3309372414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1533845205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143628932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3383446536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2639520753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3095581612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108967992"/>
                    </a:ext>
                  </a:extLst>
                </a:gridCol>
              </a:tblGrid>
              <a:tr h="5452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0#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1#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2#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Times New Roman" panose="02020603050405020304" pitchFamily="18" charset="0"/>
                        </a:rPr>
                        <a:t>数据块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Times New Roman" panose="02020603050405020304" pitchFamily="18" charset="0"/>
                        </a:rPr>
                        <a:t>数据块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Times New Roman" panose="02020603050405020304" pitchFamily="18" charset="0"/>
                        </a:rPr>
                        <a:t>目录块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Times New Roman" panose="02020603050405020304" pitchFamily="18" charset="0"/>
                        </a:rPr>
                        <a:t>数据块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Times New Roman" panose="02020603050405020304" pitchFamily="18" charset="0"/>
                        </a:rPr>
                        <a:t>数据块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Times New Roman" panose="02020603050405020304" pitchFamily="18" charset="0"/>
                        </a:rPr>
                        <a:t>目录块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409776"/>
                  </a:ext>
                </a:extLst>
              </a:tr>
            </a:tbl>
          </a:graphicData>
        </a:graphic>
      </p:graphicFrame>
      <p:sp>
        <p:nvSpPr>
          <p:cNvPr id="6" name="左大括号 5">
            <a:extLst>
              <a:ext uri="{FF2B5EF4-FFF2-40B4-BE49-F238E27FC236}">
                <a16:creationId xmlns:a16="http://schemas.microsoft.com/office/drawing/2014/main" id="{8E1F8307-DDF3-CBD8-7576-AF4F8EA5BAE6}"/>
              </a:ext>
            </a:extLst>
          </p:cNvPr>
          <p:cNvSpPr/>
          <p:nvPr/>
        </p:nvSpPr>
        <p:spPr>
          <a:xfrm rot="16200000">
            <a:off x="5116727" y="3021328"/>
            <a:ext cx="312918" cy="3571072"/>
          </a:xfrm>
          <a:prstGeom prst="leftBrace">
            <a:avLst>
              <a:gd name="adj1" fmla="val 7151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C59469B2-A861-CD14-4ED6-A57C5018C5AA}"/>
              </a:ext>
            </a:extLst>
          </p:cNvPr>
          <p:cNvSpPr/>
          <p:nvPr/>
        </p:nvSpPr>
        <p:spPr>
          <a:xfrm rot="16200000">
            <a:off x="9564183" y="2149726"/>
            <a:ext cx="312918" cy="5323840"/>
          </a:xfrm>
          <a:prstGeom prst="leftBrace">
            <a:avLst>
              <a:gd name="adj1" fmla="val 7151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标注 7">
            <a:extLst>
              <a:ext uri="{FF2B5EF4-FFF2-40B4-BE49-F238E27FC236}">
                <a16:creationId xmlns:a16="http://schemas.microsoft.com/office/drawing/2014/main" id="{BB6B22D8-610A-0F6B-E6C6-3FE9B9E23EE5}"/>
              </a:ext>
            </a:extLst>
          </p:cNvPr>
          <p:cNvSpPr/>
          <p:nvPr/>
        </p:nvSpPr>
        <p:spPr>
          <a:xfrm>
            <a:off x="1464112" y="5260875"/>
            <a:ext cx="1032295" cy="569473"/>
          </a:xfrm>
          <a:prstGeom prst="wedgeRectCallout">
            <a:avLst>
              <a:gd name="adj1" fmla="val 3852"/>
              <a:gd name="adj2" fmla="val -15096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FZShuSong-Z01" panose="02000000000000000000" pitchFamily="2" charset="-122"/>
                <a:ea typeface="FZShuSong-Z01" panose="02000000000000000000" pitchFamily="2" charset="-122"/>
              </a:rPr>
              <a:t>引导块</a:t>
            </a:r>
          </a:p>
        </p:txBody>
      </p:sp>
      <p:sp>
        <p:nvSpPr>
          <p:cNvPr id="9" name="矩形标注 8">
            <a:extLst>
              <a:ext uri="{FF2B5EF4-FFF2-40B4-BE49-F238E27FC236}">
                <a16:creationId xmlns:a16="http://schemas.microsoft.com/office/drawing/2014/main" id="{07A57830-8DBE-B060-F28D-846A5AAA19FF}"/>
              </a:ext>
            </a:extLst>
          </p:cNvPr>
          <p:cNvSpPr/>
          <p:nvPr/>
        </p:nvSpPr>
        <p:spPr>
          <a:xfrm>
            <a:off x="2766941" y="5260875"/>
            <a:ext cx="1032295" cy="569473"/>
          </a:xfrm>
          <a:prstGeom prst="wedgeRectCallout">
            <a:avLst>
              <a:gd name="adj1" fmla="val 3852"/>
              <a:gd name="adj2" fmla="val -15096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FZShuSong-Z01" panose="02000000000000000000" pitchFamily="2" charset="-122"/>
                <a:ea typeface="FZShuSong-Z01" panose="02000000000000000000" pitchFamily="2" charset="-122"/>
              </a:rPr>
              <a:t>超级块</a:t>
            </a:r>
          </a:p>
        </p:txBody>
      </p:sp>
      <p:sp>
        <p:nvSpPr>
          <p:cNvPr id="10" name="矩形标注 9">
            <a:extLst>
              <a:ext uri="{FF2B5EF4-FFF2-40B4-BE49-F238E27FC236}">
                <a16:creationId xmlns:a16="http://schemas.microsoft.com/office/drawing/2014/main" id="{0B8749C8-B4D5-CD47-657E-E01AF0858949}"/>
              </a:ext>
            </a:extLst>
          </p:cNvPr>
          <p:cNvSpPr/>
          <p:nvPr/>
        </p:nvSpPr>
        <p:spPr>
          <a:xfrm>
            <a:off x="5067178" y="5315728"/>
            <a:ext cx="1032295" cy="569473"/>
          </a:xfrm>
          <a:prstGeom prst="wedgeRectCallout">
            <a:avLst>
              <a:gd name="adj1" fmla="val -28910"/>
              <a:gd name="adj2" fmla="val -1102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FZShuSong-Z01" panose="02000000000000000000" pitchFamily="2" charset="-122"/>
                <a:ea typeface="FZShuSong-Z01" panose="02000000000000000000" pitchFamily="2" charset="-122"/>
              </a:rPr>
              <a:t>磁盘</a:t>
            </a:r>
            <a:r>
              <a:rPr kumimoji="1"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inode</a:t>
            </a:r>
            <a:r>
              <a:rPr kumimoji="1" lang="zh-CN" altLang="en-US" dirty="0">
                <a:solidFill>
                  <a:schemeClr val="tx1"/>
                </a:solidFill>
                <a:latin typeface="FZShuSong-Z01" panose="02000000000000000000" pitchFamily="2" charset="-122"/>
                <a:ea typeface="FZShuSong-Z01" panose="02000000000000000000" pitchFamily="2" charset="-122"/>
              </a:rPr>
              <a:t>区</a:t>
            </a:r>
          </a:p>
        </p:txBody>
      </p:sp>
      <p:sp>
        <p:nvSpPr>
          <p:cNvPr id="12" name="矩形标注 11">
            <a:extLst>
              <a:ext uri="{FF2B5EF4-FFF2-40B4-BE49-F238E27FC236}">
                <a16:creationId xmlns:a16="http://schemas.microsoft.com/office/drawing/2014/main" id="{D526979F-5270-8126-8225-898A64CF5572}"/>
              </a:ext>
            </a:extLst>
          </p:cNvPr>
          <p:cNvSpPr/>
          <p:nvPr/>
        </p:nvSpPr>
        <p:spPr>
          <a:xfrm flipH="1">
            <a:off x="9527026" y="5331911"/>
            <a:ext cx="1423472" cy="569473"/>
          </a:xfrm>
          <a:prstGeom prst="wedgeRectCallout">
            <a:avLst>
              <a:gd name="adj1" fmla="val 36466"/>
              <a:gd name="adj2" fmla="val -1155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FZShuSong-Z01" panose="02000000000000000000" pitchFamily="2" charset="-122"/>
                <a:ea typeface="FZShuSong-Z01" panose="02000000000000000000" pitchFamily="2" charset="-122"/>
              </a:rPr>
              <a:t>磁盘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信息区</a:t>
            </a:r>
            <a:endParaRPr kumimoji="1"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FZShuSong-Z01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4FC4C3-DE1A-0417-048A-D7F89770BD29}"/>
              </a:ext>
            </a:extLst>
          </p:cNvPr>
          <p:cNvSpPr txBox="1"/>
          <p:nvPr/>
        </p:nvSpPr>
        <p:spPr>
          <a:xfrm>
            <a:off x="5298383" y="6185300"/>
            <a:ext cx="38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+mn-ea"/>
              </a:rPr>
              <a:t>目录项、</a:t>
            </a:r>
            <a:r>
              <a:rPr kumimoji="1" lang="en" altLang="zh-CN" dirty="0" err="1">
                <a:latin typeface="+mn-ea"/>
              </a:rPr>
              <a:t>inode</a:t>
            </a:r>
            <a:r>
              <a:rPr kumimoji="1" lang="zh-CN" altLang="en-US" dirty="0">
                <a:latin typeface="+mn-ea"/>
              </a:rPr>
              <a:t>和数据块之间的关系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6DA694F-303B-D6BB-0BF6-6C60E26FB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60244"/>
              </p:ext>
            </p:extLst>
          </p:nvPr>
        </p:nvGraphicFramePr>
        <p:xfrm>
          <a:off x="2843913" y="2076233"/>
          <a:ext cx="4446530" cy="51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06">
                  <a:extLst>
                    <a:ext uri="{9D8B030D-6E8A-4147-A177-3AD203B41FA5}">
                      <a16:colId xmlns:a16="http://schemas.microsoft.com/office/drawing/2014/main" val="607162785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2318553459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1662916207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1396474245"/>
                    </a:ext>
                  </a:extLst>
                </a:gridCol>
                <a:gridCol w="889306">
                  <a:extLst>
                    <a:ext uri="{9D8B030D-6E8A-4147-A177-3AD203B41FA5}">
                      <a16:colId xmlns:a16="http://schemas.microsoft.com/office/drawing/2014/main" val="1115115483"/>
                    </a:ext>
                  </a:extLst>
                </a:gridCol>
              </a:tblGrid>
              <a:tr h="519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inode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FZShuSong-Z01" panose="02000000000000000000" pitchFamily="2" charset="-122"/>
                          <a:cs typeface="Times New Roman" panose="02020603050405020304" pitchFamily="18" charset="0"/>
                        </a:rPr>
                        <a:t>inode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FZShuSong-Z01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FZShuSong-Z01" panose="02000000000000000000" pitchFamily="2" charset="-122"/>
                        <a:ea typeface="FZShuSong-Z01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010255"/>
                  </a:ext>
                </a:extLst>
              </a:tr>
            </a:tbl>
          </a:graphicData>
        </a:graphic>
      </p:graphicFrame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405C15C-806D-F779-E64F-29543D19A5D9}"/>
              </a:ext>
            </a:extLst>
          </p:cNvPr>
          <p:cNvCxnSpPr>
            <a:cxnSpLocks/>
          </p:cNvCxnSpPr>
          <p:nvPr/>
        </p:nvCxnSpPr>
        <p:spPr>
          <a:xfrm>
            <a:off x="2843913" y="2626558"/>
            <a:ext cx="643737" cy="14914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68A13339-E973-A0B0-2B48-344F6D3E3661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7051098" y="2626558"/>
            <a:ext cx="239345" cy="14914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9FDE334-906A-0E8D-B529-F9B79FC24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06076"/>
              </p:ext>
            </p:extLst>
          </p:nvPr>
        </p:nvGraphicFramePr>
        <p:xfrm>
          <a:off x="7110898" y="1134380"/>
          <a:ext cx="2148964" cy="497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878">
                  <a:extLst>
                    <a:ext uri="{9D8B030D-6E8A-4147-A177-3AD203B41FA5}">
                      <a16:colId xmlns:a16="http://schemas.microsoft.com/office/drawing/2014/main" val="434030348"/>
                    </a:ext>
                  </a:extLst>
                </a:gridCol>
                <a:gridCol w="978086">
                  <a:extLst>
                    <a:ext uri="{9D8B030D-6E8A-4147-A177-3AD203B41FA5}">
                      <a16:colId xmlns:a16="http://schemas.microsoft.com/office/drawing/2014/main" val="617119926"/>
                    </a:ext>
                  </a:extLst>
                </a:gridCol>
              </a:tblGrid>
              <a:tr h="49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inode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Times New Roman" panose="02020603050405020304" pitchFamily="18" charset="0"/>
                        </a:rPr>
                        <a:t>号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Times New Roman" panose="02020603050405020304" pitchFamily="18" charset="0"/>
                        </a:rPr>
                        <a:t>文件名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75051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FA0B36E0-42F8-383D-C7F9-486ACDE8A22E}"/>
              </a:ext>
            </a:extLst>
          </p:cNvPr>
          <p:cNvSpPr/>
          <p:nvPr/>
        </p:nvSpPr>
        <p:spPr>
          <a:xfrm>
            <a:off x="7110898" y="974394"/>
            <a:ext cx="2148963" cy="8174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176C3D26-C017-C695-2FA8-EC3D5DC92125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6201460" y="1383121"/>
            <a:ext cx="909438" cy="7062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39E59FC9-2CD3-908C-7669-34EC4B23E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067386"/>
              </p:ext>
            </p:extLst>
          </p:nvPr>
        </p:nvGraphicFramePr>
        <p:xfrm>
          <a:off x="9484854" y="429263"/>
          <a:ext cx="2148964" cy="497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878">
                  <a:extLst>
                    <a:ext uri="{9D8B030D-6E8A-4147-A177-3AD203B41FA5}">
                      <a16:colId xmlns:a16="http://schemas.microsoft.com/office/drawing/2014/main" val="434030348"/>
                    </a:ext>
                  </a:extLst>
                </a:gridCol>
                <a:gridCol w="978086">
                  <a:extLst>
                    <a:ext uri="{9D8B030D-6E8A-4147-A177-3AD203B41FA5}">
                      <a16:colId xmlns:a16="http://schemas.microsoft.com/office/drawing/2014/main" val="617119926"/>
                    </a:ext>
                  </a:extLst>
                </a:gridCol>
              </a:tblGrid>
              <a:tr h="49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inode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Times New Roman" panose="02020603050405020304" pitchFamily="18" charset="0"/>
                        </a:rPr>
                        <a:t>号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FZShuSong-Z01" panose="02000000000000000000" pitchFamily="2" charset="-122"/>
                          <a:ea typeface="FZShuSong-Z01" panose="02000000000000000000" pitchFamily="2" charset="-122"/>
                          <a:cs typeface="Times New Roman" panose="02020603050405020304" pitchFamily="18" charset="0"/>
                        </a:rPr>
                        <a:t>文件名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75051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D5593B5A-E145-751E-CEAF-7C9F92E3198C}"/>
              </a:ext>
            </a:extLst>
          </p:cNvPr>
          <p:cNvSpPr/>
          <p:nvPr/>
        </p:nvSpPr>
        <p:spPr>
          <a:xfrm>
            <a:off x="9484854" y="269277"/>
            <a:ext cx="2148963" cy="8174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肘形连接符 29">
            <a:extLst>
              <a:ext uri="{FF2B5EF4-FFF2-40B4-BE49-F238E27FC236}">
                <a16:creationId xmlns:a16="http://schemas.microsoft.com/office/drawing/2014/main" id="{F0C79F1C-6EB8-2C41-D6F6-5B81BED705D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54080" y="683828"/>
            <a:ext cx="3630773" cy="138350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00AB232-63E8-DF12-4143-3E51AE04517E}"/>
              </a:ext>
            </a:extLst>
          </p:cNvPr>
          <p:cNvCxnSpPr/>
          <p:nvPr/>
        </p:nvCxnSpPr>
        <p:spPr>
          <a:xfrm>
            <a:off x="5583325" y="2596021"/>
            <a:ext cx="0" cy="1117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D65B6FF-5152-A457-744A-1C80AA7787E5}"/>
              </a:ext>
            </a:extLst>
          </p:cNvPr>
          <p:cNvCxnSpPr>
            <a:cxnSpLocks/>
          </p:cNvCxnSpPr>
          <p:nvPr/>
        </p:nvCxnSpPr>
        <p:spPr>
          <a:xfrm>
            <a:off x="5580954" y="3713356"/>
            <a:ext cx="28605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4D77D73-003F-1B66-8C85-5C91E51EE309}"/>
              </a:ext>
            </a:extLst>
          </p:cNvPr>
          <p:cNvCxnSpPr/>
          <p:nvPr/>
        </p:nvCxnSpPr>
        <p:spPr>
          <a:xfrm>
            <a:off x="8441473" y="3713356"/>
            <a:ext cx="0" cy="404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D3911CA9-DFBB-01C6-A8FB-5D13AFF6C36F}"/>
              </a:ext>
            </a:extLst>
          </p:cNvPr>
          <p:cNvCxnSpPr>
            <a:cxnSpLocks/>
          </p:cNvCxnSpPr>
          <p:nvPr/>
        </p:nvCxnSpPr>
        <p:spPr>
          <a:xfrm>
            <a:off x="5854080" y="2596021"/>
            <a:ext cx="0" cy="83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FAEE966-C039-3C10-8163-F05949AC255E}"/>
              </a:ext>
            </a:extLst>
          </p:cNvPr>
          <p:cNvCxnSpPr>
            <a:cxnSpLocks/>
          </p:cNvCxnSpPr>
          <p:nvPr/>
        </p:nvCxnSpPr>
        <p:spPr>
          <a:xfrm>
            <a:off x="6201460" y="2596021"/>
            <a:ext cx="0" cy="473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8F5D11E4-19A3-6E2F-1AD6-20AB621A2D67}"/>
              </a:ext>
            </a:extLst>
          </p:cNvPr>
          <p:cNvCxnSpPr>
            <a:cxnSpLocks/>
          </p:cNvCxnSpPr>
          <p:nvPr/>
        </p:nvCxnSpPr>
        <p:spPr>
          <a:xfrm>
            <a:off x="10167491" y="3429000"/>
            <a:ext cx="0" cy="681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481FA98-057C-FF1A-9ACB-BA9D2E574193}"/>
              </a:ext>
            </a:extLst>
          </p:cNvPr>
          <p:cNvCxnSpPr>
            <a:cxnSpLocks/>
          </p:cNvCxnSpPr>
          <p:nvPr/>
        </p:nvCxnSpPr>
        <p:spPr>
          <a:xfrm>
            <a:off x="11060626" y="3069265"/>
            <a:ext cx="0" cy="1041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F88019F9-0BE0-5985-4069-413EECB7DD4B}"/>
              </a:ext>
            </a:extLst>
          </p:cNvPr>
          <p:cNvCxnSpPr>
            <a:cxnSpLocks/>
          </p:cNvCxnSpPr>
          <p:nvPr/>
        </p:nvCxnSpPr>
        <p:spPr>
          <a:xfrm>
            <a:off x="5860183" y="3429000"/>
            <a:ext cx="43073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E31B8099-9A0D-502B-F163-895D25F5EBD5}"/>
              </a:ext>
            </a:extLst>
          </p:cNvPr>
          <p:cNvCxnSpPr>
            <a:cxnSpLocks/>
          </p:cNvCxnSpPr>
          <p:nvPr/>
        </p:nvCxnSpPr>
        <p:spPr>
          <a:xfrm>
            <a:off x="6201460" y="3069265"/>
            <a:ext cx="4859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7175EE8-AC69-47FB-2C75-0DD1CF23A7CF}"/>
              </a:ext>
            </a:extLst>
          </p:cNvPr>
          <p:cNvCxnSpPr/>
          <p:nvPr/>
        </p:nvCxnSpPr>
        <p:spPr>
          <a:xfrm flipH="1" flipV="1">
            <a:off x="8631043" y="1791849"/>
            <a:ext cx="628818" cy="2326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30EFDAD-50EA-02B5-C750-F8C5BC74D36C}"/>
              </a:ext>
            </a:extLst>
          </p:cNvPr>
          <p:cNvCxnSpPr>
            <a:cxnSpLocks/>
          </p:cNvCxnSpPr>
          <p:nvPr/>
        </p:nvCxnSpPr>
        <p:spPr>
          <a:xfrm flipH="1" flipV="1">
            <a:off x="10741671" y="1086732"/>
            <a:ext cx="1301410" cy="3015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53</Words>
  <Application>Microsoft Macintosh PowerPoint</Application>
  <PresentationFormat>自定义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FZShuSong-Z01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5</cp:revision>
  <dcterms:created xsi:type="dcterms:W3CDTF">2022-08-24T12:30:15Z</dcterms:created>
  <dcterms:modified xsi:type="dcterms:W3CDTF">2022-08-24T13:36:40Z</dcterms:modified>
</cp:coreProperties>
</file>