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DFEC6-1D9C-C0D5-90B8-CCDC75939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83227-9729-944F-E70B-C33A45058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D91CA-39F8-A079-6F4E-92F8DA7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A0B21-665B-0168-FB96-9428700A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BB90B-C407-34E3-3212-78D72193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870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F0599-74A0-8781-0D13-1AFA0FE0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4C54B-4E3D-524C-5E76-A2AA9FA12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38A69-F0DB-2AC6-2498-E0CF78EC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F7C2F-F982-B255-7D75-8A516793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CE91C-B0E0-50ED-0C9E-8E78E69E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58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CF6821-7E56-2958-6926-8A8AFAFAB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73943-0496-D5C3-9901-F357F26B8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D5BAF-9C53-206E-793C-DB97E67C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E6ADC-DE0A-70C8-E2F2-47C46D69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4A1C3-B397-8446-19A0-B92E7762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84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1AB6-FFD3-6BBD-39C4-2BDC2A5F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098BD-B8A2-189E-E2A8-6762B166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B0D21-3F62-DF50-09BF-D7965803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B784A-5756-2DB4-1B46-3E177F5B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84319-3385-02F0-EC2A-984FBB95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58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F50C8-EE81-C653-6A1C-D502873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FB843-06FE-6868-2527-EDE9595C8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AFF49-8F72-EAAC-42F3-8B99B226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A94A4-DE5F-8DA1-7B2D-2BCEC44B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71C8D-6FC8-E4EF-B95D-C0724FB0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58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A72EA-80D8-3291-AF76-672AF4F0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0944F-C4A1-98E9-9FB5-FDEB4547E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1DD3F-0B97-EA7E-71B7-1F280B03B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DD4C3-3FEF-C187-0ADE-2EBB5321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035A7B-3F1A-894D-4EC9-05A64F6D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43552-0263-0B12-E73A-1CFC27B1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7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1FCEA-19FD-0F18-0C86-08C480F6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8886E-087A-B634-8CD9-0D63D56BA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55AA5-E72C-556E-3AF3-02AC5A7F6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972D98-0CF8-0931-6A85-891930F8D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6576BF-0679-6ED7-7073-EE9D456C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EA5A0A-2895-F527-925A-3A459922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E6F7D8-61F3-ADD1-1319-85439842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E88A21-670E-D813-B2E4-2EFF7950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95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EEC53-1BB7-BF78-3A3E-8D69F168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FDA4F9-C9CC-9FA0-F556-DBEB4C1B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85E48E-5B60-3991-010D-85B1CAB8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B97389-78E1-A780-E347-9B4CFBAF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23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0F812B-6856-CDF8-AF38-3772DE4D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C3F40A-2723-1DE7-40BA-0968935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65103-0FC3-F011-5B68-886800F8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54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C72D4-610E-1A89-423C-62E1EEEF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E6546-1533-60C2-04D3-EEABDFB0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9FA17-7F3C-4E29-D95F-59C36545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B95B3-7DE1-F095-25C4-DEEB7194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BA622-EAEE-E497-15D0-BF2CCFAA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BFE29-7E32-0BA2-7788-12577C0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10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9326-A8E7-414C-0025-86DA1C1F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75905D-844F-DF8F-5E8D-1428EDBF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99364-2AA9-8704-B0DA-13BF7C379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5ACE5-8295-AE61-C4B7-D6F1F5CD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208BD-424B-8002-E880-8CC4116C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2A16C-A808-631A-32F4-C3F3D43E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25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E9F43A-CCE3-72BD-E233-FBCFA74D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7C40E-B240-5BBA-6A46-E276E30A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B7D91-0033-3BF2-78EC-C1CC6D72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FF7F-165F-8C47-98F1-250982030C3D}" type="datetimeFigureOut">
              <a:rPr kumimoji="1" lang="zh-CN" altLang="en-US" smtClean="0"/>
              <a:t>2022/8/25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5D3C8-2E87-7A0A-7C2D-37110D8A8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EE711-2A60-586B-9DE6-E1A45E486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5493-8CB8-4E45-AA2E-F357C86E2C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89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9F38ED1-5E13-EB13-D30A-C01D43AE45A4}"/>
              </a:ext>
            </a:extLst>
          </p:cNvPr>
          <p:cNvGrpSpPr/>
          <p:nvPr/>
        </p:nvGrpSpPr>
        <p:grpSpPr>
          <a:xfrm>
            <a:off x="1571944" y="734602"/>
            <a:ext cx="2424701" cy="554805"/>
            <a:chOff x="1520574" y="960633"/>
            <a:chExt cx="2424701" cy="5548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B9AAA7-2BC9-0AF8-A2FD-95563946FF70}"/>
                </a:ext>
              </a:extLst>
            </p:cNvPr>
            <p:cNvSpPr/>
            <p:nvPr/>
          </p:nvSpPr>
          <p:spPr>
            <a:xfrm>
              <a:off x="1520575" y="960633"/>
              <a:ext cx="2424700" cy="554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2B09C9A-5A9D-077F-EF9B-85DA07C730EA}"/>
                </a:ext>
              </a:extLst>
            </p:cNvPr>
            <p:cNvSpPr txBox="1"/>
            <p:nvPr/>
          </p:nvSpPr>
          <p:spPr>
            <a:xfrm>
              <a:off x="1520574" y="1053370"/>
              <a:ext cx="242470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用户接口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2725AB-B884-F9F2-216D-1B0279074E08}"/>
              </a:ext>
            </a:extLst>
          </p:cNvPr>
          <p:cNvGrpSpPr/>
          <p:nvPr/>
        </p:nvGrpSpPr>
        <p:grpSpPr>
          <a:xfrm>
            <a:off x="1571944" y="1869469"/>
            <a:ext cx="2424701" cy="554805"/>
            <a:chOff x="1520574" y="960633"/>
            <a:chExt cx="2424701" cy="55480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7C75AAF-571B-5993-A35C-9A6B7DE29B06}"/>
                </a:ext>
              </a:extLst>
            </p:cNvPr>
            <p:cNvSpPr/>
            <p:nvPr/>
          </p:nvSpPr>
          <p:spPr>
            <a:xfrm>
              <a:off x="1520575" y="960633"/>
              <a:ext cx="2424700" cy="554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0E047CA-DAF1-0F7A-F117-4324C8071DB1}"/>
                </a:ext>
              </a:extLst>
            </p:cNvPr>
            <p:cNvSpPr txBox="1"/>
            <p:nvPr/>
          </p:nvSpPr>
          <p:spPr>
            <a:xfrm>
              <a:off x="1520574" y="1053370"/>
              <a:ext cx="242470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逻辑文件控制子系统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5E7AD0A-36FB-E420-29FC-84DFD8599C3A}"/>
              </a:ext>
            </a:extLst>
          </p:cNvPr>
          <p:cNvGrpSpPr/>
          <p:nvPr/>
        </p:nvGrpSpPr>
        <p:grpSpPr>
          <a:xfrm>
            <a:off x="1571944" y="5274068"/>
            <a:ext cx="2424701" cy="554805"/>
            <a:chOff x="1520574" y="960633"/>
            <a:chExt cx="2424701" cy="55480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9A554BF-DC69-5C54-B47B-0D04311BFB31}"/>
                </a:ext>
              </a:extLst>
            </p:cNvPr>
            <p:cNvSpPr/>
            <p:nvPr/>
          </p:nvSpPr>
          <p:spPr>
            <a:xfrm>
              <a:off x="1520575" y="960633"/>
              <a:ext cx="2424700" cy="554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455BBAE-D7C0-D174-6EAF-00836926DEA2}"/>
                </a:ext>
              </a:extLst>
            </p:cNvPr>
            <p:cNvSpPr txBox="1"/>
            <p:nvPr/>
          </p:nvSpPr>
          <p:spPr>
            <a:xfrm>
              <a:off x="1520574" y="1053370"/>
              <a:ext cx="242470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" altLang="zh-CN" dirty="0">
                  <a:latin typeface="Times New Roman" panose="02020603050405020304" pitchFamily="18" charset="0"/>
                  <a:ea typeface="FZShuSong-Z01" panose="02000000000000000000" pitchFamily="2" charset="-122"/>
                  <a:cs typeface="Times New Roman" panose="02020603050405020304" pitchFamily="18" charset="0"/>
                </a:rPr>
                <a:t>I/O</a:t>
              </a:r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控制子系统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7E55E72-B77A-4723-FDBA-9C52CDD5B8B0}"/>
              </a:ext>
            </a:extLst>
          </p:cNvPr>
          <p:cNvGrpSpPr/>
          <p:nvPr/>
        </p:nvGrpSpPr>
        <p:grpSpPr>
          <a:xfrm>
            <a:off x="1571944" y="3004336"/>
            <a:ext cx="2424701" cy="554805"/>
            <a:chOff x="1520574" y="960633"/>
            <a:chExt cx="2424701" cy="55480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BD7BC02-A68E-8748-B576-A7F2CC6FC4F5}"/>
                </a:ext>
              </a:extLst>
            </p:cNvPr>
            <p:cNvSpPr/>
            <p:nvPr/>
          </p:nvSpPr>
          <p:spPr>
            <a:xfrm>
              <a:off x="1520575" y="960633"/>
              <a:ext cx="2424700" cy="554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9F202C-CB80-5B93-42AE-38D116FC629D}"/>
                </a:ext>
              </a:extLst>
            </p:cNvPr>
            <p:cNvSpPr txBox="1"/>
            <p:nvPr/>
          </p:nvSpPr>
          <p:spPr>
            <a:xfrm>
              <a:off x="1520574" y="1053370"/>
              <a:ext cx="242470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文件保护子系统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E2EC30-BB20-A5AB-1A73-A46E0536DD27}"/>
              </a:ext>
            </a:extLst>
          </p:cNvPr>
          <p:cNvGrpSpPr/>
          <p:nvPr/>
        </p:nvGrpSpPr>
        <p:grpSpPr>
          <a:xfrm>
            <a:off x="1571944" y="4139203"/>
            <a:ext cx="2424701" cy="554805"/>
            <a:chOff x="1520574" y="960633"/>
            <a:chExt cx="2424701" cy="55480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19C9636-DE37-4FE3-56C3-EAA2E36F428B}"/>
                </a:ext>
              </a:extLst>
            </p:cNvPr>
            <p:cNvSpPr/>
            <p:nvPr/>
          </p:nvSpPr>
          <p:spPr>
            <a:xfrm>
              <a:off x="1520575" y="960633"/>
              <a:ext cx="2424700" cy="5548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26C657B-9ED4-CC4A-4F4C-8C392786FCE6}"/>
                </a:ext>
              </a:extLst>
            </p:cNvPr>
            <p:cNvSpPr txBox="1"/>
            <p:nvPr/>
          </p:nvSpPr>
          <p:spPr>
            <a:xfrm>
              <a:off x="1520574" y="1053370"/>
              <a:ext cx="242470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FZShuSong-Z01" panose="02000000000000000000" pitchFamily="2" charset="-122"/>
                  <a:ea typeface="FZShuSong-Z01" panose="02000000000000000000" pitchFamily="2" charset="-122"/>
                </a:rPr>
                <a:t>物理文件控制子系统</a:t>
              </a: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18ABD031-A795-496E-6E1C-EB40F16A9BDA}"/>
              </a:ext>
            </a:extLst>
          </p:cNvPr>
          <p:cNvSpPr/>
          <p:nvPr/>
        </p:nvSpPr>
        <p:spPr>
          <a:xfrm>
            <a:off x="5065160" y="424078"/>
            <a:ext cx="4911047" cy="8065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2C6638-CC96-388B-3EF9-F47C8912ABBF}"/>
              </a:ext>
            </a:extLst>
          </p:cNvPr>
          <p:cNvSpPr txBox="1"/>
          <p:nvPr/>
        </p:nvSpPr>
        <p:spPr>
          <a:xfrm>
            <a:off x="5065160" y="504173"/>
            <a:ext cx="489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接受用户发来的系统调用，进行语法检查，调用逻辑文件控制子系统 </a:t>
            </a:r>
            <a:endParaRPr lang="zh-CN" altLang="en-US" dirty="0">
              <a:effectLst/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645544-0261-3B9C-95F1-CE2BC261548E}"/>
              </a:ext>
            </a:extLst>
          </p:cNvPr>
          <p:cNvSpPr/>
          <p:nvPr/>
        </p:nvSpPr>
        <p:spPr>
          <a:xfrm>
            <a:off x="5065160" y="2899018"/>
            <a:ext cx="4911047" cy="8065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0A49C9-02DA-476A-D879-A48B35FB44FA}"/>
              </a:ext>
            </a:extLst>
          </p:cNvPr>
          <p:cNvSpPr txBox="1"/>
          <p:nvPr/>
        </p:nvSpPr>
        <p:spPr>
          <a:xfrm>
            <a:off x="5065160" y="2979113"/>
            <a:ext cx="489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识别调用者的身份，验证存取权限，判定本次文件操作的合法性</a:t>
            </a:r>
            <a:endParaRPr lang="zh-CN" altLang="en-US" dirty="0">
              <a:effectLst/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EF0C5F5-9E47-AB3A-4878-5169273FB5B4}"/>
              </a:ext>
            </a:extLst>
          </p:cNvPr>
          <p:cNvSpPr/>
          <p:nvPr/>
        </p:nvSpPr>
        <p:spPr>
          <a:xfrm>
            <a:off x="5065160" y="1585470"/>
            <a:ext cx="4911047" cy="100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9A45CF-6FE8-D546-057E-282009E62B74}"/>
              </a:ext>
            </a:extLst>
          </p:cNvPr>
          <p:cNvSpPr txBox="1"/>
          <p:nvPr/>
        </p:nvSpPr>
        <p:spPr>
          <a:xfrm>
            <a:off x="5065160" y="1626457"/>
            <a:ext cx="489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根据文件路径名，搜索文件目录，建立活动文件表，根据文件结构和存取方法，把逻辑记录转换成相应物理块号和块内相对地址</a:t>
            </a:r>
            <a:endParaRPr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899B60-FDD2-B622-5135-BB30DDCFD9E9}"/>
              </a:ext>
            </a:extLst>
          </p:cNvPr>
          <p:cNvSpPr/>
          <p:nvPr/>
        </p:nvSpPr>
        <p:spPr>
          <a:xfrm>
            <a:off x="5065160" y="4015663"/>
            <a:ext cx="4911047" cy="100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3181C8-D5AB-1C85-E0C5-0BE256F44CC5}"/>
              </a:ext>
            </a:extLst>
          </p:cNvPr>
          <p:cNvSpPr txBox="1"/>
          <p:nvPr/>
        </p:nvSpPr>
        <p:spPr>
          <a:xfrm>
            <a:off x="5065160" y="4056650"/>
            <a:ext cx="4890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实现缓冲区管理，根据物理结构，将相对物理块号转换为实际物理块号，负责文件存储空间的分配，生成</a:t>
            </a:r>
            <a:r>
              <a:rPr lang="en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控制系统的调用形式</a:t>
            </a:r>
            <a:endParaRPr lang="en-US" altLang="zh-CN" dirty="0"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CDD69DD-CCBD-602D-1784-3F53FFA04CD1}"/>
              </a:ext>
            </a:extLst>
          </p:cNvPr>
          <p:cNvSpPr/>
          <p:nvPr/>
        </p:nvSpPr>
        <p:spPr>
          <a:xfrm>
            <a:off x="5065160" y="5329211"/>
            <a:ext cx="4911047" cy="4494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9232F2-C181-E5EC-A71F-45F02C6307E9}"/>
              </a:ext>
            </a:extLst>
          </p:cNvPr>
          <p:cNvSpPr txBox="1"/>
          <p:nvPr/>
        </p:nvSpPr>
        <p:spPr>
          <a:xfrm>
            <a:off x="5054885" y="5369258"/>
            <a:ext cx="489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执行具体的物理块</a:t>
            </a:r>
            <a:r>
              <a:rPr lang="en" altLang="zh-CN" dirty="0">
                <a:latin typeface="Times New Roman" panose="02020603050405020304" pitchFamily="18" charset="0"/>
                <a:ea typeface="FZShuSong-Z01" panose="02000000000000000000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latin typeface="FZShuSong-Z01" panose="02000000000000000000" pitchFamily="2" charset="-122"/>
                <a:ea typeface="FZShuSong-Z01" panose="02000000000000000000" pitchFamily="2" charset="-122"/>
              </a:rPr>
              <a:t>操作</a:t>
            </a:r>
            <a:endParaRPr lang="zh-CN" altLang="en-US" dirty="0">
              <a:effectLst/>
              <a:latin typeface="FZShuSong-Z01" panose="02000000000000000000" pitchFamily="2" charset="-122"/>
              <a:ea typeface="FZShuSong-Z01" panose="02000000000000000000" pitchFamily="2" charset="-122"/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8A89470E-3356-1832-28B6-EF6E36FBE272}"/>
              </a:ext>
            </a:extLst>
          </p:cNvPr>
          <p:cNvCxnSpPr>
            <a:stCxn id="4" idx="3"/>
            <a:endCxn id="25" idx="1"/>
          </p:cNvCxnSpPr>
          <p:nvPr/>
        </p:nvCxnSpPr>
        <p:spPr>
          <a:xfrm flipV="1">
            <a:off x="3996645" y="827339"/>
            <a:ext cx="1068515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AB4C4AF-0513-DFA9-0B58-0796E0657163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3996645" y="2088122"/>
            <a:ext cx="1068515" cy="58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8BF9E47-37C3-14B2-2817-172A9B4D3E32}"/>
              </a:ext>
            </a:extLst>
          </p:cNvPr>
          <p:cNvCxnSpPr>
            <a:cxnSpLocks/>
          </p:cNvCxnSpPr>
          <p:nvPr/>
        </p:nvCxnSpPr>
        <p:spPr>
          <a:xfrm>
            <a:off x="3996645" y="3302278"/>
            <a:ext cx="1058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483013E-853B-FF2C-A7A2-D6A27A7B25A5}"/>
              </a:ext>
            </a:extLst>
          </p:cNvPr>
          <p:cNvCxnSpPr>
            <a:cxnSpLocks/>
          </p:cNvCxnSpPr>
          <p:nvPr/>
        </p:nvCxnSpPr>
        <p:spPr>
          <a:xfrm>
            <a:off x="3996645" y="4449989"/>
            <a:ext cx="1058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4D0D0645-4021-4DF5-87A7-0E4BF38A8EBF}"/>
              </a:ext>
            </a:extLst>
          </p:cNvPr>
          <p:cNvCxnSpPr>
            <a:cxnSpLocks/>
          </p:cNvCxnSpPr>
          <p:nvPr/>
        </p:nvCxnSpPr>
        <p:spPr>
          <a:xfrm>
            <a:off x="4006920" y="5572018"/>
            <a:ext cx="1058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02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131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FZShuSong-Z01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4</cp:revision>
  <dcterms:created xsi:type="dcterms:W3CDTF">2022-08-25T03:21:20Z</dcterms:created>
  <dcterms:modified xsi:type="dcterms:W3CDTF">2022-08-25T04:06:04Z</dcterms:modified>
</cp:coreProperties>
</file>