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B9461-1B1F-61FC-3851-22A99AFA0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C62173-871B-82E1-C65B-5A6F7D1B1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F1338F-5E21-DCED-FD89-8E47D6BE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19A-1EDD-4447-BC61-EC30ABD50CB2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15ACA1-652F-90FD-5670-6EA7ADE14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F9B8F8-AE01-91A2-3B35-C7DEAB45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722D-9C91-6F4B-AB53-15FAE7668B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094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AA0EC-39F2-640D-F53F-23793DE1D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9E3E85-00A2-0A3D-5DF7-778556366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66EA81-CACD-8DBE-B813-7D83DFBCA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19A-1EDD-4447-BC61-EC30ABD50CB2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657E60-F8DE-7E20-94C7-B15B14D9C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D8B2F7-E124-FC5F-2EC8-45D48C42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722D-9C91-6F4B-AB53-15FAE7668B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184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371391-26FE-6DFF-D1A4-3418BD07A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97BDFC-037B-EB56-20D4-D612A0154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05C2B-CCCA-8196-55FE-EE1C44D0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19A-1EDD-4447-BC61-EC30ABD50CB2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FC96C6-AD4B-AD36-B982-4F2733E2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38684B-BB6D-89D5-854D-900D9EAD7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722D-9C91-6F4B-AB53-15FAE7668B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466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E9B40-7BDB-31C5-3C19-DB32C4743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9A240-5D1A-F819-7733-16CF30F06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A15E07-2A15-A9A0-FF4A-947A25231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19A-1EDD-4447-BC61-EC30ABD50CB2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3E64B1-1D4B-1ECA-AC89-EC47F1C3F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8BB18-AE77-FEA6-C8F6-A3DCE947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722D-9C91-6F4B-AB53-15FAE7668B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3783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C8A1A-107F-A4BF-6DCD-0B36D77FB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F7CA96-309D-87AD-1181-53A3241C2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A254E5-66A6-FE9D-C766-04F214A7B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19A-1EDD-4447-BC61-EC30ABD50CB2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D1419C-4A21-C9D7-2CAA-78E13543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E5C28B-E8BC-4B99-2ECA-F22B363F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722D-9C91-6F4B-AB53-15FAE7668B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80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50682-C730-2D8F-9FE4-FB60A7AEA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CEB427-576A-E17E-EA48-533274BC9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256F90-3B26-10CE-F4C1-10960E9ED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114F96-4640-D788-9651-21A74F0FA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19A-1EDD-4447-BC61-EC30ABD50CB2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CFA674-8E71-DDAC-5032-27AF55F4B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A21124-A9C2-4AEF-61B9-F6852EDEB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722D-9C91-6F4B-AB53-15FAE7668B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601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0B3CA-EB67-2B8E-230C-68EA7D915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049388-F8AA-B346-36B2-68D2900C0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90B899-3F59-4224-1365-F90FAA854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C32FD7-9689-4B6C-E98C-E7E982711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544EC1-4039-953E-CE19-5D4D38F13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67490E-51C0-0DEF-7707-65C35A89E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19A-1EDD-4447-BC61-EC30ABD50CB2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E374E1-500C-BB12-3905-CA393890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BFC6A9-F1C0-2B85-B22D-88097E60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722D-9C91-6F4B-AB53-15FAE7668B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740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51F97-6608-9F57-EBA9-B574CFBA1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927B30-138F-68E5-4C5B-E745A66D8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19A-1EDD-4447-BC61-EC30ABD50CB2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9A2926-F0AF-329D-8EA6-0CB6F37F1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FBD1DC-BA6F-D05B-FF20-360B627E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722D-9C91-6F4B-AB53-15FAE7668B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1438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62C91F-6508-3F4F-E023-9F38B8776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19A-1EDD-4447-BC61-EC30ABD50CB2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B66AA6-B894-9A37-F709-0041135EA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35A1BA-EB1B-88F1-EEB3-23DEE084D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722D-9C91-6F4B-AB53-15FAE7668B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278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F7980-DF74-7957-F6CA-A91BE46B2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FF8AC3-2998-2298-FA9A-7AE21B5A7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182A2B-C75D-871D-0D5A-EE0FD9532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E46866-A823-F340-C84B-4108FD3B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19A-1EDD-4447-BC61-EC30ABD50CB2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6D752E-ECA5-3388-841B-0A90B267C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90EC3A-E6F5-DF14-05EC-9A8907145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722D-9C91-6F4B-AB53-15FAE7668B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812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81544-8076-D2E4-A4D3-9A3A08251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07C66A-F5AC-3630-626A-4029B17FC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52B73B-0526-2B90-D840-E03A1A238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40B830-D209-2C4A-5FDD-5B1F138A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19A-1EDD-4447-BC61-EC30ABD50CB2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87F1F9-61F4-9914-4778-97937E97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443177-0184-9940-AC2A-9CED1383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722D-9C91-6F4B-AB53-15FAE7668B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020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AF77D5-22F0-8612-9591-DB12174AF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12D4AE-E9C2-509D-1227-DF5A04005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700B27-A9E8-EF30-9989-B0A70A551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A219A-1EDD-4447-BC61-EC30ABD50CB2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273340-EC77-8911-9045-A7DC0D08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BCA92C-1989-B3AF-8EA3-F885EDFD7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E722D-9C91-6F4B-AB53-15FAE7668B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2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5AC69AF-BC12-9C7B-3D18-F97AB281C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595737"/>
              </p:ext>
            </p:extLst>
          </p:nvPr>
        </p:nvGraphicFramePr>
        <p:xfrm>
          <a:off x="511424" y="226504"/>
          <a:ext cx="11355225" cy="5876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086">
                  <a:extLst>
                    <a:ext uri="{9D8B030D-6E8A-4147-A177-3AD203B41FA5}">
                      <a16:colId xmlns:a16="http://schemas.microsoft.com/office/drawing/2014/main" val="2027273255"/>
                    </a:ext>
                  </a:extLst>
                </a:gridCol>
                <a:gridCol w="482885">
                  <a:extLst>
                    <a:ext uri="{9D8B030D-6E8A-4147-A177-3AD203B41FA5}">
                      <a16:colId xmlns:a16="http://schemas.microsoft.com/office/drawing/2014/main" val="3261567537"/>
                    </a:ext>
                  </a:extLst>
                </a:gridCol>
                <a:gridCol w="1623317">
                  <a:extLst>
                    <a:ext uri="{9D8B030D-6E8A-4147-A177-3AD203B41FA5}">
                      <a16:colId xmlns:a16="http://schemas.microsoft.com/office/drawing/2014/main" val="1408028266"/>
                    </a:ext>
                  </a:extLst>
                </a:gridCol>
                <a:gridCol w="791110">
                  <a:extLst>
                    <a:ext uri="{9D8B030D-6E8A-4147-A177-3AD203B41FA5}">
                      <a16:colId xmlns:a16="http://schemas.microsoft.com/office/drawing/2014/main" val="99780911"/>
                    </a:ext>
                  </a:extLst>
                </a:gridCol>
                <a:gridCol w="2383605">
                  <a:extLst>
                    <a:ext uri="{9D8B030D-6E8A-4147-A177-3AD203B41FA5}">
                      <a16:colId xmlns:a16="http://schemas.microsoft.com/office/drawing/2014/main" val="1220171508"/>
                    </a:ext>
                  </a:extLst>
                </a:gridCol>
                <a:gridCol w="2440111">
                  <a:extLst>
                    <a:ext uri="{9D8B030D-6E8A-4147-A177-3AD203B41FA5}">
                      <a16:colId xmlns:a16="http://schemas.microsoft.com/office/drawing/2014/main" val="1052613487"/>
                    </a:ext>
                  </a:extLst>
                </a:gridCol>
                <a:gridCol w="2440111">
                  <a:extLst>
                    <a:ext uri="{9D8B030D-6E8A-4147-A177-3AD203B41FA5}">
                      <a16:colId xmlns:a16="http://schemas.microsoft.com/office/drawing/2014/main" val="3488437943"/>
                    </a:ext>
                  </a:extLst>
                </a:gridCol>
              </a:tblGrid>
              <a:tr h="734543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类别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级别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说明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磁盘请求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数据可用性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大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I/</a:t>
                      </a:r>
                      <a:r>
                        <a:rPr lang="en" altLang="zh-CN" b="0" dirty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数据量传送能力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小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I/O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请求率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985986"/>
                  </a:ext>
                </a:extLst>
              </a:tr>
              <a:tr h="734543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条带化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非冗余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低于单个磁盘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很高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读和写都很高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150624"/>
                  </a:ext>
                </a:extLst>
              </a:tr>
              <a:tr h="734543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镜像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被镜像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高于 </a:t>
                      </a:r>
                      <a:r>
                        <a:rPr lang="en" altLang="zh-CN" b="0" dirty="0">
                          <a:solidFill>
                            <a:schemeClr val="tx1"/>
                          </a:solidFill>
                        </a:rPr>
                        <a:t>RAID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" b="0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" altLang="zh-CN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" b="0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" altLang="zh-CN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或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5;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低于 </a:t>
                      </a:r>
                      <a:r>
                        <a:rPr lang="en" altLang="zh-CN" b="0" dirty="0">
                          <a:solidFill>
                            <a:schemeClr val="tx1"/>
                          </a:solidFill>
                        </a:rPr>
                        <a:t>RAID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CN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读时高于单个磁盘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; </a:t>
                      </a:r>
                    </a:p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写时与单个磁盘相近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读时最快为单磁盘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倍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;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写时与单磁盘相近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719558"/>
                  </a:ext>
                </a:extLst>
              </a:tr>
              <a:tr h="734543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并行访问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通过海明码实</a:t>
                      </a:r>
                    </a:p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现冗余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zh-CN" altLang="en-US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CN" altLang="en-US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zh-CN" altLang="en-US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明显高于单个磁盘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; </a:t>
                      </a:r>
                    </a:p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与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CN" b="0" dirty="0">
                          <a:solidFill>
                            <a:schemeClr val="tx1"/>
                          </a:solidFill>
                        </a:rPr>
                        <a:t>RAID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CN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" b="0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" altLang="zh-CN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或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可比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所有列出方案中</a:t>
                      </a:r>
                      <a:endParaRPr lang="en-US" altLang="zh-CN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最高的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约为单个磁盘的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269070"/>
                  </a:ext>
                </a:extLst>
              </a:tr>
              <a:tr h="734543">
                <a:tc v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交错位奇偶校</a:t>
                      </a:r>
                    </a:p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zh-CN" altLang="en-US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CN" altLang="en-US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明显高于单个磁盘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;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与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CN" b="0" dirty="0">
                          <a:solidFill>
                            <a:schemeClr val="tx1"/>
                          </a:solidFill>
                        </a:rPr>
                        <a:t>RAID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" b="0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" altLang="zh-CN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或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可比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所有列出方案中</a:t>
                      </a:r>
                      <a:endParaRPr lang="en-US" altLang="zh-CN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最高的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约为单个磁盘的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421009"/>
                  </a:ext>
                </a:extLst>
              </a:tr>
              <a:tr h="734543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独立访问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交错块奇偶校</a:t>
                      </a:r>
                    </a:p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zh-CN" altLang="en-US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CN" altLang="en-US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明显高于单个磁盘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;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与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CN" b="0" dirty="0">
                          <a:solidFill>
                            <a:schemeClr val="tx1"/>
                          </a:solidFill>
                        </a:rPr>
                        <a:t>RAID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" b="0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或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可比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读时与 </a:t>
                      </a:r>
                      <a:r>
                        <a:rPr lang="en" altLang="zh-CN" b="0" dirty="0">
                          <a:solidFill>
                            <a:schemeClr val="tx1"/>
                          </a:solidFill>
                        </a:rPr>
                        <a:t>RAID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相近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;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写时明显慢于单磁盘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读时与 </a:t>
                      </a:r>
                      <a:r>
                        <a:rPr lang="en" altLang="zh-CN" b="0" dirty="0">
                          <a:solidFill>
                            <a:schemeClr val="tx1"/>
                          </a:solidFill>
                        </a:rPr>
                        <a:t>RAID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相近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;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写时明显慢于单磁盘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6287169"/>
                  </a:ext>
                </a:extLst>
              </a:tr>
              <a:tr h="734543">
                <a:tc v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交错块分布奇</a:t>
                      </a:r>
                    </a:p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偶校验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zh-CN" altLang="en-US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CN" altLang="en-US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明显高于单个磁盘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;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与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CN" b="0" dirty="0">
                          <a:solidFill>
                            <a:schemeClr val="tx1"/>
                          </a:solidFill>
                        </a:rPr>
                        <a:t>RAID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" b="0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或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可比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读时与 </a:t>
                      </a:r>
                      <a:r>
                        <a:rPr lang="en" altLang="zh-CN" b="0" dirty="0">
                          <a:solidFill>
                            <a:schemeClr val="tx1"/>
                          </a:solidFill>
                        </a:rPr>
                        <a:t>RAID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相近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;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写时明显慢于单磁盘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读时与 </a:t>
                      </a:r>
                      <a:r>
                        <a:rPr lang="en" altLang="zh-CN" b="0" dirty="0">
                          <a:solidFill>
                            <a:schemeClr val="tx1"/>
                          </a:solidFill>
                        </a:rPr>
                        <a:t>RAID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相近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;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写时明显慢于单磁盘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1969190"/>
                  </a:ext>
                </a:extLst>
              </a:tr>
              <a:tr h="734543">
                <a:tc v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交错块双重分</a:t>
                      </a:r>
                    </a:p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布奇偶校验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zh-CN" altLang="en-US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CN" altLang="en-US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所有列出方案中</a:t>
                      </a:r>
                      <a:endParaRPr lang="en-US" altLang="zh-CN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最高的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读时与 </a:t>
                      </a:r>
                      <a:r>
                        <a:rPr lang="en" altLang="zh-CN" b="0" dirty="0">
                          <a:solidFill>
                            <a:schemeClr val="tx1"/>
                          </a:solidFill>
                        </a:rPr>
                        <a:t>RAID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相近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;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写时慢于 </a:t>
                      </a:r>
                      <a:r>
                        <a:rPr lang="en" altLang="zh-CN" b="0" dirty="0">
                          <a:solidFill>
                            <a:schemeClr val="tx1"/>
                          </a:solidFill>
                        </a:rPr>
                        <a:t>RAID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读时与 </a:t>
                      </a:r>
                      <a:r>
                        <a:rPr lang="en" altLang="zh-CN" b="0" dirty="0">
                          <a:solidFill>
                            <a:schemeClr val="tx1"/>
                          </a:solidFill>
                        </a:rPr>
                        <a:t>RAID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" altLang="zh-CN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相近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;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写时明显慢于 </a:t>
                      </a:r>
                      <a:r>
                        <a:rPr lang="en" altLang="zh-CN" b="0" dirty="0">
                          <a:solidFill>
                            <a:schemeClr val="tx1"/>
                          </a:solidFill>
                        </a:rPr>
                        <a:t>RAID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CN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977326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A3E7B32-2145-0B02-167C-0212D39F9B19}"/>
              </a:ext>
            </a:extLst>
          </p:cNvPr>
          <p:cNvSpPr txBox="1"/>
          <p:nvPr/>
        </p:nvSpPr>
        <p:spPr>
          <a:xfrm>
            <a:off x="410965" y="6179431"/>
            <a:ext cx="4232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kumimoji="1" lang="zh-CN" altLang="en-US" sz="1600" dirty="0"/>
              <a:t>表示数据磁盘数量，</a:t>
            </a:r>
            <a:r>
              <a:rPr kumimoji="1"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kumimoji="1" lang="zh-CN" altLang="en-US" sz="1600" dirty="0"/>
              <a:t>与</a:t>
            </a:r>
            <a:r>
              <a:rPr kumimoji="1" lang="en-US" altLang="zh-CN" sz="1600" dirty="0"/>
              <a:t> </a:t>
            </a:r>
            <a:r>
              <a:rPr kumimoji="1"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kumimoji="1"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1600" dirty="0"/>
              <a:t>成比例</a:t>
            </a:r>
          </a:p>
        </p:txBody>
      </p:sp>
    </p:spTree>
    <p:extLst>
      <p:ext uri="{BB962C8B-B14F-4D97-AF65-F5344CB8AC3E}">
        <p14:creationId xmlns:p14="http://schemas.microsoft.com/office/powerpoint/2010/main" val="1061264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318</Words>
  <Application>Microsoft Macintosh PowerPoint</Application>
  <PresentationFormat>宽屏</PresentationFormat>
  <Paragraphs>67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7</cp:revision>
  <dcterms:created xsi:type="dcterms:W3CDTF">2022-08-15T13:23:28Z</dcterms:created>
  <dcterms:modified xsi:type="dcterms:W3CDTF">2022-08-15T13:47:59Z</dcterms:modified>
</cp:coreProperties>
</file>