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8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327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39667-1AA7-4F35-853E-4C9750F49688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CD17C-CD0B-432E-8D67-C6D3EBA561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72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BF20CF-A7EC-4431-A93C-3A0803156F7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09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8A1D3-4BC5-4A4B-A4A0-5C5DDD099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2FE47B-2A66-4BD1-9703-594BC0646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B4153-6ABF-4399-85F5-22F690C6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7D62-898B-42D4-803B-EF6D40C23A09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29E1AD-1446-4F27-97BF-59F69DED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C846E7-FEC8-4B95-A38A-7F357159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EA4F-72B6-4532-AA2B-3B70E5DEC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8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2D7E9-2697-4C1D-B683-6E732252D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4EBB91-AD0E-4E98-B6FE-AA61F5B30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9B0D8C-DDE2-42F0-8433-6A4CB2A4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7D62-898B-42D4-803B-EF6D40C23A09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9AD9EB-3053-47CB-80F0-83F32E07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CE3906-9630-44D1-90F5-8CDEB2F6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EA4F-72B6-4532-AA2B-3B70E5DEC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93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46B083-FEDC-45FB-971E-91AF8C3DA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C9AC59-EB21-48E8-BB6D-15B4A5C95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0B6C6-216C-42CF-A66B-81DB937B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7D62-898B-42D4-803B-EF6D40C23A09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46218-AE52-4910-8E7D-34A429A99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5B4067-E79A-4C58-9DFE-45B6E9F8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EA4F-72B6-4532-AA2B-3B70E5DEC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3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A8F91-9B4D-489F-A302-AFD96FD3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917078-218A-4140-A5F7-35B9FC420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11616-0E74-440A-9B21-2A57AEED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7D62-898B-42D4-803B-EF6D40C23A09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A373F8-65C3-4FD7-9518-F282144D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9099E-E91A-4CFB-88D6-9090B58DF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EA4F-72B6-4532-AA2B-3B70E5DEC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75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3770D-C4E6-4A60-805E-C58403C12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CC70A4-654E-4E39-AFB0-DA3840053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CD7780-888D-4465-9660-BD7470096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7D62-898B-42D4-803B-EF6D40C23A09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7A9962-83C8-48E4-A404-F0520ED8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A4F88-4DC9-451F-96BA-9AFD4F80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EA4F-72B6-4532-AA2B-3B70E5DEC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73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DA5CD-F2C4-435D-82F8-59A0DA2D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848C59-CA1D-4B02-B88A-D50C748C8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D3D205-780B-4037-8FFE-47CF37D65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096F58-422E-484C-8CE5-FF42DA06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7D62-898B-42D4-803B-EF6D40C23A09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562F40-9D59-49A7-A171-984DDC89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C3E883-ED19-48A2-B486-3D4DCC0DB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EA4F-72B6-4532-AA2B-3B70E5DEC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53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A2856-9B0F-4A5A-893E-F7616632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07F5BC-404E-493D-992A-719DE30EF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C96410-256B-4DC6-8270-8ADF5C818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2483CF-F228-4B21-B1D2-60FCD1E6E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0B35D9-C370-4B71-AE4F-EA1726361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98EC06-7D98-4156-94E1-714E8623E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7D62-898B-42D4-803B-EF6D40C23A09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898F82-A4B0-43A0-85D6-61C9E519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91BD15-B79A-400F-AB73-B5F388AE8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EA4F-72B6-4532-AA2B-3B70E5DEC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45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24B95-1DB5-417B-BCF8-284C54FA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FDC423-E95D-4BB5-B728-9CE81DA2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7D62-898B-42D4-803B-EF6D40C23A09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0B4CFE-4A1F-481C-9200-8A7A5830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A203C5-A6A3-484B-B4D8-6ED86743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EA4F-72B6-4532-AA2B-3B70E5DEC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41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E15E49-F4B9-468C-9B99-D74C53E9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7D62-898B-42D4-803B-EF6D40C23A09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A32587-DA4E-42B8-85DF-0A812980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2B41DE-9E2C-4E8D-A043-2963C494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EA4F-72B6-4532-AA2B-3B70E5DEC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39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86082-5BED-41A1-8B4C-4D8A5A3E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672F87-4704-46A1-BAD7-3CB4CAFB2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61648D-E479-43FF-9AAA-43C5F5BAD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B8728F-DEA4-4D79-93AB-FFFE6B9A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7D62-898B-42D4-803B-EF6D40C23A09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5C93DD-EBCC-406E-9499-55DE6F50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E5F944-AB8B-4EF0-8728-1D95C391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EA4F-72B6-4532-AA2B-3B70E5DEC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48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826EE-1ABD-45E5-8F06-2EC80544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118D4B-EF59-4C86-BF9F-E4901B825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33AFAB-444C-4B60-A3FE-82B49C7AC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5D8929-DA52-4C67-BDB8-72E7297C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7D62-898B-42D4-803B-EF6D40C23A09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759482-385B-4C8C-A57E-302C8AA8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2CECFB-A64B-4410-86EE-F3069108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EA4F-72B6-4532-AA2B-3B70E5DEC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2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FF0669-B67C-4335-86D4-9D9671F9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BC0E7F-899D-4EAA-8D97-2D805F121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CBBBF-875D-4EBE-8870-4DDB617F6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D7D62-898B-42D4-803B-EF6D40C23A09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0EDBF0-B2A1-4968-AD90-31068596C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D4D711-A183-44FC-96E6-17F4D75AB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9EA4F-72B6-4532-AA2B-3B70E5DEC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91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3">
            <a:extLst>
              <a:ext uri="{FF2B5EF4-FFF2-40B4-BE49-F238E27FC236}">
                <a16:creationId xmlns:a16="http://schemas.microsoft.com/office/drawing/2014/main" id="{E596B0DE-95FD-4497-99DE-8FDB5E451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481" y="4279006"/>
            <a:ext cx="31178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anose="02070309020205020404" pitchFamily="49" charset="0"/>
              </a:rPr>
              <a:t>&lt;&lt;postcondition&gt;&gt;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anose="02070309020205020404" pitchFamily="49" charset="0"/>
              </a:rPr>
              <a:t>points = points@pre - i </a:t>
            </a: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E520F1DE-5C58-46F7-ABA1-13BF1CE6D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881" y="4736206"/>
            <a:ext cx="2506663" cy="5810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anose="02070309020205020404" pitchFamily="49" charset="0"/>
              </a:rPr>
              <a:t>&lt;&lt;postcondition&gt;&gt;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anose="02070309020205020404" pitchFamily="49" charset="0"/>
              </a:rPr>
              <a:t>result = (points=0)</a:t>
            </a:r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84E100CE-51BF-4435-8C5D-61FD2B6A0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481" y="2755006"/>
            <a:ext cx="29956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anose="02070309020205020404" pitchFamily="49" charset="0"/>
              </a:rPr>
              <a:t>&lt;&lt;precondition&gt;&gt;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anose="02070309020205020404" pitchFamily="49" charset="0"/>
              </a:rPr>
              <a:t>points &gt;= i and i &gt;= 0 </a:t>
            </a:r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5C373AD8-17F4-4AC1-ACE2-6D878D5CB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681" y="3898006"/>
            <a:ext cx="31178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anose="02070309020205020404" pitchFamily="49" charset="0"/>
              </a:rPr>
              <a:t>&lt;&lt;postcondition&gt;&gt;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anose="02070309020205020404" pitchFamily="49" charset="0"/>
              </a:rPr>
              <a:t>points = points@pre + i 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7C3441-F512-4D86-BE66-CC1593773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681" y="1307206"/>
            <a:ext cx="18288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2A23B93A-117D-4D18-99A3-B33974176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068" y="1351656"/>
            <a:ext cx="1573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err="1">
                <a:latin typeface="Times New Roman" panose="02020603050405020304" pitchFamily="18" charset="0"/>
              </a:rPr>
              <a:t>LoyaltyAccount</a:t>
            </a:r>
            <a:endParaRPr lang="en-US" altLang="zh-CN" sz="1600" dirty="0">
              <a:latin typeface="Times New Roman" panose="02020603050405020304" pitchFamily="18" charset="0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7F0F17FE-2CC9-430C-8609-094D4E5BC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773" y="1740593"/>
            <a:ext cx="14890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Times New Roman" panose="02020603050405020304" pitchFamily="18" charset="0"/>
              </a:rPr>
              <a:t>points: Integer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0" u="sng" dirty="0">
              <a:latin typeface="Times New Roman" panose="02020603050405020304" pitchFamily="18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9DBBC40-883F-4684-BB47-E668F5024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681" y="1688206"/>
            <a:ext cx="18288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839DE7EC-EC6E-4A55-AFAC-E5DF90419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963" y="2145406"/>
            <a:ext cx="1785938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Times New Roman" panose="02020603050405020304" pitchFamily="18" charset="0"/>
              </a:rPr>
              <a:t>earn(</a:t>
            </a:r>
            <a:r>
              <a:rPr lang="en-US" altLang="zh-CN" sz="1600" b="0" dirty="0" err="1">
                <a:latin typeface="Times New Roman" panose="02020603050405020304" pitchFamily="18" charset="0"/>
              </a:rPr>
              <a:t>i</a:t>
            </a:r>
            <a:r>
              <a:rPr lang="en-US" altLang="zh-CN" sz="1600" b="0" dirty="0">
                <a:latin typeface="Times New Roman" panose="02020603050405020304" pitchFamily="18" charset="0"/>
              </a:rPr>
              <a:t>: Integer)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Times New Roman" panose="02020603050405020304" pitchFamily="18" charset="0"/>
              </a:rPr>
              <a:t>burn(</a:t>
            </a:r>
            <a:r>
              <a:rPr lang="en-US" altLang="zh-CN" sz="1600" b="0" dirty="0" err="1">
                <a:latin typeface="Times New Roman" panose="02020603050405020304" pitchFamily="18" charset="0"/>
              </a:rPr>
              <a:t>i</a:t>
            </a:r>
            <a:r>
              <a:rPr lang="en-US" altLang="zh-CN" sz="1600" b="0" dirty="0">
                <a:latin typeface="Times New Roman" panose="02020603050405020304" pitchFamily="18" charset="0"/>
              </a:rPr>
              <a:t>: Integer)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 err="1">
                <a:latin typeface="Times New Roman" panose="02020603050405020304" pitchFamily="18" charset="0"/>
              </a:rPr>
              <a:t>isEmpty</a:t>
            </a:r>
            <a:r>
              <a:rPr lang="en-US" altLang="zh-CN" sz="1600" b="0" dirty="0">
                <a:latin typeface="Times New Roman" panose="02020603050405020304" pitchFamily="18" charset="0"/>
              </a:rPr>
              <a:t>(): Boolean</a:t>
            </a:r>
          </a:p>
        </p:txBody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77C58F3C-9DF6-4092-A5D1-D30945C4532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448281" y="1724719"/>
            <a:ext cx="2057400" cy="533400"/>
          </a:xfrm>
          <a:prstGeom prst="foldedCorner">
            <a:avLst>
              <a:gd name="adj" fmla="val 125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D76E4066-8AE7-4327-A8EC-7889B46FF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9081" y="1836915"/>
            <a:ext cx="17892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anose="02070309020205020404" pitchFamily="49" charset="0"/>
              </a:rPr>
              <a:t>{points &gt;= 0}</a:t>
            </a: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E016CA9C-7CB9-4F2D-B0D1-A3BAF42E3B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1481" y="1916806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AD2A50CE-686A-4CD6-AF14-B4A85B3EB42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143481" y="4279006"/>
            <a:ext cx="2971800" cy="609600"/>
          </a:xfrm>
          <a:prstGeom prst="foldedCorner">
            <a:avLst>
              <a:gd name="adj" fmla="val 125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977E14F4-C253-4E2C-B43F-3F15647137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4281" y="2907406"/>
            <a:ext cx="1447800" cy="1371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A176F402-6663-4379-BE96-8F6142204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281" y="1383406"/>
            <a:ext cx="149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class invariant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F6280A9D-38BC-487A-AAB0-6EC25FAFF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481" y="4888606"/>
            <a:ext cx="314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postcondition for burn operation</a:t>
            </a:r>
          </a:p>
        </p:txBody>
      </p:sp>
      <p:sp>
        <p:nvSpPr>
          <p:cNvPr id="17" name="AutoShape 17">
            <a:extLst>
              <a:ext uri="{FF2B5EF4-FFF2-40B4-BE49-F238E27FC236}">
                <a16:creationId xmlns:a16="http://schemas.microsoft.com/office/drawing/2014/main" id="{9A9BE9B6-B319-4337-B4C4-14C11F2B8D4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66881" y="4736206"/>
            <a:ext cx="2438400" cy="609600"/>
          </a:xfrm>
          <a:prstGeom prst="foldedCorner">
            <a:avLst>
              <a:gd name="adj" fmla="val 125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6B0DC47E-56F1-4D54-AAA4-141BA585FE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5081" y="3440806"/>
            <a:ext cx="152400" cy="1295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AutoShape 20">
            <a:extLst>
              <a:ext uri="{FF2B5EF4-FFF2-40B4-BE49-F238E27FC236}">
                <a16:creationId xmlns:a16="http://schemas.microsoft.com/office/drawing/2014/main" id="{F733A053-4AE1-43B2-9B9F-18EF38EF2AF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143481" y="2755006"/>
            <a:ext cx="2895600" cy="609600"/>
          </a:xfrm>
          <a:prstGeom prst="foldedCorner">
            <a:avLst>
              <a:gd name="adj" fmla="val 125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B6FC70BA-7ABA-4174-9D76-CCC4EAF1D4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4281" y="2831206"/>
            <a:ext cx="1219200" cy="152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A00CD711-1166-446D-B3A9-65A6094E6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281" y="3364606"/>
            <a:ext cx="3060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precondition for burn operation</a:t>
            </a:r>
          </a:p>
        </p:txBody>
      </p:sp>
      <p:sp>
        <p:nvSpPr>
          <p:cNvPr id="24" name="AutoShape 24">
            <a:extLst>
              <a:ext uri="{FF2B5EF4-FFF2-40B4-BE49-F238E27FC236}">
                <a16:creationId xmlns:a16="http://schemas.microsoft.com/office/drawing/2014/main" id="{78318D0D-0A77-46D9-A8C6-2CD1B0BB9C4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504681" y="3898006"/>
            <a:ext cx="2971800" cy="609600"/>
          </a:xfrm>
          <a:prstGeom prst="foldedCorner">
            <a:avLst>
              <a:gd name="adj" fmla="val 125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D2DC5B72-9532-4C2D-9EA7-F4A744CB82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62081" y="2450206"/>
            <a:ext cx="1066800" cy="14478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AutoShape 27">
            <a:extLst>
              <a:ext uri="{FF2B5EF4-FFF2-40B4-BE49-F238E27FC236}">
                <a16:creationId xmlns:a16="http://schemas.microsoft.com/office/drawing/2014/main" id="{AD478CCF-4782-4257-865F-180B3FA3EF4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504681" y="2602606"/>
            <a:ext cx="2286000" cy="609600"/>
          </a:xfrm>
          <a:prstGeom prst="foldedCorner">
            <a:avLst>
              <a:gd name="adj" fmla="val 125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337DBF16-AA7C-428C-A048-3887744FB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681" y="2602606"/>
            <a:ext cx="21399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anose="02070309020205020404" pitchFamily="49" charset="0"/>
              </a:rPr>
              <a:t>&lt;&lt;precondition&gt;&gt;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anose="02070309020205020404" pitchFamily="49" charset="0"/>
              </a:rPr>
              <a:t>i &gt;= 0 </a:t>
            </a:r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id="{6E9A7076-18C2-44C9-A9C8-88FF7C078C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7681" y="2297806"/>
            <a:ext cx="1981200" cy="3048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81</Words>
  <Application>Microsoft Office PowerPoint</Application>
  <PresentationFormat>宽屏</PresentationFormat>
  <Paragraphs>22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Courier New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ChengJie Liu</dc:creator>
  <cp:lastModifiedBy>ChengJie Liu</cp:lastModifiedBy>
  <cp:revision>2</cp:revision>
  <dcterms:created xsi:type="dcterms:W3CDTF">2023-02-03T02:27:21Z</dcterms:created>
  <dcterms:modified xsi:type="dcterms:W3CDTF">2023-02-03T02:40:54Z</dcterms:modified>
</cp:coreProperties>
</file>