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14400213"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405"/>
  </p:normalViewPr>
  <p:slideViewPr>
    <p:cSldViewPr snapToGrid="0" snapToObjects="1">
      <p:cViewPr>
        <p:scale>
          <a:sx n="105" d="100"/>
          <a:sy n="105" d="100"/>
        </p:scale>
        <p:origin x="664"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22363"/>
            <a:ext cx="1080016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800027" y="3602038"/>
            <a:ext cx="1080016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51228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398387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65125"/>
            <a:ext cx="3105046"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015" y="365125"/>
            <a:ext cx="913513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360244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39447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82514" y="1709739"/>
            <a:ext cx="12420184"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982514" y="4589464"/>
            <a:ext cx="1242018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307798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90014" y="1825625"/>
            <a:ext cx="6120091"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290108" y="1825625"/>
            <a:ext cx="6120091"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229255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91890" y="365126"/>
            <a:ext cx="12420184"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91891" y="1681163"/>
            <a:ext cx="60919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91891" y="2505075"/>
            <a:ext cx="6091965"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290108" y="1681163"/>
            <a:ext cx="61219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290108" y="2505075"/>
            <a:ext cx="612196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188309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421341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158639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1" y="457200"/>
            <a:ext cx="4644443"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6121966" y="987426"/>
            <a:ext cx="729010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91891" y="2057400"/>
            <a:ext cx="46444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87758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1" y="457200"/>
            <a:ext cx="4644443"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121966" y="987426"/>
            <a:ext cx="7290108"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91891" y="2057400"/>
            <a:ext cx="46444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A22B95D-C9AF-044F-A2AD-FD0972E94B9C}" type="datetimeFigureOut">
              <a:rPr kumimoji="1" lang="zh-CN" altLang="en-US" smtClean="0"/>
              <a:t>2023/3/1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108704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65126"/>
            <a:ext cx="12420184"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90015" y="1825625"/>
            <a:ext cx="12420184"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015" y="6356351"/>
            <a:ext cx="324004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2B95D-C9AF-044F-A2AD-FD0972E94B9C}" type="datetimeFigureOut">
              <a:rPr kumimoji="1" lang="zh-CN" altLang="en-US" smtClean="0"/>
              <a:t>2023/3/1</a:t>
            </a:fld>
            <a:endParaRPr kumimoji="1" lang="zh-CN" altLang="en-US"/>
          </a:p>
        </p:txBody>
      </p:sp>
      <p:sp>
        <p:nvSpPr>
          <p:cNvPr id="5" name="Footer Placeholder 4"/>
          <p:cNvSpPr>
            <a:spLocks noGrp="1"/>
          </p:cNvSpPr>
          <p:nvPr>
            <p:ph type="ftr" sz="quarter" idx="3"/>
          </p:nvPr>
        </p:nvSpPr>
        <p:spPr>
          <a:xfrm>
            <a:off x="4770071" y="6356351"/>
            <a:ext cx="4860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10170150" y="6356351"/>
            <a:ext cx="32400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A1F08-132C-8D4D-8A30-D89F15803B76}" type="slidenum">
              <a:rPr kumimoji="1" lang="zh-CN" altLang="en-US" smtClean="0"/>
              <a:t>‹#›</a:t>
            </a:fld>
            <a:endParaRPr kumimoji="1" lang="zh-CN" altLang="en-US"/>
          </a:p>
        </p:txBody>
      </p:sp>
    </p:spTree>
    <p:extLst>
      <p:ext uri="{BB962C8B-B14F-4D97-AF65-F5344CB8AC3E}">
        <p14:creationId xmlns:p14="http://schemas.microsoft.com/office/powerpoint/2010/main" val="3468329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36F8E957-1592-7F28-DEE7-EF41D6799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253" y="858687"/>
            <a:ext cx="5379120" cy="502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a:extLst>
              <a:ext uri="{FF2B5EF4-FFF2-40B4-BE49-F238E27FC236}">
                <a16:creationId xmlns:a16="http://schemas.microsoft.com/office/drawing/2014/main" id="{5E5724BD-3DF1-28F2-476C-DC2FBC71C418}"/>
              </a:ext>
            </a:extLst>
          </p:cNvPr>
          <p:cNvSpPr txBox="1"/>
          <p:nvPr/>
        </p:nvSpPr>
        <p:spPr>
          <a:xfrm>
            <a:off x="5875330" y="3522985"/>
            <a:ext cx="864096" cy="307777"/>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灵活</a:t>
            </a:r>
          </a:p>
        </p:txBody>
      </p:sp>
      <p:sp>
        <p:nvSpPr>
          <p:cNvPr id="7" name="文本框 6">
            <a:extLst>
              <a:ext uri="{FF2B5EF4-FFF2-40B4-BE49-F238E27FC236}">
                <a16:creationId xmlns:a16="http://schemas.microsoft.com/office/drawing/2014/main" id="{576A41C7-1830-C08D-D535-6A71E7A86B7E}"/>
              </a:ext>
            </a:extLst>
          </p:cNvPr>
          <p:cNvSpPr txBox="1"/>
          <p:nvPr/>
        </p:nvSpPr>
        <p:spPr>
          <a:xfrm>
            <a:off x="6704497" y="3686534"/>
            <a:ext cx="1155180" cy="307777"/>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鲁棒性</a:t>
            </a:r>
          </a:p>
        </p:txBody>
      </p:sp>
      <p:sp>
        <p:nvSpPr>
          <p:cNvPr id="8" name="文本框 7">
            <a:extLst>
              <a:ext uri="{FF2B5EF4-FFF2-40B4-BE49-F238E27FC236}">
                <a16:creationId xmlns:a16="http://schemas.microsoft.com/office/drawing/2014/main" id="{7FEB7F19-8183-576B-F987-208B0CE2DA21}"/>
              </a:ext>
            </a:extLst>
          </p:cNvPr>
          <p:cNvSpPr txBox="1"/>
          <p:nvPr/>
        </p:nvSpPr>
        <p:spPr>
          <a:xfrm>
            <a:off x="5461029" y="2609853"/>
            <a:ext cx="697060" cy="523220"/>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可拓展性</a:t>
            </a:r>
          </a:p>
        </p:txBody>
      </p:sp>
      <p:sp>
        <p:nvSpPr>
          <p:cNvPr id="9" name="文本框 8">
            <a:extLst>
              <a:ext uri="{FF2B5EF4-FFF2-40B4-BE49-F238E27FC236}">
                <a16:creationId xmlns:a16="http://schemas.microsoft.com/office/drawing/2014/main" id="{49C28059-BC07-994A-3384-B64D35C5C978}"/>
              </a:ext>
            </a:extLst>
          </p:cNvPr>
          <p:cNvSpPr txBox="1"/>
          <p:nvPr/>
        </p:nvSpPr>
        <p:spPr>
          <a:xfrm>
            <a:off x="6239147" y="2804808"/>
            <a:ext cx="1148769" cy="523220"/>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可重用性和生产效率</a:t>
            </a:r>
          </a:p>
        </p:txBody>
      </p:sp>
      <p:sp>
        <p:nvSpPr>
          <p:cNvPr id="10" name="文本框 9">
            <a:extLst>
              <a:ext uri="{FF2B5EF4-FFF2-40B4-BE49-F238E27FC236}">
                <a16:creationId xmlns:a16="http://schemas.microsoft.com/office/drawing/2014/main" id="{6866FBA6-93BD-B633-84CD-B3520DFF78FB}"/>
              </a:ext>
            </a:extLst>
          </p:cNvPr>
          <p:cNvSpPr txBox="1"/>
          <p:nvPr/>
        </p:nvSpPr>
        <p:spPr>
          <a:xfrm>
            <a:off x="7765004" y="3429000"/>
            <a:ext cx="1613001" cy="307777"/>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商业需求履约</a:t>
            </a:r>
          </a:p>
        </p:txBody>
      </p:sp>
      <p:sp>
        <p:nvSpPr>
          <p:cNvPr id="11" name="文本框 10">
            <a:extLst>
              <a:ext uri="{FF2B5EF4-FFF2-40B4-BE49-F238E27FC236}">
                <a16:creationId xmlns:a16="http://schemas.microsoft.com/office/drawing/2014/main" id="{BE031D57-88E8-9347-A0D7-976FBD6747E1}"/>
              </a:ext>
            </a:extLst>
          </p:cNvPr>
          <p:cNvSpPr txBox="1"/>
          <p:nvPr/>
        </p:nvSpPr>
        <p:spPr>
          <a:xfrm>
            <a:off x="4358382" y="5030825"/>
            <a:ext cx="1341057" cy="523220"/>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敏捷组织（企业灵活性）</a:t>
            </a:r>
          </a:p>
        </p:txBody>
      </p:sp>
      <p:sp>
        <p:nvSpPr>
          <p:cNvPr id="12" name="文本框 11">
            <a:extLst>
              <a:ext uri="{FF2B5EF4-FFF2-40B4-BE49-F238E27FC236}">
                <a16:creationId xmlns:a16="http://schemas.microsoft.com/office/drawing/2014/main" id="{2BCD82D8-F965-2908-0C24-3A59462F019F}"/>
              </a:ext>
            </a:extLst>
          </p:cNvPr>
          <p:cNvSpPr txBox="1"/>
          <p:nvPr/>
        </p:nvSpPr>
        <p:spPr>
          <a:xfrm>
            <a:off x="4839892" y="1307738"/>
            <a:ext cx="969669" cy="523220"/>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减少</a:t>
            </a:r>
            <a:r>
              <a:rPr kumimoji="1" lang="en-US" altLang="zh-CN" sz="1400" dirty="0">
                <a:latin typeface="PingFang SC" panose="020B0400000000000000" pitchFamily="34" charset="-122"/>
                <a:ea typeface="PingFang SC" panose="020B0400000000000000" pitchFamily="34" charset="-122"/>
              </a:rPr>
              <a:t>IT</a:t>
            </a:r>
            <a:r>
              <a:rPr kumimoji="1" lang="zh-CN" altLang="en-US" sz="1400" dirty="0">
                <a:latin typeface="PingFang SC" panose="020B0400000000000000" pitchFamily="34" charset="-122"/>
                <a:ea typeface="PingFang SC" panose="020B0400000000000000" pitchFamily="34" charset="-122"/>
              </a:rPr>
              <a:t>系统冗余</a:t>
            </a:r>
          </a:p>
        </p:txBody>
      </p:sp>
      <p:sp>
        <p:nvSpPr>
          <p:cNvPr id="13" name="文本框 12">
            <a:extLst>
              <a:ext uri="{FF2B5EF4-FFF2-40B4-BE49-F238E27FC236}">
                <a16:creationId xmlns:a16="http://schemas.microsoft.com/office/drawing/2014/main" id="{F0208857-9904-6130-7BB2-45277B94A36E}"/>
              </a:ext>
            </a:extLst>
          </p:cNvPr>
          <p:cNvSpPr txBox="1"/>
          <p:nvPr/>
        </p:nvSpPr>
        <p:spPr>
          <a:xfrm>
            <a:off x="6866187" y="5400159"/>
            <a:ext cx="1238549" cy="307777"/>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互操作性</a:t>
            </a:r>
          </a:p>
        </p:txBody>
      </p:sp>
      <p:sp>
        <p:nvSpPr>
          <p:cNvPr id="14" name="文本框 13">
            <a:extLst>
              <a:ext uri="{FF2B5EF4-FFF2-40B4-BE49-F238E27FC236}">
                <a16:creationId xmlns:a16="http://schemas.microsoft.com/office/drawing/2014/main" id="{B4764900-286B-CE74-F0A7-66F61379EC86}"/>
              </a:ext>
            </a:extLst>
          </p:cNvPr>
          <p:cNvSpPr txBox="1"/>
          <p:nvPr/>
        </p:nvSpPr>
        <p:spPr>
          <a:xfrm>
            <a:off x="8597997" y="4040811"/>
            <a:ext cx="648072" cy="307777"/>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联盟</a:t>
            </a:r>
          </a:p>
        </p:txBody>
      </p:sp>
      <p:sp>
        <p:nvSpPr>
          <p:cNvPr id="15" name="文本框 14">
            <a:extLst>
              <a:ext uri="{FF2B5EF4-FFF2-40B4-BE49-F238E27FC236}">
                <a16:creationId xmlns:a16="http://schemas.microsoft.com/office/drawing/2014/main" id="{F776074C-1A10-BD57-0FF1-A4D2A771002C}"/>
              </a:ext>
            </a:extLst>
          </p:cNvPr>
          <p:cNvSpPr txBox="1"/>
          <p:nvPr/>
        </p:nvSpPr>
        <p:spPr>
          <a:xfrm>
            <a:off x="8757013" y="2109988"/>
            <a:ext cx="1036480" cy="523220"/>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商业和技术的对齐</a:t>
            </a:r>
          </a:p>
        </p:txBody>
      </p:sp>
      <p:sp>
        <p:nvSpPr>
          <p:cNvPr id="16" name="文本框 15">
            <a:extLst>
              <a:ext uri="{FF2B5EF4-FFF2-40B4-BE49-F238E27FC236}">
                <a16:creationId xmlns:a16="http://schemas.microsoft.com/office/drawing/2014/main" id="{732A9B4B-DC67-5986-7CF0-88CD89B16285}"/>
              </a:ext>
            </a:extLst>
          </p:cNvPr>
          <p:cNvSpPr txBox="1"/>
          <p:nvPr/>
        </p:nvSpPr>
        <p:spPr>
          <a:xfrm>
            <a:off x="6704499" y="1060509"/>
            <a:ext cx="1440159" cy="307777"/>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投资回报率</a:t>
            </a:r>
          </a:p>
        </p:txBody>
      </p:sp>
      <p:sp>
        <p:nvSpPr>
          <p:cNvPr id="17" name="文本框 16">
            <a:extLst>
              <a:ext uri="{FF2B5EF4-FFF2-40B4-BE49-F238E27FC236}">
                <a16:creationId xmlns:a16="http://schemas.microsoft.com/office/drawing/2014/main" id="{EC092E48-DEBD-E0CB-9D41-FB2F6838F188}"/>
              </a:ext>
            </a:extLst>
          </p:cNvPr>
          <p:cNvSpPr txBox="1"/>
          <p:nvPr/>
        </p:nvSpPr>
        <p:spPr>
          <a:xfrm>
            <a:off x="3785412" y="3174434"/>
            <a:ext cx="969669" cy="523220"/>
          </a:xfrm>
          <a:prstGeom prst="rect">
            <a:avLst/>
          </a:prstGeom>
          <a:noFill/>
        </p:spPr>
        <p:txBody>
          <a:bodyPr wrap="square" rtlCol="0">
            <a:spAutoFit/>
          </a:bodyPr>
          <a:lstStyle/>
          <a:p>
            <a:r>
              <a:rPr kumimoji="1" lang="zh-CN" altLang="en-US" sz="1400" dirty="0">
                <a:latin typeface="PingFang SC" panose="020B0400000000000000" pitchFamily="34" charset="-122"/>
                <a:ea typeface="PingFang SC" panose="020B0400000000000000" pitchFamily="34" charset="-122"/>
              </a:rPr>
              <a:t>供应商多元化选择</a:t>
            </a:r>
          </a:p>
        </p:txBody>
      </p:sp>
      <p:sp>
        <p:nvSpPr>
          <p:cNvPr id="18" name="文本框 17">
            <a:extLst>
              <a:ext uri="{FF2B5EF4-FFF2-40B4-BE49-F238E27FC236}">
                <a16:creationId xmlns:a16="http://schemas.microsoft.com/office/drawing/2014/main" id="{B9D2CA91-5818-295E-0C1F-CF62CC2D9447}"/>
              </a:ext>
            </a:extLst>
          </p:cNvPr>
          <p:cNvSpPr txBox="1"/>
          <p:nvPr/>
        </p:nvSpPr>
        <p:spPr>
          <a:xfrm>
            <a:off x="0" y="1307740"/>
            <a:ext cx="3742663" cy="4071307"/>
          </a:xfrm>
          <a:prstGeom prst="rect">
            <a:avLst/>
          </a:prstGeom>
          <a:noFill/>
        </p:spPr>
        <p:txBody>
          <a:bodyPr wrap="square" rtlCol="0">
            <a:spAutoFit/>
          </a:bodyPr>
          <a:lstStyle/>
          <a:p>
            <a:pPr>
              <a:lnSpc>
                <a:spcPts val="2400"/>
              </a:lnSpc>
            </a:pPr>
            <a:r>
              <a:rPr lang="zh-CN" altLang="en-US" sz="1600" dirty="0">
                <a:solidFill>
                  <a:srgbClr val="000000"/>
                </a:solidFill>
                <a:latin typeface="PingFang SC" panose="020B0400000000000000" pitchFamily="34" charset="-122"/>
                <a:ea typeface="PingFang SC" panose="020B0400000000000000" pitchFamily="34" charset="-122"/>
              </a:rPr>
              <a:t>内部：</a:t>
            </a:r>
            <a:r>
              <a:rPr lang="en" altLang="zh-CN" sz="1600" dirty="0">
                <a:solidFill>
                  <a:srgbClr val="000000"/>
                </a:solidFill>
                <a:latin typeface="PingFang SC" panose="020B0400000000000000" pitchFamily="34" charset="-122"/>
                <a:ea typeface="PingFang SC" panose="020B0400000000000000" pitchFamily="34" charset="-122"/>
              </a:rPr>
              <a:t>IT </a:t>
            </a:r>
            <a:r>
              <a:rPr lang="zh-CN" altLang="en-US" sz="1600" dirty="0">
                <a:solidFill>
                  <a:srgbClr val="000000"/>
                </a:solidFill>
                <a:latin typeface="PingFang SC" panose="020B0400000000000000" pitchFamily="34" charset="-122"/>
                <a:ea typeface="PingFang SC" panose="020B0400000000000000" pitchFamily="34" charset="-122"/>
              </a:rPr>
              <a:t>特性支撑（技术上的目标）</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Flexibility</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软件系统能够以灵活多变、快速构造的方式加以实现</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Robustness</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出现 </a:t>
            </a:r>
            <a:r>
              <a:rPr lang="en" altLang="zh-CN" sz="1600" dirty="0">
                <a:solidFill>
                  <a:srgbClr val="000000"/>
                </a:solidFill>
                <a:latin typeface="PingFang SC" panose="020B0400000000000000" pitchFamily="34" charset="-122"/>
                <a:ea typeface="PingFang SC" panose="020B0400000000000000" pitchFamily="34" charset="-122"/>
              </a:rPr>
              <a:t>bug </a:t>
            </a:r>
            <a:r>
              <a:rPr lang="zh-CN" altLang="en-US" sz="1600" dirty="0">
                <a:solidFill>
                  <a:srgbClr val="000000"/>
                </a:solidFill>
                <a:latin typeface="PingFang SC" panose="020B0400000000000000" pitchFamily="34" charset="-122"/>
                <a:ea typeface="PingFang SC" panose="020B0400000000000000" pitchFamily="34" charset="-122"/>
              </a:rPr>
              <a:t>能快速定位、快速替换，甚至无缝切换</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Extensibility</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全新特性被引入到服务系统时可以灵活、快速、代价越小越好地应对</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Business Requirements Fulfillment</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业务和技术上的相关性，良好地处理业务领域专家和 </a:t>
            </a:r>
            <a:r>
              <a:rPr lang="en" altLang="zh-CN" sz="1600" dirty="0">
                <a:solidFill>
                  <a:srgbClr val="000000"/>
                </a:solidFill>
                <a:latin typeface="PingFang SC" panose="020B0400000000000000" pitchFamily="34" charset="-122"/>
                <a:ea typeface="PingFang SC" panose="020B0400000000000000" pitchFamily="34" charset="-122"/>
              </a:rPr>
              <a:t>IT </a:t>
            </a:r>
            <a:r>
              <a:rPr lang="zh-CN" altLang="en-US" sz="1600" dirty="0">
                <a:solidFill>
                  <a:srgbClr val="000000"/>
                </a:solidFill>
                <a:latin typeface="PingFang SC" panose="020B0400000000000000" pitchFamily="34" charset="-122"/>
                <a:ea typeface="PingFang SC" panose="020B0400000000000000" pitchFamily="34" charset="-122"/>
              </a:rPr>
              <a:t>专家的交流问题</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Reusability and Productivity</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服务的可重用性、复用（以上目标的基础）</a:t>
            </a:r>
          </a:p>
        </p:txBody>
      </p:sp>
      <p:sp>
        <p:nvSpPr>
          <p:cNvPr id="19" name="文本框 18">
            <a:extLst>
              <a:ext uri="{FF2B5EF4-FFF2-40B4-BE49-F238E27FC236}">
                <a16:creationId xmlns:a16="http://schemas.microsoft.com/office/drawing/2014/main" id="{036410C2-A1A0-2A2D-F82A-2BC1F405E13F}"/>
              </a:ext>
            </a:extLst>
          </p:cNvPr>
          <p:cNvSpPr txBox="1"/>
          <p:nvPr/>
        </p:nvSpPr>
        <p:spPr>
          <a:xfrm>
            <a:off x="9596015" y="775292"/>
            <a:ext cx="4911238" cy="5307415"/>
          </a:xfrm>
          <a:prstGeom prst="rect">
            <a:avLst/>
          </a:prstGeom>
          <a:noFill/>
        </p:spPr>
        <p:txBody>
          <a:bodyPr wrap="square">
            <a:spAutoFit/>
          </a:bodyPr>
          <a:lstStyle/>
          <a:p>
            <a:pPr marL="36000">
              <a:lnSpc>
                <a:spcPts val="2400"/>
              </a:lnSpc>
            </a:pPr>
            <a:r>
              <a:rPr lang="zh-CN" altLang="en-US" sz="1600" dirty="0">
                <a:solidFill>
                  <a:srgbClr val="000000"/>
                </a:solidFill>
                <a:latin typeface="PingFang SC" panose="020B0400000000000000" pitchFamily="34" charset="-122"/>
                <a:ea typeface="PingFang SC" panose="020B0400000000000000" pitchFamily="34" charset="-122"/>
              </a:rPr>
              <a:t>外部：业务上的支持（商务上的目标）</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Vendor Diversification Options</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服务供应商的服务拥有统一中立的标准接口</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Intrinsic Interoperability</a:t>
            </a:r>
            <a:r>
              <a:rPr lang="en-US" altLang="zh-CN" sz="1600" dirty="0">
                <a:solidFill>
                  <a:srgbClr val="000000"/>
                </a:solidFill>
                <a:latin typeface="PingFang SC" panose="020B0400000000000000" pitchFamily="34" charset="-122"/>
                <a:ea typeface="PingFang SC" panose="020B0400000000000000" pitchFamily="34" charset="-122"/>
              </a:rPr>
              <a:t>:</a:t>
            </a:r>
            <a:r>
              <a:rPr lang="en"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基于服务构造的服务生态系统中的服务系统之间应该潜在的可互操作性</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Organizational Agility</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企业组织内部甚至可以不用以人事为基本单位进行企业的划分，而是以服务作为基本单位来组织企业</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Federation</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所有为企业提供了服务的服务提供商都可以以联盟的方式加以组合</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Reduced IT Burden</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由于复用减少了重复开发 </a:t>
            </a:r>
            <a:r>
              <a:rPr lang="en" altLang="zh-CN" sz="1600" dirty="0">
                <a:solidFill>
                  <a:srgbClr val="000000"/>
                </a:solidFill>
                <a:latin typeface="PingFang SC" panose="020B0400000000000000" pitchFamily="34" charset="-122"/>
                <a:ea typeface="PingFang SC" panose="020B0400000000000000" pitchFamily="34" charset="-122"/>
              </a:rPr>
              <a:t>IT </a:t>
            </a:r>
            <a:r>
              <a:rPr lang="zh-CN" altLang="en-US" sz="1600" dirty="0">
                <a:solidFill>
                  <a:srgbClr val="000000"/>
                </a:solidFill>
                <a:latin typeface="PingFang SC" panose="020B0400000000000000" pitchFamily="34" charset="-122"/>
                <a:ea typeface="PingFang SC" panose="020B0400000000000000" pitchFamily="34" charset="-122"/>
              </a:rPr>
              <a:t>资源的成本负担</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Business and Technology Alignment</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由于面向服务的交流方式更有利于 </a:t>
            </a:r>
            <a:r>
              <a:rPr lang="en" altLang="zh-CN" sz="1600" dirty="0">
                <a:solidFill>
                  <a:srgbClr val="000000"/>
                </a:solidFill>
                <a:latin typeface="PingFang SC" panose="020B0400000000000000" pitchFamily="34" charset="-122"/>
                <a:ea typeface="PingFang SC" panose="020B0400000000000000" pitchFamily="34" charset="-122"/>
              </a:rPr>
              <a:t>IT </a:t>
            </a:r>
            <a:r>
              <a:rPr lang="zh-CN" altLang="en-US" sz="1600" dirty="0">
                <a:solidFill>
                  <a:srgbClr val="000000"/>
                </a:solidFill>
                <a:latin typeface="PingFang SC" panose="020B0400000000000000" pitchFamily="34" charset="-122"/>
                <a:ea typeface="PingFang SC" panose="020B0400000000000000" pitchFamily="34" charset="-122"/>
              </a:rPr>
              <a:t>专家和业务领域专家的交流</a:t>
            </a:r>
          </a:p>
          <a:p>
            <a:pPr marL="213750" indent="-177750">
              <a:lnSpc>
                <a:spcPts val="2400"/>
              </a:lnSpc>
              <a:buFont typeface="Arial" panose="020B0604020202020204" pitchFamily="34" charset="0"/>
              <a:buChar char="•"/>
            </a:pPr>
            <a:r>
              <a:rPr lang="en" altLang="zh-CN" sz="1600" dirty="0">
                <a:solidFill>
                  <a:srgbClr val="000000"/>
                </a:solidFill>
                <a:latin typeface="PingFang SC" panose="020B0400000000000000" pitchFamily="34" charset="-122"/>
                <a:ea typeface="PingFang SC" panose="020B0400000000000000" pitchFamily="34" charset="-122"/>
              </a:rPr>
              <a:t>ROI</a:t>
            </a:r>
            <a:r>
              <a:rPr lang="zh-CN" altLang="en" sz="1600" dirty="0">
                <a:solidFill>
                  <a:srgbClr val="000000"/>
                </a:solidFill>
                <a:latin typeface="PingFang SC" panose="020B0400000000000000" pitchFamily="34" charset="-122"/>
                <a:ea typeface="PingFang SC" panose="020B0400000000000000" pitchFamily="34" charset="-122"/>
              </a:rPr>
              <a:t>（</a:t>
            </a:r>
            <a:r>
              <a:rPr lang="zh-CN" altLang="en-US" sz="1600" dirty="0">
                <a:solidFill>
                  <a:srgbClr val="000000"/>
                </a:solidFill>
                <a:latin typeface="PingFang SC" panose="020B0400000000000000" pitchFamily="34" charset="-122"/>
                <a:ea typeface="PingFang SC" panose="020B0400000000000000" pitchFamily="34" charset="-122"/>
              </a:rPr>
              <a:t>投资回报率）</a:t>
            </a:r>
            <a:r>
              <a:rPr lang="en-US" altLang="zh-CN" sz="1600" dirty="0">
                <a:solidFill>
                  <a:srgbClr val="000000"/>
                </a:solidFill>
                <a:latin typeface="PingFang SC" panose="020B0400000000000000" pitchFamily="34" charset="-122"/>
                <a:ea typeface="PingFang SC" panose="020B0400000000000000" pitchFamily="34" charset="-122"/>
              </a:rPr>
              <a:t>: </a:t>
            </a:r>
            <a:r>
              <a:rPr lang="zh-CN" altLang="en-US" sz="1600" dirty="0">
                <a:solidFill>
                  <a:srgbClr val="000000"/>
                </a:solidFill>
                <a:latin typeface="PingFang SC" panose="020B0400000000000000" pitchFamily="34" charset="-122"/>
                <a:ea typeface="PingFang SC" panose="020B0400000000000000" pitchFamily="34" charset="-122"/>
              </a:rPr>
              <a:t>面向服务的计算会带来商业上 </a:t>
            </a:r>
            <a:r>
              <a:rPr lang="en" altLang="zh-CN" sz="1600" dirty="0">
                <a:solidFill>
                  <a:srgbClr val="000000"/>
                </a:solidFill>
                <a:latin typeface="PingFang SC" panose="020B0400000000000000" pitchFamily="34" charset="-122"/>
                <a:ea typeface="PingFang SC" panose="020B0400000000000000" pitchFamily="34" charset="-122"/>
              </a:rPr>
              <a:t>ROI </a:t>
            </a:r>
            <a:r>
              <a:rPr lang="zh-CN" altLang="en-US" sz="1600" dirty="0">
                <a:solidFill>
                  <a:srgbClr val="000000"/>
                </a:solidFill>
                <a:latin typeface="PingFang SC" panose="020B0400000000000000" pitchFamily="34" charset="-122"/>
                <a:ea typeface="PingFang SC" panose="020B0400000000000000" pitchFamily="34" charset="-122"/>
              </a:rPr>
              <a:t>的增加</a:t>
            </a:r>
          </a:p>
        </p:txBody>
      </p:sp>
    </p:spTree>
    <p:extLst>
      <p:ext uri="{BB962C8B-B14F-4D97-AF65-F5344CB8AC3E}">
        <p14:creationId xmlns:p14="http://schemas.microsoft.com/office/powerpoint/2010/main" val="293905645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288</Words>
  <Application>Microsoft Macintosh PowerPoint</Application>
  <PresentationFormat>自定义</PresentationFormat>
  <Paragraphs>26</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PingFang SC</vt:lpstr>
      <vt:lpstr>Arial</vt:lpstr>
      <vt:lpstr>Calibri</vt:lpstr>
      <vt:lpstr>Calibri Light</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Chengjie</dc:creator>
  <cp:lastModifiedBy>Liu Chengjie</cp:lastModifiedBy>
  <cp:revision>1</cp:revision>
  <dcterms:created xsi:type="dcterms:W3CDTF">2023-03-01T02:30:51Z</dcterms:created>
  <dcterms:modified xsi:type="dcterms:W3CDTF">2023-03-01T02:37:01Z</dcterms:modified>
</cp:coreProperties>
</file>