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62004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>
        <p:scale>
          <a:sx n="107" d="100"/>
          <a:sy n="107" d="100"/>
        </p:scale>
        <p:origin x="-7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22363"/>
            <a:ext cx="121503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602038"/>
            <a:ext cx="12150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133-64CD-1344-AC09-1D679475B948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F6FC-0B0A-2441-BBF5-3FDCAFF027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02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133-64CD-1344-AC09-1D679475B948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F6FC-0B0A-2441-BBF5-3FDCAFF027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234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65125"/>
            <a:ext cx="349321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65125"/>
            <a:ext cx="10277153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133-64CD-1344-AC09-1D679475B948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F6FC-0B0A-2441-BBF5-3FDCAFF027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377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133-64CD-1344-AC09-1D679475B948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F6FC-0B0A-2441-BBF5-3FDCAFF027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954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09739"/>
            <a:ext cx="139728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589464"/>
            <a:ext cx="139728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133-64CD-1344-AC09-1D679475B948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F6FC-0B0A-2441-BBF5-3FDCAFF027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64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825625"/>
            <a:ext cx="688518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825625"/>
            <a:ext cx="688518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133-64CD-1344-AC09-1D679475B948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F6FC-0B0A-2441-BBF5-3FDCAFF027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679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65126"/>
            <a:ext cx="1397287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681163"/>
            <a:ext cx="68535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505075"/>
            <a:ext cx="68535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681163"/>
            <a:ext cx="68872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505075"/>
            <a:ext cx="688729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133-64CD-1344-AC09-1D679475B948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F6FC-0B0A-2441-BBF5-3FDCAFF027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17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133-64CD-1344-AC09-1D679475B948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F6FC-0B0A-2441-BBF5-3FDCAFF027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84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133-64CD-1344-AC09-1D679475B948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F6FC-0B0A-2441-BBF5-3FDCAFF027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076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987426"/>
            <a:ext cx="82014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133-64CD-1344-AC09-1D679475B948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F6FC-0B0A-2441-BBF5-3FDCAFF027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089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987426"/>
            <a:ext cx="820147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133-64CD-1344-AC09-1D679475B948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F6FC-0B0A-2441-BBF5-3FDCAFF027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164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65126"/>
            <a:ext cx="13972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825625"/>
            <a:ext cx="139728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27133-64CD-1344-AC09-1D679475B948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356351"/>
            <a:ext cx="546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8F6FC-0B0A-2441-BBF5-3FDCAFF027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36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箭头 3">
            <a:extLst>
              <a:ext uri="{FF2B5EF4-FFF2-40B4-BE49-F238E27FC236}">
                <a16:creationId xmlns:a16="http://schemas.microsoft.com/office/drawing/2014/main" id="{E0BA23B0-4738-2F14-72B3-17988F2FE469}"/>
              </a:ext>
            </a:extLst>
          </p:cNvPr>
          <p:cNvSpPr/>
          <p:nvPr/>
        </p:nvSpPr>
        <p:spPr>
          <a:xfrm rot="16200000">
            <a:off x="7203180" y="-4529062"/>
            <a:ext cx="1605624" cy="15119016"/>
          </a:xfrm>
          <a:prstGeom prst="downArrow">
            <a:avLst>
              <a:gd name="adj1" fmla="val 50000"/>
              <a:gd name="adj2" fmla="val 16366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D9349C-5285-1DDC-7CD8-417BF21D4D4E}"/>
              </a:ext>
            </a:extLst>
          </p:cNvPr>
          <p:cNvSpPr txBox="1"/>
          <p:nvPr/>
        </p:nvSpPr>
        <p:spPr>
          <a:xfrm>
            <a:off x="12862560" y="2742914"/>
            <a:ext cx="2101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CI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发现缺陷不充分，实际覆盖率不高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B0E18A-CC01-AF4E-0813-A11E25333E93}"/>
              </a:ext>
            </a:extLst>
          </p:cNvPr>
          <p:cNvSpPr txBox="1"/>
          <p:nvPr/>
        </p:nvSpPr>
        <p:spPr>
          <a:xfrm>
            <a:off x="1587625" y="3850890"/>
            <a:ext cx="305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测试方法论的相关培训不足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8DB7278-253C-3A39-BBAE-FEF4D9E7391D}"/>
              </a:ext>
            </a:extLst>
          </p:cNvPr>
          <p:cNvCxnSpPr>
            <a:cxnSpLocks/>
          </p:cNvCxnSpPr>
          <p:nvPr/>
        </p:nvCxnSpPr>
        <p:spPr>
          <a:xfrm flipH="1">
            <a:off x="3692042" y="3429001"/>
            <a:ext cx="758758" cy="1911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98BD965-3AA6-EF63-0349-C68447E30A60}"/>
              </a:ext>
            </a:extLst>
          </p:cNvPr>
          <p:cNvSpPr txBox="1"/>
          <p:nvPr/>
        </p:nvSpPr>
        <p:spPr>
          <a:xfrm rot="6675889">
            <a:off x="4105857" y="3790453"/>
            <a:ext cx="6898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培训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2C5163-8650-E224-76EF-92FA221B029F}"/>
              </a:ext>
            </a:extLst>
          </p:cNvPr>
          <p:cNvSpPr txBox="1"/>
          <p:nvPr/>
        </p:nvSpPr>
        <p:spPr>
          <a:xfrm>
            <a:off x="1597352" y="4219372"/>
            <a:ext cx="305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测试用例设计的培训不足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3B2FA6-05B2-7CE9-B066-FC290A85F141}"/>
              </a:ext>
            </a:extLst>
          </p:cNvPr>
          <p:cNvSpPr txBox="1"/>
          <p:nvPr/>
        </p:nvSpPr>
        <p:spPr>
          <a:xfrm>
            <a:off x="501371" y="4587675"/>
            <a:ext cx="394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开发和测试员工的技能持续培训不足</a:t>
            </a: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11EF4821-C11A-8287-795D-A0B7EB8AAB7B}"/>
              </a:ext>
            </a:extLst>
          </p:cNvPr>
          <p:cNvCxnSpPr>
            <a:cxnSpLocks/>
          </p:cNvCxnSpPr>
          <p:nvPr/>
        </p:nvCxnSpPr>
        <p:spPr>
          <a:xfrm flipH="1">
            <a:off x="446483" y="4926229"/>
            <a:ext cx="34084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48D62B09-E999-4236-D1FF-83E39818DBC9}"/>
              </a:ext>
            </a:extLst>
          </p:cNvPr>
          <p:cNvCxnSpPr>
            <a:cxnSpLocks/>
          </p:cNvCxnSpPr>
          <p:nvPr/>
        </p:nvCxnSpPr>
        <p:spPr>
          <a:xfrm flipH="1">
            <a:off x="1560929" y="4557926"/>
            <a:ext cx="24414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BC027E2D-63EA-5711-1E26-B9FD36329807}"/>
              </a:ext>
            </a:extLst>
          </p:cNvPr>
          <p:cNvCxnSpPr>
            <a:cxnSpLocks/>
          </p:cNvCxnSpPr>
          <p:nvPr/>
        </p:nvCxnSpPr>
        <p:spPr>
          <a:xfrm flipH="1">
            <a:off x="1587626" y="4194281"/>
            <a:ext cx="25659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F810740A-6A15-BA1B-3B06-9DE1A4DB4CCC}"/>
              </a:ext>
            </a:extLst>
          </p:cNvPr>
          <p:cNvCxnSpPr>
            <a:cxnSpLocks/>
          </p:cNvCxnSpPr>
          <p:nvPr/>
        </p:nvCxnSpPr>
        <p:spPr>
          <a:xfrm>
            <a:off x="6258081" y="612055"/>
            <a:ext cx="489327" cy="20072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34EFA98-B4A5-CBAD-3157-8303306F661B}"/>
              </a:ext>
            </a:extLst>
          </p:cNvPr>
          <p:cNvSpPr txBox="1"/>
          <p:nvPr/>
        </p:nvSpPr>
        <p:spPr>
          <a:xfrm rot="4576992">
            <a:off x="6512810" y="2000621"/>
            <a:ext cx="6898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过程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76E3C9D-A903-A90D-7E4F-CD8B087A939C}"/>
              </a:ext>
            </a:extLst>
          </p:cNvPr>
          <p:cNvSpPr txBox="1"/>
          <p:nvPr/>
        </p:nvSpPr>
        <p:spPr>
          <a:xfrm>
            <a:off x="1513002" y="1721865"/>
            <a:ext cx="5234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过度依赖自动化测试过程，缺乏主动思考和改进的动力</a:t>
            </a:r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9DB27F9-CB1D-A295-B804-0CC98C7AC09E}"/>
              </a:ext>
            </a:extLst>
          </p:cNvPr>
          <p:cNvCxnSpPr>
            <a:cxnSpLocks/>
          </p:cNvCxnSpPr>
          <p:nvPr/>
        </p:nvCxnSpPr>
        <p:spPr>
          <a:xfrm flipH="1">
            <a:off x="1614771" y="2058669"/>
            <a:ext cx="4951861" cy="1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4A6C50F-F2B2-A537-2121-D3E945D7396A}"/>
              </a:ext>
            </a:extLst>
          </p:cNvPr>
          <p:cNvSpPr txBox="1"/>
          <p:nvPr/>
        </p:nvSpPr>
        <p:spPr>
          <a:xfrm>
            <a:off x="2256082" y="1347363"/>
            <a:ext cx="5234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部分单元测试用例没有加到 </a:t>
            </a:r>
            <a:r>
              <a:rPr kumimoji="1" lang="en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Precommit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测试中</a:t>
            </a: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32E3689D-2695-E464-92C0-DBDB58D96A77}"/>
              </a:ext>
            </a:extLst>
          </p:cNvPr>
          <p:cNvCxnSpPr>
            <a:cxnSpLocks/>
          </p:cNvCxnSpPr>
          <p:nvPr/>
        </p:nvCxnSpPr>
        <p:spPr>
          <a:xfrm flipH="1">
            <a:off x="2256082" y="1685917"/>
            <a:ext cx="4246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274DCE1-C36C-D408-38E7-DF1D486BB1D2}"/>
              </a:ext>
            </a:extLst>
          </p:cNvPr>
          <p:cNvSpPr txBox="1"/>
          <p:nvPr/>
        </p:nvSpPr>
        <p:spPr>
          <a:xfrm>
            <a:off x="1555147" y="977056"/>
            <a:ext cx="5234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存在部分手工测试的情况，估计着填写的覆盖率虚高</a:t>
            </a:r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5DD8DCEF-8DDD-C7CC-6EBE-F816558289AC}"/>
              </a:ext>
            </a:extLst>
          </p:cNvPr>
          <p:cNvCxnSpPr>
            <a:cxnSpLocks/>
          </p:cNvCxnSpPr>
          <p:nvPr/>
        </p:nvCxnSpPr>
        <p:spPr>
          <a:xfrm flipH="1">
            <a:off x="1614770" y="1314736"/>
            <a:ext cx="4824084" cy="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2105610-301D-E7E7-4D7B-FBDD8FAE09E1}"/>
              </a:ext>
            </a:extLst>
          </p:cNvPr>
          <p:cNvSpPr txBox="1"/>
          <p:nvPr/>
        </p:nvSpPr>
        <p:spPr>
          <a:xfrm>
            <a:off x="1152196" y="629686"/>
            <a:ext cx="5234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QA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对单元测试检查通常只关注整体情况，细节检查不足</a:t>
            </a: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30224BD1-809C-552B-AB40-F5631D13838C}"/>
              </a:ext>
            </a:extLst>
          </p:cNvPr>
          <p:cNvCxnSpPr>
            <a:cxnSpLocks/>
          </p:cNvCxnSpPr>
          <p:nvPr/>
        </p:nvCxnSpPr>
        <p:spPr>
          <a:xfrm flipH="1">
            <a:off x="1227878" y="968022"/>
            <a:ext cx="5099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9F3C48E9-147D-5B81-EEE1-D068F6DBB466}"/>
              </a:ext>
            </a:extLst>
          </p:cNvPr>
          <p:cNvSpPr txBox="1"/>
          <p:nvPr/>
        </p:nvSpPr>
        <p:spPr>
          <a:xfrm>
            <a:off x="5275522" y="3861360"/>
            <a:ext cx="5285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质量意识不足，有一定的依赖心理，尤其在时间紧张时</a:t>
            </a: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E4DE3447-4FCE-2841-A438-A8EE50702A7D}"/>
              </a:ext>
            </a:extLst>
          </p:cNvPr>
          <p:cNvCxnSpPr>
            <a:cxnSpLocks/>
          </p:cNvCxnSpPr>
          <p:nvPr/>
        </p:nvCxnSpPr>
        <p:spPr>
          <a:xfrm flipH="1">
            <a:off x="9866716" y="3439471"/>
            <a:ext cx="758758" cy="1911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8D14411-CF56-16FC-50AC-16E5CEAF92BA}"/>
              </a:ext>
            </a:extLst>
          </p:cNvPr>
          <p:cNvSpPr txBox="1"/>
          <p:nvPr/>
        </p:nvSpPr>
        <p:spPr>
          <a:xfrm rot="6675889">
            <a:off x="10280531" y="3800923"/>
            <a:ext cx="6898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人员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BC65944-213F-8F6A-9422-DAACFB4FC619}"/>
              </a:ext>
            </a:extLst>
          </p:cNvPr>
          <p:cNvSpPr txBox="1"/>
          <p:nvPr/>
        </p:nvSpPr>
        <p:spPr>
          <a:xfrm>
            <a:off x="4637854" y="4229842"/>
            <a:ext cx="619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开发人员经验差别比较大，所设计的测试用例质量水平有差异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68075F3-30BC-12B6-58F8-D0EDE753B2AE}"/>
              </a:ext>
            </a:extLst>
          </p:cNvPr>
          <p:cNvSpPr txBox="1"/>
          <p:nvPr/>
        </p:nvSpPr>
        <p:spPr>
          <a:xfrm>
            <a:off x="5430330" y="4598145"/>
            <a:ext cx="5195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开发人员同时参与多个项目，任务紧张，切换频繁</a:t>
            </a: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508B61AC-ECB3-24E8-764D-E5764CE4E7B0}"/>
              </a:ext>
            </a:extLst>
          </p:cNvPr>
          <p:cNvCxnSpPr>
            <a:cxnSpLocks/>
          </p:cNvCxnSpPr>
          <p:nvPr/>
        </p:nvCxnSpPr>
        <p:spPr>
          <a:xfrm flipH="1">
            <a:off x="5430331" y="4926229"/>
            <a:ext cx="46007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A0C29F5-B189-2ADC-843D-C2A26D47E103}"/>
              </a:ext>
            </a:extLst>
          </p:cNvPr>
          <p:cNvCxnSpPr>
            <a:cxnSpLocks/>
          </p:cNvCxnSpPr>
          <p:nvPr/>
        </p:nvCxnSpPr>
        <p:spPr>
          <a:xfrm flipH="1">
            <a:off x="4655081" y="4568396"/>
            <a:ext cx="55220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76930EF2-B043-27A7-7286-6E4B624FDF96}"/>
              </a:ext>
            </a:extLst>
          </p:cNvPr>
          <p:cNvCxnSpPr>
            <a:cxnSpLocks/>
          </p:cNvCxnSpPr>
          <p:nvPr/>
        </p:nvCxnSpPr>
        <p:spPr>
          <a:xfrm flipH="1">
            <a:off x="5275522" y="4204751"/>
            <a:ext cx="5052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76581B0-B5EE-3AF6-0368-D99A87CE3CF3}"/>
              </a:ext>
            </a:extLst>
          </p:cNvPr>
          <p:cNvCxnSpPr>
            <a:cxnSpLocks/>
          </p:cNvCxnSpPr>
          <p:nvPr/>
        </p:nvCxnSpPr>
        <p:spPr>
          <a:xfrm>
            <a:off x="11777611" y="612055"/>
            <a:ext cx="489327" cy="20072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07002FAA-00F8-C2D7-011C-66BA39898C81}"/>
              </a:ext>
            </a:extLst>
          </p:cNvPr>
          <p:cNvSpPr txBox="1"/>
          <p:nvPr/>
        </p:nvSpPr>
        <p:spPr>
          <a:xfrm rot="4576992">
            <a:off x="12032340" y="2000621"/>
            <a:ext cx="6898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技术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9F95EB0-F31F-2DFB-C04E-9824E6329F5D}"/>
              </a:ext>
            </a:extLst>
          </p:cNvPr>
          <p:cNvSpPr txBox="1"/>
          <p:nvPr/>
        </p:nvSpPr>
        <p:spPr>
          <a:xfrm>
            <a:off x="7251191" y="1721865"/>
            <a:ext cx="5234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测试框架不够灵活，个别场景很难添加自动测试用例</a:t>
            </a:r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38AEADA8-51B1-47D4-7614-82CB52F5EC36}"/>
              </a:ext>
            </a:extLst>
          </p:cNvPr>
          <p:cNvCxnSpPr>
            <a:cxnSpLocks/>
          </p:cNvCxnSpPr>
          <p:nvPr/>
        </p:nvCxnSpPr>
        <p:spPr>
          <a:xfrm flipH="1">
            <a:off x="7286200" y="2058669"/>
            <a:ext cx="47999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DF00DB65-18DD-A938-C259-17A5DA1D8A31}"/>
              </a:ext>
            </a:extLst>
          </p:cNvPr>
          <p:cNvSpPr txBox="1"/>
          <p:nvPr/>
        </p:nvSpPr>
        <p:spPr>
          <a:xfrm>
            <a:off x="8565964" y="1347363"/>
            <a:ext cx="4314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并发运行的测试结果有一定的随机性</a:t>
            </a:r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D311A26E-2D20-3B5F-BB81-673D9E6D38CB}"/>
              </a:ext>
            </a:extLst>
          </p:cNvPr>
          <p:cNvCxnSpPr>
            <a:cxnSpLocks/>
          </p:cNvCxnSpPr>
          <p:nvPr/>
        </p:nvCxnSpPr>
        <p:spPr>
          <a:xfrm flipH="1">
            <a:off x="8571663" y="1685917"/>
            <a:ext cx="34307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F7216AF3-2EEF-F83A-E2C8-802F040EE788}"/>
              </a:ext>
            </a:extLst>
          </p:cNvPr>
          <p:cNvSpPr txBox="1"/>
          <p:nvPr/>
        </p:nvSpPr>
        <p:spPr>
          <a:xfrm>
            <a:off x="8697558" y="977056"/>
            <a:ext cx="357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依赖的外部组件更新没有及时同步</a:t>
            </a:r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3526DEC6-1BB1-3213-31A6-A8D44B003650}"/>
              </a:ext>
            </a:extLst>
          </p:cNvPr>
          <p:cNvCxnSpPr>
            <a:cxnSpLocks/>
          </p:cNvCxnSpPr>
          <p:nvPr/>
        </p:nvCxnSpPr>
        <p:spPr>
          <a:xfrm flipH="1">
            <a:off x="8695171" y="1314736"/>
            <a:ext cx="32632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E62D1294-2B86-E709-4099-2DCD8AF75DE7}"/>
              </a:ext>
            </a:extLst>
          </p:cNvPr>
          <p:cNvSpPr txBox="1"/>
          <p:nvPr/>
        </p:nvSpPr>
        <p:spPr>
          <a:xfrm>
            <a:off x="7134301" y="629686"/>
            <a:ext cx="4771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个别复用比例较高的代码的测试代码没有及时更新</a:t>
            </a:r>
          </a:p>
        </p:txBody>
      </p: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653C7DBB-204A-61A8-BC42-B88F153FB7CD}"/>
              </a:ext>
            </a:extLst>
          </p:cNvPr>
          <p:cNvCxnSpPr>
            <a:cxnSpLocks/>
          </p:cNvCxnSpPr>
          <p:nvPr/>
        </p:nvCxnSpPr>
        <p:spPr>
          <a:xfrm flipH="1">
            <a:off x="7286201" y="968022"/>
            <a:ext cx="45609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10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178</Words>
  <Application>Microsoft Macintosh PowerPoint</Application>
  <PresentationFormat>自定义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SimSun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2023-08-07T07:03:36Z</dcterms:created>
  <dcterms:modified xsi:type="dcterms:W3CDTF">2023-08-07T07:26:11Z</dcterms:modified>
</cp:coreProperties>
</file>