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405"/>
  </p:normalViewPr>
  <p:slideViewPr>
    <p:cSldViewPr snapToGrid="0" snapToObjects="1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B20AD5-D283-9088-860E-06A53C3CF4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C325192-78A1-6DFD-19CF-659802331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F3FEA4-B93D-92D5-EE5A-0ADE19E75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68C8B-9647-D346-9FCE-9684B974D4B6}" type="datetimeFigureOut">
              <a:rPr kumimoji="1" lang="zh-CN" altLang="en-US" smtClean="0"/>
              <a:t>2023/8/7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FE7F1A-BA16-005B-EF83-D7B4D230F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46EFF1-FF50-FA65-4513-39FA0F998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1089E-9E47-2049-A38E-9EB2345FB93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79525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39A3AC-BE0E-F225-8B33-75BFCE38F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E470D38-EB68-6138-AFF3-84A511D6D0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7CA21A-C645-2003-5D57-100A860E0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68C8B-9647-D346-9FCE-9684B974D4B6}" type="datetimeFigureOut">
              <a:rPr kumimoji="1" lang="zh-CN" altLang="en-US" smtClean="0"/>
              <a:t>2023/8/7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E5C16B-8A24-4104-DD44-33560BDBF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FC51EA-C906-D32E-463A-089F6C228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1089E-9E47-2049-A38E-9EB2345FB93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30487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139549A-15A3-697F-D0C9-C34D61976E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64CCCDF-9B15-5470-2817-64F1744F40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2890B0-0826-8AF4-3BD3-FC0DB498B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68C8B-9647-D346-9FCE-9684B974D4B6}" type="datetimeFigureOut">
              <a:rPr kumimoji="1" lang="zh-CN" altLang="en-US" smtClean="0"/>
              <a:t>2023/8/7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9A4060-7627-187A-E21E-5B740B0F7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EF59D1-EE33-356F-2DBD-E4863E318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1089E-9E47-2049-A38E-9EB2345FB93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93856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146D06-8AF3-95EA-7792-40D445DB6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A17CF9-F501-5F87-F3F0-6C543C513B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2D6A20-422E-4EFD-E5B3-3D3AE14CF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68C8B-9647-D346-9FCE-9684B974D4B6}" type="datetimeFigureOut">
              <a:rPr kumimoji="1" lang="zh-CN" altLang="en-US" smtClean="0"/>
              <a:t>2023/8/7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9782F2-E5F8-7322-0088-D0E68608F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C0D389-8D2E-303A-B6B0-0BDFB1CC7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1089E-9E47-2049-A38E-9EB2345FB93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45561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A40B36-3EA5-0AD8-AF3A-BD5562BBF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168BF52-D39E-EF42-A013-3CA20EB3F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2E9B5C-764F-F809-D5AC-AC6ABC420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68C8B-9647-D346-9FCE-9684B974D4B6}" type="datetimeFigureOut">
              <a:rPr kumimoji="1" lang="zh-CN" altLang="en-US" smtClean="0"/>
              <a:t>2023/8/7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18093F-794B-E440-C94F-1592FA258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3BEA50-E1D4-4DC7-A05D-529BF853D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1089E-9E47-2049-A38E-9EB2345FB93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12597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0BF647-785E-D3E7-ED82-EE5461510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26879F-08F9-2437-B902-C06F479526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B762448-DC0A-2779-21AF-4488CB82D7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530D3CE-EB89-40DF-E66B-B9092DC09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68C8B-9647-D346-9FCE-9684B974D4B6}" type="datetimeFigureOut">
              <a:rPr kumimoji="1" lang="zh-CN" altLang="en-US" smtClean="0"/>
              <a:t>2023/8/7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9BB1578-6D93-40C2-2C51-6D96E5459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5F68883-6103-857A-4725-02820BCC8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1089E-9E47-2049-A38E-9EB2345FB93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75127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AFCB16-329E-4B83-ACED-034585055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51B4A76-9E16-AE9F-A099-02B53E758B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5AF33A4-D811-218F-62D0-BED32ACCC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743A8B5-4505-0D45-38D7-4F0F272862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053EAC1-79AE-C45B-DFF9-BB80DFD91D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0235939-6972-4734-B502-320C3A5A2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68C8B-9647-D346-9FCE-9684B974D4B6}" type="datetimeFigureOut">
              <a:rPr kumimoji="1" lang="zh-CN" altLang="en-US" smtClean="0"/>
              <a:t>2023/8/7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BBAD3FD-734C-C83B-E43A-CE733387A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645B4D2-9736-C9FA-77EA-F42F73EF3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1089E-9E47-2049-A38E-9EB2345FB93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73823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7A28BC-A088-82FF-536E-AEF1CB5A4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CC288AB-A0D6-DFC4-5DE3-D61B47083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68C8B-9647-D346-9FCE-9684B974D4B6}" type="datetimeFigureOut">
              <a:rPr kumimoji="1" lang="zh-CN" altLang="en-US" smtClean="0"/>
              <a:t>2023/8/7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E77DFF0-64A2-9FC4-CA6D-6E6F51E7C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907A513-4D35-7570-B8B1-83D0A68FF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1089E-9E47-2049-A38E-9EB2345FB93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60064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21EE45F-AB51-363C-AA8C-493323B34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68C8B-9647-D346-9FCE-9684B974D4B6}" type="datetimeFigureOut">
              <a:rPr kumimoji="1" lang="zh-CN" altLang="en-US" smtClean="0"/>
              <a:t>2023/8/7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B652C2B-547B-FA66-2A38-FC88BEF64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58D0AFC-2496-BE4D-D7BB-FF228956D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1089E-9E47-2049-A38E-9EB2345FB93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2022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E1293F-6AAA-E680-76F3-BA338347F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AD7094-5BF2-B150-975A-946D1A7F2A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B2DF31E-89A0-9B22-321B-55BEB629B1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EF4E3AB-BE61-39BC-7837-5EF1E29CF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68C8B-9647-D346-9FCE-9684B974D4B6}" type="datetimeFigureOut">
              <a:rPr kumimoji="1" lang="zh-CN" altLang="en-US" smtClean="0"/>
              <a:t>2023/8/7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D814F40-B41D-3475-BC41-FBC266CA6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ED7446C-9D8E-2939-AC7D-A671BE40E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1089E-9E47-2049-A38E-9EB2345FB93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4410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93BAE6-F830-392E-9C84-9BCF909F7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D423469-01D9-A2B4-449E-2E817A7CA0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6054312-F524-B075-E98B-4B049872E5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1B74312-2EC1-765F-002D-6F027888B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68C8B-9647-D346-9FCE-9684B974D4B6}" type="datetimeFigureOut">
              <a:rPr kumimoji="1" lang="zh-CN" altLang="en-US" smtClean="0"/>
              <a:t>2023/8/7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325B4A7-6C84-DF54-3DA9-63668F8BA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7445723-09B2-C993-3FC2-18536DE33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1089E-9E47-2049-A38E-9EB2345FB93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11100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07B2EDA-0277-FA39-08E5-323A766B2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A2F4D50-0803-E4C6-5580-DC997DD906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DCF3B9-16DD-6B34-FC0D-5D518D6EB7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A68C8B-9647-D346-9FCE-9684B974D4B6}" type="datetimeFigureOut">
              <a:rPr kumimoji="1" lang="zh-CN" altLang="en-US" smtClean="0"/>
              <a:t>2023/8/7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5F70E0-D176-F3DE-D0F6-7E7FE49F3B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932CE6-58A8-2104-CCD7-A32AB59AC8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61089E-9E47-2049-A38E-9EB2345FB93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77144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122A68A-1A79-FC36-825A-19E4FD6781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5954" y="1095983"/>
            <a:ext cx="1777478" cy="3721100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2"/>
            </a:solidFill>
            <a:prstDash val="dash"/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60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C6054CA-4B6A-79C2-2D51-4C12326575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9467" y="1168156"/>
            <a:ext cx="4428351" cy="4257675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2"/>
            </a:solidFill>
            <a:prstDash val="dash"/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60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EDD93EF2-1B04-2A3B-832A-4C87D76A8D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8606" y="3643919"/>
            <a:ext cx="2911350" cy="8064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8" tIns="45714" rIns="91428" bIns="45714">
            <a:normAutofit/>
          </a:bodyPr>
          <a:lstStyle/>
          <a:p>
            <a:pPr algn="ctr" eaLnBrk="0" hangingPunct="0">
              <a:lnSpc>
                <a:spcPct val="90000"/>
              </a:lnSpc>
              <a:buFontTx/>
              <a:buNone/>
            </a:pPr>
            <a:r>
              <a:rPr lang="en-US" altLang="en-US" sz="1600" dirty="0" err="1">
                <a:latin typeface="PingFang SC" panose="020B0400000000000000" pitchFamily="34" charset="-122"/>
                <a:ea typeface="PingFang SC" panose="020B0400000000000000" pitchFamily="34" charset="-122"/>
              </a:rPr>
              <a:t>选择用来分</a:t>
            </a:r>
            <a:endParaRPr lang="en-US" altLang="en-US" sz="16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algn="ctr" eaLnBrk="0" hangingPunct="0">
              <a:lnSpc>
                <a:spcPct val="90000"/>
              </a:lnSpc>
              <a:buFontTx/>
              <a:buNone/>
            </a:pPr>
            <a:r>
              <a:rPr lang="en-US" altLang="en-US" sz="1600" dirty="0" err="1">
                <a:latin typeface="PingFang SC" panose="020B0400000000000000" pitchFamily="34" charset="-122"/>
                <a:ea typeface="PingFang SC" panose="020B0400000000000000" pitchFamily="34" charset="-122"/>
              </a:rPr>
              <a:t>析的问题或</a:t>
            </a:r>
            <a:endParaRPr lang="en-US" altLang="en-US" sz="16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algn="ctr" eaLnBrk="0" hangingPunct="0">
              <a:lnSpc>
                <a:spcPct val="90000"/>
              </a:lnSpc>
              <a:buFontTx/>
              <a:buNone/>
            </a:pPr>
            <a:r>
              <a:rPr lang="en-US" altLang="en-US" sz="1600" dirty="0" err="1">
                <a:latin typeface="PingFang SC" panose="020B0400000000000000" pitchFamily="34" charset="-122"/>
                <a:ea typeface="PingFang SC" panose="020B0400000000000000" pitchFamily="34" charset="-122"/>
              </a:rPr>
              <a:t>者缺陷</a:t>
            </a:r>
            <a:endParaRPr lang="en-US" altLang="en-US" sz="16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7" name="Text Box 6">
            <a:extLst>
              <a:ext uri="{FF2B5EF4-FFF2-40B4-BE49-F238E27FC236}">
                <a16:creationId xmlns:a16="http://schemas.microsoft.com/office/drawing/2014/main" id="{023312CE-12F0-18EA-5644-FF41E25CB9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4451" y="2036118"/>
            <a:ext cx="1541114" cy="5399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28" tIns="45714" rIns="91428" bIns="45714">
            <a:spAutoFit/>
          </a:bodyPr>
          <a:lstStyle/>
          <a:p>
            <a:pPr algn="ctr" eaLnBrk="0" hangingPunct="0">
              <a:lnSpc>
                <a:spcPct val="90000"/>
              </a:lnSpc>
              <a:buFontTx/>
              <a:buNone/>
            </a:pPr>
            <a:r>
              <a:rPr lang="en-US" altLang="en-US" sz="1600" dirty="0" err="1">
                <a:latin typeface="PingFang SC" panose="020B0400000000000000" pitchFamily="34" charset="-122"/>
                <a:ea typeface="PingFang SC" panose="020B0400000000000000" pitchFamily="34" charset="-122"/>
              </a:rPr>
              <a:t>根本原</a:t>
            </a:r>
            <a:endParaRPr lang="en-US" altLang="en-US" sz="16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algn="ctr" eaLnBrk="0" hangingPunct="0">
              <a:lnSpc>
                <a:spcPct val="90000"/>
              </a:lnSpc>
              <a:buFontTx/>
              <a:buNone/>
            </a:pPr>
            <a:r>
              <a:rPr lang="en-US" altLang="en-US" sz="1600" dirty="0" err="1">
                <a:latin typeface="PingFang SC" panose="020B0400000000000000" pitchFamily="34" charset="-122"/>
                <a:ea typeface="PingFang SC" panose="020B0400000000000000" pitchFamily="34" charset="-122"/>
              </a:rPr>
              <a:t>因分析</a:t>
            </a:r>
            <a:endParaRPr lang="en-US" altLang="en-US" sz="16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8" name="Text Box 7">
            <a:extLst>
              <a:ext uri="{FF2B5EF4-FFF2-40B4-BE49-F238E27FC236}">
                <a16:creationId xmlns:a16="http://schemas.microsoft.com/office/drawing/2014/main" id="{F4926541-251F-5B01-A273-C8E6FEAC77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5176" y="1693752"/>
            <a:ext cx="800195" cy="5399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8" tIns="45714" rIns="91428" bIns="45714">
            <a:spAutoFit/>
          </a:bodyPr>
          <a:lstStyle/>
          <a:p>
            <a:pPr algn="ctr" eaLnBrk="0" hangingPunct="0">
              <a:lnSpc>
                <a:spcPct val="90000"/>
              </a:lnSpc>
              <a:buFontTx/>
              <a:buNone/>
            </a:pPr>
            <a:r>
              <a:rPr lang="en-US" altLang="en-US" sz="1600" dirty="0" err="1">
                <a:latin typeface="PingFang SC" panose="020B0400000000000000" pitchFamily="34" charset="-122"/>
                <a:ea typeface="PingFang SC" panose="020B0400000000000000" pitchFamily="34" charset="-122"/>
              </a:rPr>
              <a:t>实施行</a:t>
            </a:r>
            <a:endParaRPr lang="en-US" altLang="en-US" sz="16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algn="ctr" eaLnBrk="0" hangingPunct="0">
              <a:lnSpc>
                <a:spcPct val="90000"/>
              </a:lnSpc>
              <a:buFontTx/>
              <a:buNone/>
            </a:pPr>
            <a:r>
              <a:rPr lang="en-US" altLang="en-US" sz="1600" dirty="0" err="1">
                <a:latin typeface="PingFang SC" panose="020B0400000000000000" pitchFamily="34" charset="-122"/>
                <a:ea typeface="PingFang SC" panose="020B0400000000000000" pitchFamily="34" charset="-122"/>
              </a:rPr>
              <a:t>动方案</a:t>
            </a:r>
            <a:endParaRPr lang="en-US" altLang="en-US" sz="16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9" name="Text Box 8">
            <a:extLst>
              <a:ext uri="{FF2B5EF4-FFF2-40B4-BE49-F238E27FC236}">
                <a16:creationId xmlns:a16="http://schemas.microsoft.com/office/drawing/2014/main" id="{98DFAB9E-8D46-8EC0-0DAD-518E59A290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26881" y="1748446"/>
            <a:ext cx="1005379" cy="3183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8" tIns="45714" rIns="91428" bIns="45714">
            <a:spAutoFit/>
          </a:bodyPr>
          <a:lstStyle/>
          <a:p>
            <a:pPr algn="ctr" eaLnBrk="0" hangingPunct="0">
              <a:lnSpc>
                <a:spcPct val="90000"/>
              </a:lnSpc>
              <a:buFontTx/>
              <a:buNone/>
            </a:pPr>
            <a:r>
              <a:rPr lang="en-US" altLang="en-US" sz="1600" dirty="0" err="1">
                <a:latin typeface="PingFang SC" panose="020B0400000000000000" pitchFamily="34" charset="-122"/>
                <a:ea typeface="PingFang SC" panose="020B0400000000000000" pitchFamily="34" charset="-122"/>
              </a:rPr>
              <a:t>效果评价</a:t>
            </a:r>
            <a:endParaRPr lang="en-US" altLang="en-US" sz="16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10" name="Text Box 9">
            <a:extLst>
              <a:ext uri="{FF2B5EF4-FFF2-40B4-BE49-F238E27FC236}">
                <a16:creationId xmlns:a16="http://schemas.microsoft.com/office/drawing/2014/main" id="{B1BA54E1-5367-5C83-814F-099F427F80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71363" y="3717300"/>
            <a:ext cx="1005379" cy="5399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8" tIns="45714" rIns="91428" bIns="45714">
            <a:spAutoFit/>
          </a:bodyPr>
          <a:lstStyle/>
          <a:p>
            <a:pPr algn="ctr" eaLnBrk="0" hangingPunct="0">
              <a:lnSpc>
                <a:spcPct val="90000"/>
              </a:lnSpc>
              <a:buFontTx/>
              <a:buNone/>
            </a:pPr>
            <a:r>
              <a:rPr lang="en-US" altLang="en-US" sz="1600" dirty="0" err="1">
                <a:latin typeface="PingFang SC" panose="020B0400000000000000" pitchFamily="34" charset="-122"/>
                <a:ea typeface="PingFang SC" panose="020B0400000000000000" pitchFamily="34" charset="-122"/>
              </a:rPr>
              <a:t>数据和</a:t>
            </a:r>
            <a:br>
              <a:rPr lang="en-US" altLang="en-US" sz="1600" dirty="0">
                <a:latin typeface="PingFang SC" panose="020B0400000000000000" pitchFamily="34" charset="-122"/>
                <a:ea typeface="PingFang SC" panose="020B0400000000000000" pitchFamily="34" charset="-122"/>
              </a:rPr>
            </a:br>
            <a:r>
              <a:rPr lang="en-US" altLang="en-US" sz="1600" dirty="0" err="1">
                <a:latin typeface="PingFang SC" panose="020B0400000000000000" pitchFamily="34" charset="-122"/>
                <a:ea typeface="PingFang SC" panose="020B0400000000000000" pitchFamily="34" charset="-122"/>
              </a:rPr>
              <a:t>经验记录</a:t>
            </a:r>
            <a:endParaRPr lang="en-US" altLang="en-US" sz="16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11" name="Text Box 10">
            <a:extLst>
              <a:ext uri="{FF2B5EF4-FFF2-40B4-BE49-F238E27FC236}">
                <a16:creationId xmlns:a16="http://schemas.microsoft.com/office/drawing/2014/main" id="{AF09125D-D2A8-E116-83E0-612B7FFE1D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50455" y="2372183"/>
            <a:ext cx="1849437" cy="309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8" tIns="45714" rIns="91428" bIns="45714">
            <a:spAutoFit/>
          </a:bodyPr>
          <a:lstStyle/>
          <a:p>
            <a:pPr algn="ctr" eaLnBrk="0" hangingPunct="0">
              <a:lnSpc>
                <a:spcPct val="85000"/>
              </a:lnSpc>
              <a:buFontTx/>
              <a:buNone/>
            </a:pPr>
            <a:r>
              <a:rPr lang="en-US" altLang="en-US" sz="1600" b="1" dirty="0" err="1">
                <a:solidFill>
                  <a:schemeClr val="tx2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选定的改进提案</a:t>
            </a:r>
            <a:endParaRPr lang="en-US" altLang="en-US" sz="1600" dirty="0">
              <a:solidFill>
                <a:schemeClr val="tx2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12" name="Line 11">
            <a:extLst>
              <a:ext uri="{FF2B5EF4-FFF2-40B4-BE49-F238E27FC236}">
                <a16:creationId xmlns:a16="http://schemas.microsoft.com/office/drawing/2014/main" id="{8332B485-87B3-A610-4BC6-D31541BB67AC}"/>
              </a:ext>
            </a:extLst>
          </p:cNvPr>
          <p:cNvSpPr>
            <a:spLocks noChangeShapeType="1"/>
          </p:cNvSpPr>
          <p:nvPr/>
        </p:nvSpPr>
        <p:spPr bwMode="auto">
          <a:xfrm>
            <a:off x="6874281" y="2192946"/>
            <a:ext cx="1560513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60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13" name="Line 12">
            <a:extLst>
              <a:ext uri="{FF2B5EF4-FFF2-40B4-BE49-F238E27FC236}">
                <a16:creationId xmlns:a16="http://schemas.microsoft.com/office/drawing/2014/main" id="{629C9C83-5774-BD0B-F12A-DB08209F0E8F}"/>
              </a:ext>
            </a:extLst>
          </p:cNvPr>
          <p:cNvSpPr>
            <a:spLocks noChangeShapeType="1"/>
          </p:cNvSpPr>
          <p:nvPr/>
        </p:nvSpPr>
        <p:spPr bwMode="auto">
          <a:xfrm>
            <a:off x="6915556" y="2767182"/>
            <a:ext cx="1519238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60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14" name="Text Box 13">
            <a:extLst>
              <a:ext uri="{FF2B5EF4-FFF2-40B4-BE49-F238E27FC236}">
                <a16:creationId xmlns:a16="http://schemas.microsoft.com/office/drawing/2014/main" id="{C319C21E-0BB3-DE60-18AE-C9861702EA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9000" y="5011066"/>
            <a:ext cx="1773237" cy="3183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8" tIns="45714" rIns="91428" bIns="45714">
            <a:spAutoFit/>
          </a:bodyPr>
          <a:lstStyle/>
          <a:p>
            <a:pPr algn="ctr" eaLnBrk="0" hangingPunct="0">
              <a:lnSpc>
                <a:spcPct val="90000"/>
              </a:lnSpc>
              <a:buFontTx/>
              <a:buNone/>
            </a:pPr>
            <a:r>
              <a:rPr lang="en-US" altLang="en-US" sz="1600" b="1" dirty="0" err="1">
                <a:solidFill>
                  <a:schemeClr val="tx2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记录</a:t>
            </a:r>
            <a:endParaRPr lang="en-US" altLang="en-US" sz="1600" b="1" dirty="0">
              <a:solidFill>
                <a:schemeClr val="tx2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15" name="Line 14">
            <a:extLst>
              <a:ext uri="{FF2B5EF4-FFF2-40B4-BE49-F238E27FC236}">
                <a16:creationId xmlns:a16="http://schemas.microsoft.com/office/drawing/2014/main" id="{37BDEBCB-CB81-0574-3278-D9AA6BB28D4B}"/>
              </a:ext>
            </a:extLst>
          </p:cNvPr>
          <p:cNvSpPr>
            <a:spLocks noChangeShapeType="1"/>
          </p:cNvSpPr>
          <p:nvPr/>
        </p:nvSpPr>
        <p:spPr bwMode="auto">
          <a:xfrm>
            <a:off x="5472519" y="4990121"/>
            <a:ext cx="1397000" cy="1587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60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16" name="Text Box 15">
            <a:extLst>
              <a:ext uri="{FF2B5EF4-FFF2-40B4-BE49-F238E27FC236}">
                <a16:creationId xmlns:a16="http://schemas.microsoft.com/office/drawing/2014/main" id="{31A50119-ADB8-F3FE-6109-96EF63A153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5700" y="3831993"/>
            <a:ext cx="595010" cy="309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8" tIns="45714" rIns="91428" bIns="45714">
            <a:spAutoFit/>
          </a:bodyPr>
          <a:lstStyle/>
          <a:p>
            <a:pPr algn="ctr" eaLnBrk="0" hangingPunct="0">
              <a:lnSpc>
                <a:spcPct val="85000"/>
              </a:lnSpc>
              <a:buFontTx/>
              <a:buNone/>
            </a:pPr>
            <a:r>
              <a:rPr lang="en-US" altLang="en-US" sz="1600" b="1" dirty="0" err="1">
                <a:solidFill>
                  <a:schemeClr val="tx2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度量</a:t>
            </a:r>
            <a:endParaRPr lang="en-US" altLang="en-US" sz="1600" dirty="0">
              <a:solidFill>
                <a:schemeClr val="tx2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17" name="Line 16">
            <a:extLst>
              <a:ext uri="{FF2B5EF4-FFF2-40B4-BE49-F238E27FC236}">
                <a16:creationId xmlns:a16="http://schemas.microsoft.com/office/drawing/2014/main" id="{ED99B23F-F7E8-2C0F-CDFC-10E31982D1CA}"/>
              </a:ext>
            </a:extLst>
          </p:cNvPr>
          <p:cNvSpPr>
            <a:spLocks noChangeShapeType="1"/>
          </p:cNvSpPr>
          <p:nvPr/>
        </p:nvSpPr>
        <p:spPr bwMode="auto">
          <a:xfrm>
            <a:off x="7337188" y="3771362"/>
            <a:ext cx="1270000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60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18" name="Line 17">
            <a:extLst>
              <a:ext uri="{FF2B5EF4-FFF2-40B4-BE49-F238E27FC236}">
                <a16:creationId xmlns:a16="http://schemas.microsoft.com/office/drawing/2014/main" id="{ACF4CE77-85DD-6B71-1845-68EF6A56BD4C}"/>
              </a:ext>
            </a:extLst>
          </p:cNvPr>
          <p:cNvSpPr>
            <a:spLocks noChangeShapeType="1"/>
          </p:cNvSpPr>
          <p:nvPr/>
        </p:nvSpPr>
        <p:spPr bwMode="auto">
          <a:xfrm>
            <a:off x="7351476" y="4141104"/>
            <a:ext cx="1255712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60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19" name="Line 18">
            <a:extLst>
              <a:ext uri="{FF2B5EF4-FFF2-40B4-BE49-F238E27FC236}">
                <a16:creationId xmlns:a16="http://schemas.microsoft.com/office/drawing/2014/main" id="{EBCAE1B0-35EA-4DD8-ABDA-3EF69C734C8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61493" y="4601183"/>
            <a:ext cx="0" cy="38735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60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0" name="Line 19">
            <a:extLst>
              <a:ext uri="{FF2B5EF4-FFF2-40B4-BE49-F238E27FC236}">
                <a16:creationId xmlns:a16="http://schemas.microsoft.com/office/drawing/2014/main" id="{9D61D089-D248-E3CF-1081-9197F3C306C2}"/>
              </a:ext>
            </a:extLst>
          </p:cNvPr>
          <p:cNvSpPr>
            <a:spLocks noChangeShapeType="1"/>
          </p:cNvSpPr>
          <p:nvPr/>
        </p:nvSpPr>
        <p:spPr bwMode="auto">
          <a:xfrm>
            <a:off x="5472519" y="5318366"/>
            <a:ext cx="1398587" cy="1587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60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4AF6003-678D-FF34-D017-03E318CB29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6969" y="1308708"/>
            <a:ext cx="1257300" cy="1254125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60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39A6E70-F1EE-2B9B-0E33-34FE47758A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2708" y="3359758"/>
            <a:ext cx="1255712" cy="1252538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60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79E247B-8D30-CE01-6C97-01CCCAE1CF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79244" y="1273783"/>
            <a:ext cx="1257300" cy="1252538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60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1C71F70-19A1-9BA3-69E5-5A4B6B1EE3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7945" y="1657958"/>
            <a:ext cx="1257300" cy="1252538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60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EF0A0F4-EB37-C7E1-E5C1-E1E8CDC2E9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7606" y="3350233"/>
            <a:ext cx="1257300" cy="1254125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60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6" name="Line 25">
            <a:extLst>
              <a:ext uri="{FF2B5EF4-FFF2-40B4-BE49-F238E27FC236}">
                <a16:creationId xmlns:a16="http://schemas.microsoft.com/office/drawing/2014/main" id="{48F560B9-9065-A377-39F6-039A6D49205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72945" y="2913671"/>
            <a:ext cx="0" cy="4587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60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7" name="Arc 26">
            <a:extLst>
              <a:ext uri="{FF2B5EF4-FFF2-40B4-BE49-F238E27FC236}">
                <a16:creationId xmlns:a16="http://schemas.microsoft.com/office/drawing/2014/main" id="{2D012CC1-EF93-61AE-1108-D5382913E7E8}"/>
              </a:ext>
            </a:extLst>
          </p:cNvPr>
          <p:cNvSpPr>
            <a:spLocks/>
          </p:cNvSpPr>
          <p:nvPr/>
        </p:nvSpPr>
        <p:spPr bwMode="auto">
          <a:xfrm flipV="1">
            <a:off x="6625042" y="2432574"/>
            <a:ext cx="863081" cy="1130383"/>
          </a:xfrm>
          <a:custGeom>
            <a:avLst/>
            <a:gdLst>
              <a:gd name="G0" fmla="+- 0 0 0"/>
              <a:gd name="G1" fmla="+- 21540 0 0"/>
              <a:gd name="G2" fmla="+- 21600 0 0"/>
              <a:gd name="T0" fmla="*/ 1615 w 20517"/>
              <a:gd name="T1" fmla="*/ 0 h 21540"/>
              <a:gd name="T2" fmla="*/ 20517 w 20517"/>
              <a:gd name="T3" fmla="*/ 14787 h 21540"/>
              <a:gd name="T4" fmla="*/ 0 w 20517"/>
              <a:gd name="T5" fmla="*/ 21540 h 215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0517" h="21540" fill="none" extrusionOk="0">
                <a:moveTo>
                  <a:pt x="1614" y="0"/>
                </a:moveTo>
                <a:cubicBezTo>
                  <a:pt x="10326" y="653"/>
                  <a:pt x="17786" y="6489"/>
                  <a:pt x="20517" y="14786"/>
                </a:cubicBezTo>
              </a:path>
              <a:path w="20517" h="21540" stroke="0" extrusionOk="0">
                <a:moveTo>
                  <a:pt x="1614" y="0"/>
                </a:moveTo>
                <a:cubicBezTo>
                  <a:pt x="10326" y="653"/>
                  <a:pt x="17786" y="6489"/>
                  <a:pt x="20517" y="14786"/>
                </a:cubicBezTo>
                <a:lnTo>
                  <a:pt x="0" y="21540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round/>
            <a:headEnd type="triangle" w="med" len="med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60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cxnSp>
        <p:nvCxnSpPr>
          <p:cNvPr id="28" name="AutoShape 27">
            <a:extLst>
              <a:ext uri="{FF2B5EF4-FFF2-40B4-BE49-F238E27FC236}">
                <a16:creationId xmlns:a16="http://schemas.microsoft.com/office/drawing/2014/main" id="{4715F384-3F43-0BB2-BE0F-9AA2E14691D2}"/>
              </a:ext>
            </a:extLst>
          </p:cNvPr>
          <p:cNvCxnSpPr>
            <a:cxnSpLocks noChangeShapeType="1"/>
            <a:stCxn id="23" idx="4"/>
          </p:cNvCxnSpPr>
          <p:nvPr/>
        </p:nvCxnSpPr>
        <p:spPr bwMode="auto">
          <a:xfrm rot="5400000">
            <a:off x="7981150" y="2661945"/>
            <a:ext cx="1262368" cy="991121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3275C030-8B58-E637-0A7E-DAA29F317B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9774" y="1147312"/>
            <a:ext cx="1848892" cy="32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2705" tIns="51353" rIns="102705" bIns="51353">
            <a:spAutoFit/>
          </a:bodyPr>
          <a:lstStyle>
            <a:lvl1pPr defTabSz="102711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12763" defTabSz="102711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27113" defTabSz="102711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39875" defTabSz="102711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4225" defTabSz="102711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1425" defTabSz="10271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68625" defTabSz="10271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5825" defTabSz="10271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3025" defTabSz="10271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85000"/>
              </a:lnSpc>
              <a:buFontTx/>
              <a:buNone/>
            </a:pPr>
            <a:r>
              <a:rPr lang="en-US" altLang="en-US" sz="1600" b="1" dirty="0" err="1">
                <a:solidFill>
                  <a:schemeClr val="tx2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确定问题根本原因</a:t>
            </a:r>
            <a:endParaRPr lang="en-US" altLang="zh-CN" sz="1600" b="1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CE7626E-7E1A-CCF5-EA05-B16CB21719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1098" y="1197554"/>
            <a:ext cx="1028154" cy="32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2705" tIns="51353" rIns="102705" bIns="51353">
            <a:spAutoFit/>
          </a:bodyPr>
          <a:lstStyle>
            <a:lvl1pPr defTabSz="102711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12763" defTabSz="102711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27113" defTabSz="102711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39875" defTabSz="102711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4225" defTabSz="102711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1425" defTabSz="10271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68625" defTabSz="10271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5825" defTabSz="10271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3025" defTabSz="10271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85000"/>
              </a:lnSpc>
              <a:buFontTx/>
              <a:buNone/>
            </a:pPr>
            <a:r>
              <a:rPr lang="en-US" altLang="en-US" sz="1600" b="1" dirty="0" err="1">
                <a:solidFill>
                  <a:schemeClr val="tx2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解决根因</a:t>
            </a:r>
            <a:endParaRPr lang="en-US" altLang="zh-CN" sz="1600" b="1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31" name="Arc 30">
            <a:extLst>
              <a:ext uri="{FF2B5EF4-FFF2-40B4-BE49-F238E27FC236}">
                <a16:creationId xmlns:a16="http://schemas.microsoft.com/office/drawing/2014/main" id="{6EC56F2E-1552-80C0-7DB7-2A876DB7F4F7}"/>
              </a:ext>
            </a:extLst>
          </p:cNvPr>
          <p:cNvSpPr>
            <a:spLocks/>
          </p:cNvSpPr>
          <p:nvPr/>
        </p:nvSpPr>
        <p:spPr bwMode="auto">
          <a:xfrm rot="18996329" flipH="1" flipV="1">
            <a:off x="6629288" y="3872786"/>
            <a:ext cx="1026093" cy="742468"/>
          </a:xfrm>
          <a:custGeom>
            <a:avLst/>
            <a:gdLst>
              <a:gd name="G0" fmla="+- 1000 0 0"/>
              <a:gd name="G1" fmla="+- 21600 0 0"/>
              <a:gd name="G2" fmla="+- 21600 0 0"/>
              <a:gd name="T0" fmla="*/ 0 w 22367"/>
              <a:gd name="T1" fmla="*/ 23 h 21600"/>
              <a:gd name="T2" fmla="*/ 22367 w 22367"/>
              <a:gd name="T3" fmla="*/ 18439 h 21600"/>
              <a:gd name="T4" fmla="*/ 1000 w 22367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2367" h="21600" fill="none" extrusionOk="0">
                <a:moveTo>
                  <a:pt x="0" y="23"/>
                </a:moveTo>
                <a:cubicBezTo>
                  <a:pt x="333" y="7"/>
                  <a:pt x="666" y="0"/>
                  <a:pt x="1000" y="0"/>
                </a:cubicBezTo>
                <a:cubicBezTo>
                  <a:pt x="11708" y="0"/>
                  <a:pt x="20800" y="7845"/>
                  <a:pt x="22367" y="18438"/>
                </a:cubicBezTo>
              </a:path>
              <a:path w="22367" h="21600" stroke="0" extrusionOk="0">
                <a:moveTo>
                  <a:pt x="0" y="23"/>
                </a:moveTo>
                <a:cubicBezTo>
                  <a:pt x="333" y="7"/>
                  <a:pt x="666" y="0"/>
                  <a:pt x="1000" y="0"/>
                </a:cubicBezTo>
                <a:cubicBezTo>
                  <a:pt x="11708" y="0"/>
                  <a:pt x="20800" y="7845"/>
                  <a:pt x="22367" y="18438"/>
                </a:cubicBezTo>
                <a:lnTo>
                  <a:pt x="1000" y="21600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60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32" name="Arc 31">
            <a:extLst>
              <a:ext uri="{FF2B5EF4-FFF2-40B4-BE49-F238E27FC236}">
                <a16:creationId xmlns:a16="http://schemas.microsoft.com/office/drawing/2014/main" id="{A83DF61D-6656-E0A9-6FE7-6FE6BE86B7DF}"/>
              </a:ext>
            </a:extLst>
          </p:cNvPr>
          <p:cNvSpPr>
            <a:spLocks/>
          </p:cNvSpPr>
          <p:nvPr/>
        </p:nvSpPr>
        <p:spPr bwMode="auto">
          <a:xfrm>
            <a:off x="6634474" y="1884971"/>
            <a:ext cx="800195" cy="361950"/>
          </a:xfrm>
          <a:custGeom>
            <a:avLst/>
            <a:gdLst>
              <a:gd name="G0" fmla="+- 0 0 0"/>
              <a:gd name="G1" fmla="+- 21341 0 0"/>
              <a:gd name="G2" fmla="+- 21600 0 0"/>
              <a:gd name="T0" fmla="*/ 3335 w 20912"/>
              <a:gd name="T1" fmla="*/ 0 h 21341"/>
              <a:gd name="T2" fmla="*/ 20912 w 20912"/>
              <a:gd name="T3" fmla="*/ 15932 h 21341"/>
              <a:gd name="T4" fmla="*/ 0 w 20912"/>
              <a:gd name="T5" fmla="*/ 21341 h 213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0912" h="21341" fill="none" extrusionOk="0">
                <a:moveTo>
                  <a:pt x="3334" y="0"/>
                </a:moveTo>
                <a:cubicBezTo>
                  <a:pt x="11846" y="1330"/>
                  <a:pt x="18754" y="7591"/>
                  <a:pt x="20911" y="15932"/>
                </a:cubicBezTo>
              </a:path>
              <a:path w="20912" h="21341" stroke="0" extrusionOk="0">
                <a:moveTo>
                  <a:pt x="3334" y="0"/>
                </a:moveTo>
                <a:cubicBezTo>
                  <a:pt x="11846" y="1330"/>
                  <a:pt x="18754" y="7591"/>
                  <a:pt x="20911" y="15932"/>
                </a:cubicBezTo>
                <a:lnTo>
                  <a:pt x="0" y="21341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60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33" name="Text Box 41">
            <a:extLst>
              <a:ext uri="{FF2B5EF4-FFF2-40B4-BE49-F238E27FC236}">
                <a16:creationId xmlns:a16="http://schemas.microsoft.com/office/drawing/2014/main" id="{0FCEE1A1-DD3E-412B-FEEC-85FF5BF769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9896" y="5064733"/>
            <a:ext cx="1908770" cy="3183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28" tIns="45714" rIns="91428" bIns="45714">
            <a:spAutoFit/>
          </a:bodyPr>
          <a:lstStyle/>
          <a:p>
            <a:pPr algn="ctr" eaLnBrk="0" hangingPunct="0">
              <a:lnSpc>
                <a:spcPct val="90000"/>
              </a:lnSpc>
              <a:buFontTx/>
              <a:buNone/>
            </a:pPr>
            <a:r>
              <a:rPr lang="en-US" altLang="en-US" sz="1600" b="1" dirty="0" err="1">
                <a:solidFill>
                  <a:schemeClr val="tx2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问题或者缺陷数据</a:t>
            </a:r>
            <a:endParaRPr lang="en-US" altLang="en-US" sz="1600" dirty="0">
              <a:solidFill>
                <a:schemeClr val="tx2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34" name="Line 42">
            <a:extLst>
              <a:ext uri="{FF2B5EF4-FFF2-40B4-BE49-F238E27FC236}">
                <a16:creationId xmlns:a16="http://schemas.microsoft.com/office/drawing/2014/main" id="{CDDB74CE-1106-59E8-56CB-33D7E501181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57836" y="5048858"/>
            <a:ext cx="1632672" cy="3175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60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35" name="Line 43">
            <a:extLst>
              <a:ext uri="{FF2B5EF4-FFF2-40B4-BE49-F238E27FC236}">
                <a16:creationId xmlns:a16="http://schemas.microsoft.com/office/drawing/2014/main" id="{D5D85756-3793-94EB-5C5F-08FC62F8228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57836" y="5383078"/>
            <a:ext cx="1640609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60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36" name="Line 44">
            <a:extLst>
              <a:ext uri="{FF2B5EF4-FFF2-40B4-BE49-F238E27FC236}">
                <a16:creationId xmlns:a16="http://schemas.microsoft.com/office/drawing/2014/main" id="{577CBC26-2081-37AD-A700-A1B26078D868}"/>
              </a:ext>
            </a:extLst>
          </p:cNvPr>
          <p:cNvSpPr>
            <a:spLocks noChangeShapeType="1"/>
          </p:cNvSpPr>
          <p:nvPr/>
        </p:nvSpPr>
        <p:spPr bwMode="auto">
          <a:xfrm>
            <a:off x="2968182" y="4594832"/>
            <a:ext cx="0" cy="48265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60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37" name="Line 45">
            <a:extLst>
              <a:ext uri="{FF2B5EF4-FFF2-40B4-BE49-F238E27FC236}">
                <a16:creationId xmlns:a16="http://schemas.microsoft.com/office/drawing/2014/main" id="{5A236E79-3212-267A-539E-714606D026C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15182" y="3086708"/>
            <a:ext cx="1434286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endParaRPr lang="zh-CN" altLang="en-US" sz="160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38" name="Rectangle 46">
            <a:extLst>
              <a:ext uri="{FF2B5EF4-FFF2-40B4-BE49-F238E27FC236}">
                <a16:creationId xmlns:a16="http://schemas.microsoft.com/office/drawing/2014/main" id="{B50A6B90-1994-5A05-7E9F-08E51247AA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9753" y="3162260"/>
            <a:ext cx="820738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102711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12763" defTabSz="102711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27113" defTabSz="102711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39875" defTabSz="102711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4225" defTabSz="102711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1425" defTabSz="10271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68625" defTabSz="10271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5825" defTabSz="10271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3025" defTabSz="10271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sz="1600" b="1" dirty="0">
                <a:solidFill>
                  <a:schemeClr val="tx2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行动方案</a:t>
            </a:r>
            <a:endParaRPr lang="en-US" altLang="zh-CN" sz="1600" b="1" dirty="0">
              <a:solidFill>
                <a:schemeClr val="tx2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39" name="Line 47">
            <a:extLst>
              <a:ext uri="{FF2B5EF4-FFF2-40B4-BE49-F238E27FC236}">
                <a16:creationId xmlns:a16="http://schemas.microsoft.com/office/drawing/2014/main" id="{5EC89006-78CA-1109-500E-F9CABF35166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04069" y="3429000"/>
            <a:ext cx="1434287" cy="3783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endParaRPr lang="zh-CN" altLang="en-US" sz="160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40" name="Line 48">
            <a:extLst>
              <a:ext uri="{FF2B5EF4-FFF2-40B4-BE49-F238E27FC236}">
                <a16:creationId xmlns:a16="http://schemas.microsoft.com/office/drawing/2014/main" id="{44746495-903B-6432-8FEF-E8D63591233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694519" y="2507271"/>
            <a:ext cx="898525" cy="5794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60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41" name="Line 49">
            <a:extLst>
              <a:ext uri="{FF2B5EF4-FFF2-40B4-BE49-F238E27FC236}">
                <a16:creationId xmlns:a16="http://schemas.microsoft.com/office/drawing/2014/main" id="{4F38BFA6-086B-5B7C-4712-3858702DBE1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97831" y="1980221"/>
            <a:ext cx="701675" cy="111376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60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54491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19</Words>
  <Application>Microsoft Macintosh PowerPoint</Application>
  <PresentationFormat>宽屏</PresentationFormat>
  <Paragraphs>16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PingFang SC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Chengjie</dc:creator>
  <cp:lastModifiedBy>Liu Chengjie</cp:lastModifiedBy>
  <cp:revision>3</cp:revision>
  <dcterms:created xsi:type="dcterms:W3CDTF">2023-08-07T04:07:19Z</dcterms:created>
  <dcterms:modified xsi:type="dcterms:W3CDTF">2023-08-07T04:17:59Z</dcterms:modified>
</cp:coreProperties>
</file>