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2192000"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94" d="100"/>
          <a:sy n="94" d="100"/>
        </p:scale>
        <p:origin x="18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2842"/>
            <a:ext cx="10363200" cy="3133172"/>
          </a:xfrm>
        </p:spPr>
        <p:txBody>
          <a:bodyPr anchor="b"/>
          <a:lstStyle>
            <a:lvl1pPr algn="ctr">
              <a:defRPr sz="7874"/>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726842"/>
            <a:ext cx="9144000" cy="2172804"/>
          </a:xfrm>
        </p:spPr>
        <p:txBody>
          <a:bodyPr/>
          <a:lstStyle>
            <a:lvl1pPr marL="0" indent="0" algn="ctr">
              <a:buNone/>
              <a:defRPr sz="3150"/>
            </a:lvl1pPr>
            <a:lvl2pPr marL="599984" indent="0" algn="ctr">
              <a:buNone/>
              <a:defRPr sz="2625"/>
            </a:lvl2pPr>
            <a:lvl3pPr marL="1199967" indent="0" algn="ctr">
              <a:buNone/>
              <a:defRPr sz="2362"/>
            </a:lvl3pPr>
            <a:lvl4pPr marL="1799951" indent="0" algn="ctr">
              <a:buNone/>
              <a:defRPr sz="2100"/>
            </a:lvl4pPr>
            <a:lvl5pPr marL="2399934" indent="0" algn="ctr">
              <a:buNone/>
              <a:defRPr sz="2100"/>
            </a:lvl5pPr>
            <a:lvl6pPr marL="2999918" indent="0" algn="ctr">
              <a:buNone/>
              <a:defRPr sz="2100"/>
            </a:lvl6pPr>
            <a:lvl7pPr marL="3599901" indent="0" algn="ctr">
              <a:buNone/>
              <a:defRPr sz="2100"/>
            </a:lvl7pPr>
            <a:lvl8pPr marL="4199885" indent="0" algn="ctr">
              <a:buNone/>
              <a:defRPr sz="2100"/>
            </a:lvl8pPr>
            <a:lvl9pPr marL="4799868" indent="0" algn="ctr">
              <a:buNone/>
              <a:defRPr sz="21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194380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3788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79142"/>
            <a:ext cx="2628900" cy="762669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79142"/>
            <a:ext cx="7734300" cy="762669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772104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257450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2243638"/>
            <a:ext cx="10515600" cy="3743557"/>
          </a:xfrm>
        </p:spPr>
        <p:txBody>
          <a:bodyPr anchor="b"/>
          <a:lstStyle>
            <a:lvl1pPr>
              <a:defRPr sz="7874"/>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6022610"/>
            <a:ext cx="10515600" cy="1968648"/>
          </a:xfrm>
        </p:spPr>
        <p:txBody>
          <a:bodyPr/>
          <a:lstStyle>
            <a:lvl1pPr marL="0" indent="0">
              <a:buNone/>
              <a:defRPr sz="3150">
                <a:solidFill>
                  <a:schemeClr val="tx1"/>
                </a:solidFill>
              </a:defRPr>
            </a:lvl1pPr>
            <a:lvl2pPr marL="599984" indent="0">
              <a:buNone/>
              <a:defRPr sz="2625">
                <a:solidFill>
                  <a:schemeClr val="tx1">
                    <a:tint val="75000"/>
                  </a:schemeClr>
                </a:solidFill>
              </a:defRPr>
            </a:lvl2pPr>
            <a:lvl3pPr marL="1199967" indent="0">
              <a:buNone/>
              <a:defRPr sz="2362">
                <a:solidFill>
                  <a:schemeClr val="tx1">
                    <a:tint val="75000"/>
                  </a:schemeClr>
                </a:solidFill>
              </a:defRPr>
            </a:lvl3pPr>
            <a:lvl4pPr marL="1799951" indent="0">
              <a:buNone/>
              <a:defRPr sz="2100">
                <a:solidFill>
                  <a:schemeClr val="tx1">
                    <a:tint val="75000"/>
                  </a:schemeClr>
                </a:solidFill>
              </a:defRPr>
            </a:lvl4pPr>
            <a:lvl5pPr marL="2399934" indent="0">
              <a:buNone/>
              <a:defRPr sz="2100">
                <a:solidFill>
                  <a:schemeClr val="tx1">
                    <a:tint val="75000"/>
                  </a:schemeClr>
                </a:solidFill>
              </a:defRPr>
            </a:lvl5pPr>
            <a:lvl6pPr marL="2999918" indent="0">
              <a:buNone/>
              <a:defRPr sz="2100">
                <a:solidFill>
                  <a:schemeClr val="tx1">
                    <a:tint val="75000"/>
                  </a:schemeClr>
                </a:solidFill>
              </a:defRPr>
            </a:lvl6pPr>
            <a:lvl7pPr marL="3599901" indent="0">
              <a:buNone/>
              <a:defRPr sz="2100">
                <a:solidFill>
                  <a:schemeClr val="tx1">
                    <a:tint val="75000"/>
                  </a:schemeClr>
                </a:solidFill>
              </a:defRPr>
            </a:lvl7pPr>
            <a:lvl8pPr marL="4199885" indent="0">
              <a:buNone/>
              <a:defRPr sz="2100">
                <a:solidFill>
                  <a:schemeClr val="tx1">
                    <a:tint val="75000"/>
                  </a:schemeClr>
                </a:solidFill>
              </a:defRPr>
            </a:lvl8pPr>
            <a:lvl9pPr marL="4799868" indent="0">
              <a:buNone/>
              <a:defRPr sz="21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142538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2395710"/>
            <a:ext cx="5181600" cy="57101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395710"/>
            <a:ext cx="5181600" cy="57101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56815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479144"/>
            <a:ext cx="10515600" cy="1739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2206137"/>
            <a:ext cx="5157787"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zh-CN" altLang="en-US"/>
              <a:t>单击此处编辑母版文本样式</a:t>
            </a:r>
          </a:p>
        </p:txBody>
      </p:sp>
      <p:sp>
        <p:nvSpPr>
          <p:cNvPr id="4" name="Content Placeholder 3"/>
          <p:cNvSpPr>
            <a:spLocks noGrp="1"/>
          </p:cNvSpPr>
          <p:nvPr>
            <p:ph sz="half" idx="2"/>
          </p:nvPr>
        </p:nvSpPr>
        <p:spPr>
          <a:xfrm>
            <a:off x="839789" y="3287331"/>
            <a:ext cx="5157787" cy="483516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2206137"/>
            <a:ext cx="5183188"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zh-CN" altLang="en-US"/>
              <a:t>单击此处编辑母版文本样式</a:t>
            </a:r>
          </a:p>
        </p:txBody>
      </p:sp>
      <p:sp>
        <p:nvSpPr>
          <p:cNvPr id="6" name="Content Placeholder 5"/>
          <p:cNvSpPr>
            <a:spLocks noGrp="1"/>
          </p:cNvSpPr>
          <p:nvPr>
            <p:ph sz="quarter" idx="4"/>
          </p:nvPr>
        </p:nvSpPr>
        <p:spPr>
          <a:xfrm>
            <a:off x="6172201" y="3287331"/>
            <a:ext cx="5183188" cy="483516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371593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3291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21481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599969"/>
            <a:ext cx="3932237" cy="2099892"/>
          </a:xfrm>
        </p:spPr>
        <p:txBody>
          <a:bodyPr anchor="b"/>
          <a:lstStyle>
            <a:lvl1pPr>
              <a:defRPr sz="4199"/>
            </a:lvl1pPr>
          </a:lstStyle>
          <a:p>
            <a:r>
              <a:rPr lang="zh-CN" altLang="en-US"/>
              <a:t>单击此处编辑母版标题样式</a:t>
            </a:r>
            <a:endParaRPr lang="en-US" dirty="0"/>
          </a:p>
        </p:txBody>
      </p:sp>
      <p:sp>
        <p:nvSpPr>
          <p:cNvPr id="3" name="Content Placeholder 2"/>
          <p:cNvSpPr>
            <a:spLocks noGrp="1"/>
          </p:cNvSpPr>
          <p:nvPr>
            <p:ph idx="1"/>
          </p:nvPr>
        </p:nvSpPr>
        <p:spPr>
          <a:xfrm>
            <a:off x="5183188" y="1295769"/>
            <a:ext cx="6172200" cy="6395505"/>
          </a:xfrm>
        </p:spPr>
        <p:txBody>
          <a:bodyPr/>
          <a:lstStyle>
            <a:lvl1pPr>
              <a:defRPr sz="4199"/>
            </a:lvl1pPr>
            <a:lvl2pPr>
              <a:defRPr sz="3674"/>
            </a:lvl2pPr>
            <a:lvl3pPr>
              <a:defRPr sz="3150"/>
            </a:lvl3pPr>
            <a:lvl4pPr>
              <a:defRPr sz="2625"/>
            </a:lvl4pPr>
            <a:lvl5pPr>
              <a:defRPr sz="2625"/>
            </a:lvl5pPr>
            <a:lvl6pPr>
              <a:defRPr sz="2625"/>
            </a:lvl6pPr>
            <a:lvl7pPr>
              <a:defRPr sz="2625"/>
            </a:lvl7pPr>
            <a:lvl8pPr>
              <a:defRPr sz="2625"/>
            </a:lvl8pPr>
            <a:lvl9pPr>
              <a:defRPr sz="26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699862"/>
            <a:ext cx="3932237"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425872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599969"/>
            <a:ext cx="3932237" cy="2099892"/>
          </a:xfrm>
        </p:spPr>
        <p:txBody>
          <a:bodyPr anchor="b"/>
          <a:lstStyle>
            <a:lvl1pPr>
              <a:defRPr sz="41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1295769"/>
            <a:ext cx="6172200" cy="6395505"/>
          </a:xfrm>
        </p:spPr>
        <p:txBody>
          <a:bodyPr anchor="t"/>
          <a:lstStyle>
            <a:lvl1pPr marL="0" indent="0">
              <a:buNone/>
              <a:defRPr sz="4199"/>
            </a:lvl1pPr>
            <a:lvl2pPr marL="599984" indent="0">
              <a:buNone/>
              <a:defRPr sz="3674"/>
            </a:lvl2pPr>
            <a:lvl3pPr marL="1199967" indent="0">
              <a:buNone/>
              <a:defRPr sz="3150"/>
            </a:lvl3pPr>
            <a:lvl4pPr marL="1799951" indent="0">
              <a:buNone/>
              <a:defRPr sz="2625"/>
            </a:lvl4pPr>
            <a:lvl5pPr marL="2399934" indent="0">
              <a:buNone/>
              <a:defRPr sz="2625"/>
            </a:lvl5pPr>
            <a:lvl6pPr marL="2999918" indent="0">
              <a:buNone/>
              <a:defRPr sz="2625"/>
            </a:lvl6pPr>
            <a:lvl7pPr marL="3599901" indent="0">
              <a:buNone/>
              <a:defRPr sz="2625"/>
            </a:lvl7pPr>
            <a:lvl8pPr marL="4199885" indent="0">
              <a:buNone/>
              <a:defRPr sz="2625"/>
            </a:lvl8pPr>
            <a:lvl9pPr marL="4799868" indent="0">
              <a:buNone/>
              <a:defRPr sz="2625"/>
            </a:lvl9pPr>
          </a:lstStyle>
          <a:p>
            <a:r>
              <a:rPr lang="zh-CN" altLang="en-US"/>
              <a:t>单击图标添加图片</a:t>
            </a:r>
            <a:endParaRPr lang="en-US" dirty="0"/>
          </a:p>
        </p:txBody>
      </p:sp>
      <p:sp>
        <p:nvSpPr>
          <p:cNvPr id="4" name="Text Placeholder 3"/>
          <p:cNvSpPr>
            <a:spLocks noGrp="1"/>
          </p:cNvSpPr>
          <p:nvPr>
            <p:ph type="body" sz="half" idx="2"/>
          </p:nvPr>
        </p:nvSpPr>
        <p:spPr>
          <a:xfrm>
            <a:off x="839788" y="2699862"/>
            <a:ext cx="3932237"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1FFE01A-0A31-9F4A-8CA0-2AB02711563E}" type="datetimeFigureOut">
              <a:rPr kumimoji="1" lang="zh-CN" altLang="en-US" smtClean="0"/>
              <a:t>2022/10/11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70051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9144"/>
            <a:ext cx="10515600" cy="1739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2395710"/>
            <a:ext cx="10515600" cy="571012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8341240"/>
            <a:ext cx="2743200"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91FFE01A-0A31-9F4A-8CA0-2AB02711563E}" type="datetimeFigureOut">
              <a:rPr kumimoji="1" lang="zh-CN" altLang="en-US" smtClean="0"/>
              <a:t>2022/10/11</a:t>
            </a:fld>
            <a:endParaRPr kumimoji="1" lang="zh-CN" altLang="en-US"/>
          </a:p>
        </p:txBody>
      </p:sp>
      <p:sp>
        <p:nvSpPr>
          <p:cNvPr id="5" name="Footer Placeholder 4"/>
          <p:cNvSpPr>
            <a:spLocks noGrp="1"/>
          </p:cNvSpPr>
          <p:nvPr>
            <p:ph type="ftr" sz="quarter" idx="3"/>
          </p:nvPr>
        </p:nvSpPr>
        <p:spPr>
          <a:xfrm>
            <a:off x="4038600" y="8341240"/>
            <a:ext cx="4114800"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8341240"/>
            <a:ext cx="2743200"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C135D6D3-2808-A34F-ADCE-1A0AEA163BE1}" type="slidenum">
              <a:rPr kumimoji="1" lang="zh-CN" altLang="en-US" smtClean="0"/>
              <a:t>‹#›</a:t>
            </a:fld>
            <a:endParaRPr kumimoji="1" lang="zh-CN" altLang="en-US"/>
          </a:p>
        </p:txBody>
      </p:sp>
    </p:spTree>
    <p:extLst>
      <p:ext uri="{BB962C8B-B14F-4D97-AF65-F5344CB8AC3E}">
        <p14:creationId xmlns:p14="http://schemas.microsoft.com/office/powerpoint/2010/main" val="2674927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99967"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92" indent="-299992" algn="l" defTabSz="1199967"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75" indent="-299992" algn="l" defTabSz="1199967" rtl="0"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499959" indent="-299992" algn="l" defTabSz="1199967" rtl="0"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099942"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926"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91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893"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877"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86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967" rtl="0" eaLnBrk="1" latinLnBrk="0" hangingPunct="1">
        <a:defRPr sz="2362" kern="1200">
          <a:solidFill>
            <a:schemeClr val="tx1"/>
          </a:solidFill>
          <a:latin typeface="+mn-lt"/>
          <a:ea typeface="+mn-ea"/>
          <a:cs typeface="+mn-cs"/>
        </a:defRPr>
      </a:lvl1pPr>
      <a:lvl2pPr marL="599984" algn="l" defTabSz="1199967" rtl="0" eaLnBrk="1" latinLnBrk="0" hangingPunct="1">
        <a:defRPr sz="2362" kern="1200">
          <a:solidFill>
            <a:schemeClr val="tx1"/>
          </a:solidFill>
          <a:latin typeface="+mn-lt"/>
          <a:ea typeface="+mn-ea"/>
          <a:cs typeface="+mn-cs"/>
        </a:defRPr>
      </a:lvl2pPr>
      <a:lvl3pPr marL="1199967" algn="l" defTabSz="1199967" rtl="0" eaLnBrk="1" latinLnBrk="0" hangingPunct="1">
        <a:defRPr sz="2362" kern="1200">
          <a:solidFill>
            <a:schemeClr val="tx1"/>
          </a:solidFill>
          <a:latin typeface="+mn-lt"/>
          <a:ea typeface="+mn-ea"/>
          <a:cs typeface="+mn-cs"/>
        </a:defRPr>
      </a:lvl3pPr>
      <a:lvl4pPr marL="1799951" algn="l" defTabSz="1199967" rtl="0" eaLnBrk="1" latinLnBrk="0" hangingPunct="1">
        <a:defRPr sz="2362" kern="1200">
          <a:solidFill>
            <a:schemeClr val="tx1"/>
          </a:solidFill>
          <a:latin typeface="+mn-lt"/>
          <a:ea typeface="+mn-ea"/>
          <a:cs typeface="+mn-cs"/>
        </a:defRPr>
      </a:lvl4pPr>
      <a:lvl5pPr marL="2399934" algn="l" defTabSz="1199967" rtl="0" eaLnBrk="1" latinLnBrk="0" hangingPunct="1">
        <a:defRPr sz="2362" kern="1200">
          <a:solidFill>
            <a:schemeClr val="tx1"/>
          </a:solidFill>
          <a:latin typeface="+mn-lt"/>
          <a:ea typeface="+mn-ea"/>
          <a:cs typeface="+mn-cs"/>
        </a:defRPr>
      </a:lvl5pPr>
      <a:lvl6pPr marL="2999918" algn="l" defTabSz="1199967" rtl="0" eaLnBrk="1" latinLnBrk="0" hangingPunct="1">
        <a:defRPr sz="2362" kern="1200">
          <a:solidFill>
            <a:schemeClr val="tx1"/>
          </a:solidFill>
          <a:latin typeface="+mn-lt"/>
          <a:ea typeface="+mn-ea"/>
          <a:cs typeface="+mn-cs"/>
        </a:defRPr>
      </a:lvl6pPr>
      <a:lvl7pPr marL="3599901" algn="l" defTabSz="1199967" rtl="0" eaLnBrk="1" latinLnBrk="0" hangingPunct="1">
        <a:defRPr sz="2362" kern="1200">
          <a:solidFill>
            <a:schemeClr val="tx1"/>
          </a:solidFill>
          <a:latin typeface="+mn-lt"/>
          <a:ea typeface="+mn-ea"/>
          <a:cs typeface="+mn-cs"/>
        </a:defRPr>
      </a:lvl7pPr>
      <a:lvl8pPr marL="4199885" algn="l" defTabSz="1199967" rtl="0" eaLnBrk="1" latinLnBrk="0" hangingPunct="1">
        <a:defRPr sz="2362" kern="1200">
          <a:solidFill>
            <a:schemeClr val="tx1"/>
          </a:solidFill>
          <a:latin typeface="+mn-lt"/>
          <a:ea typeface="+mn-ea"/>
          <a:cs typeface="+mn-cs"/>
        </a:defRPr>
      </a:lvl8pPr>
      <a:lvl9pPr marL="4799868" algn="l" defTabSz="1199967"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D8788978-1199-2F60-75B0-AA116AF76DCD}"/>
              </a:ext>
            </a:extLst>
          </p:cNvPr>
          <p:cNvGraphicFramePr>
            <a:graphicFrameLocks noGrp="1"/>
          </p:cNvGraphicFramePr>
          <p:nvPr>
            <p:extLst>
              <p:ext uri="{D42A27DB-BD31-4B8C-83A1-F6EECF244321}">
                <p14:modId xmlns:p14="http://schemas.microsoft.com/office/powerpoint/2010/main" val="3978570970"/>
              </p:ext>
            </p:extLst>
          </p:nvPr>
        </p:nvGraphicFramePr>
        <p:xfrm>
          <a:off x="643491" y="337652"/>
          <a:ext cx="11096085" cy="8008969"/>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137021320"/>
                    </a:ext>
                  </a:extLst>
                </a:gridCol>
                <a:gridCol w="2036337">
                  <a:extLst>
                    <a:ext uri="{9D8B030D-6E8A-4147-A177-3AD203B41FA5}">
                      <a16:colId xmlns:a16="http://schemas.microsoft.com/office/drawing/2014/main" val="137251461"/>
                    </a:ext>
                  </a:extLst>
                </a:gridCol>
                <a:gridCol w="2036337">
                  <a:extLst>
                    <a:ext uri="{9D8B030D-6E8A-4147-A177-3AD203B41FA5}">
                      <a16:colId xmlns:a16="http://schemas.microsoft.com/office/drawing/2014/main" val="1311511605"/>
                    </a:ext>
                  </a:extLst>
                </a:gridCol>
                <a:gridCol w="2036337">
                  <a:extLst>
                    <a:ext uri="{9D8B030D-6E8A-4147-A177-3AD203B41FA5}">
                      <a16:colId xmlns:a16="http://schemas.microsoft.com/office/drawing/2014/main" val="126638465"/>
                    </a:ext>
                  </a:extLst>
                </a:gridCol>
                <a:gridCol w="2036337">
                  <a:extLst>
                    <a:ext uri="{9D8B030D-6E8A-4147-A177-3AD203B41FA5}">
                      <a16:colId xmlns:a16="http://schemas.microsoft.com/office/drawing/2014/main" val="3318200297"/>
                    </a:ext>
                  </a:extLst>
                </a:gridCol>
                <a:gridCol w="2036337">
                  <a:extLst>
                    <a:ext uri="{9D8B030D-6E8A-4147-A177-3AD203B41FA5}">
                      <a16:colId xmlns:a16="http://schemas.microsoft.com/office/drawing/2014/main" val="3582982064"/>
                    </a:ext>
                  </a:extLst>
                </a:gridCol>
              </a:tblGrid>
              <a:tr h="724249">
                <a:tc>
                  <a:txBody>
                    <a:bodyPr/>
                    <a:lstStyle/>
                    <a:p>
                      <a:pPr algn="ctr"/>
                      <a:endParaRPr lang="zh-CN" altLang="en-US" sz="1400" b="0" baseline="0" dirty="0">
                        <a:solidFill>
                          <a:schemeClr val="tx1"/>
                        </a:solidFill>
                        <a:latin typeface="Times New Roman" panose="02020603050405020304" pitchFamily="18" charset="0"/>
                        <a:ea typeface="方正书宋_GBK" panose="02000000000000000000"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0" baseline="0" dirty="0">
                          <a:solidFill>
                            <a:schemeClr val="tx1"/>
                          </a:solidFill>
                          <a:latin typeface="SimHei" panose="02010609060101010101" pitchFamily="49" charset="-122"/>
                          <a:ea typeface="SimHei" panose="02010609060101010101" pitchFamily="49" charset="-122"/>
                        </a:rPr>
                        <a:t>分拆商业模式</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0" baseline="0" dirty="0">
                          <a:solidFill>
                            <a:schemeClr val="tx1"/>
                          </a:solidFill>
                          <a:latin typeface="SimHei" panose="02010609060101010101" pitchFamily="49" charset="-122"/>
                          <a:ea typeface="SimHei" panose="02010609060101010101" pitchFamily="49" charset="-122"/>
                        </a:rPr>
                        <a:t>长尾商业模式</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0" baseline="0" dirty="0">
                          <a:solidFill>
                            <a:schemeClr val="tx1"/>
                          </a:solidFill>
                          <a:latin typeface="SimHei" panose="02010609060101010101" pitchFamily="49" charset="-122"/>
                          <a:ea typeface="SimHei" panose="02010609060101010101" pitchFamily="49" charset="-122"/>
                        </a:rPr>
                        <a:t>多边平台商业模式</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0" baseline="0" dirty="0">
                          <a:solidFill>
                            <a:schemeClr val="tx1"/>
                          </a:solidFill>
                          <a:latin typeface="SimHei" panose="02010609060101010101" pitchFamily="49" charset="-122"/>
                          <a:ea typeface="SimHei" panose="02010609060101010101" pitchFamily="49" charset="-122"/>
                        </a:rPr>
                        <a:t>免费的商业模式</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0" baseline="0" dirty="0">
                          <a:solidFill>
                            <a:schemeClr val="tx1"/>
                          </a:solidFill>
                          <a:latin typeface="SimHei" panose="02010609060101010101" pitchFamily="49" charset="-122"/>
                          <a:ea typeface="SimHei" panose="02010609060101010101" pitchFamily="49" charset="-122"/>
                        </a:rPr>
                        <a:t>开放的商业模式</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423466"/>
                  </a:ext>
                </a:extLst>
              </a:tr>
              <a:tr h="724249">
                <a:tc>
                  <a:txBody>
                    <a:bodyPr/>
                    <a:lstStyle/>
                    <a:p>
                      <a:pPr algn="ctr"/>
                      <a:r>
                        <a:rPr lang="zh-CN" altLang="en-US" sz="1400" b="0" baseline="0" dirty="0">
                          <a:solidFill>
                            <a:schemeClr val="tx1"/>
                          </a:solidFill>
                          <a:latin typeface="Times New Roman" panose="02020603050405020304" pitchFamily="18" charset="0"/>
                          <a:ea typeface="方正书宋_GBK" panose="02000000000000000000" pitchFamily="2" charset="-122"/>
                        </a:rPr>
                        <a:t>背景</a:t>
                      </a:r>
                      <a:endParaRPr lang="en-US" altLang="zh-CN" sz="1400" b="0" baseline="0" dirty="0">
                        <a:solidFill>
                          <a:schemeClr val="tx1"/>
                        </a:solidFill>
                        <a:latin typeface="Times New Roman" panose="02020603050405020304" pitchFamily="18" charset="0"/>
                        <a:ea typeface="方正书宋_GBK" panose="02000000000000000000" pitchFamily="2" charset="-122"/>
                      </a:endParaRPr>
                    </a:p>
                    <a:p>
                      <a:pPr algn="r"/>
                      <a:r>
                        <a:rPr lang="zh-CN" altLang="en-US" sz="1400" b="0" baseline="0" dirty="0">
                          <a:solidFill>
                            <a:schemeClr val="tx1"/>
                          </a:solidFill>
                          <a:latin typeface="Times New Roman" panose="02020603050405020304" pitchFamily="18" charset="0"/>
                          <a:ea typeface="方正书宋_GBK" panose="02000000000000000000" pitchFamily="2" charset="-122"/>
                        </a:rPr>
                        <a:t>（之前）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包含基础设施管理、产品创新以及客户关系管理于一体的模式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价值主张只针对最能产生利润的客户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一个价值主张只针对一个客户群体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高价值、高成本的价值主张，只面向付费客户提供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研发资源和关键活动都聚焦于企业内部：</a:t>
                      </a:r>
                    </a:p>
                    <a:p>
                      <a:pPr marL="285750" lvl="0" indent="-141750" algn="l">
                        <a:buFont typeface="Arial" panose="020B0604020202020204" pitchFamily="34" charset="0"/>
                        <a:buChar char="•"/>
                      </a:pPr>
                      <a:r>
                        <a:rPr lang="zh-CN" altLang="en-US" sz="1400" b="0" baseline="0" dirty="0">
                          <a:solidFill>
                            <a:schemeClr val="tx1"/>
                          </a:solidFill>
                          <a:latin typeface="Times New Roman" panose="02020603050405020304" pitchFamily="18" charset="0"/>
                          <a:ea typeface="方正书宋_GBK" panose="02000000000000000000" pitchFamily="2" charset="-122"/>
                        </a:rPr>
                        <a:t>理念全数来自“内部”</a:t>
                      </a:r>
                    </a:p>
                    <a:p>
                      <a:pPr marL="285750" lvl="0" indent="-141750" algn="l">
                        <a:buFont typeface="Arial" panose="020B0604020202020204" pitchFamily="34" charset="0"/>
                        <a:buChar char="•"/>
                      </a:pPr>
                      <a:r>
                        <a:rPr lang="zh-CN" altLang="en-US" sz="1400" b="0" baseline="0" dirty="0">
                          <a:solidFill>
                            <a:schemeClr val="tx1"/>
                          </a:solidFill>
                          <a:latin typeface="Times New Roman" panose="02020603050405020304" pitchFamily="18" charset="0"/>
                          <a:ea typeface="方正书宋_GBK" panose="02000000000000000000" pitchFamily="2" charset="-122"/>
                        </a:rPr>
                        <a:t>成果全数用于“内部”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9073590"/>
                  </a:ext>
                </a:extLst>
              </a:tr>
              <a:tr h="724249">
                <a:tc>
                  <a:txBody>
                    <a:bodyPr/>
                    <a:lstStyle/>
                    <a:p>
                      <a:pPr algn="r"/>
                      <a:r>
                        <a:rPr lang="zh-CN" altLang="en-US" sz="1400" b="0" baseline="0" dirty="0">
                          <a:solidFill>
                            <a:schemeClr val="tx1"/>
                          </a:solidFill>
                          <a:latin typeface="Times New Roman" panose="02020603050405020304" pitchFamily="18" charset="0"/>
                          <a:ea typeface="方正书宋_GBK" panose="02000000000000000000" pitchFamily="2" charset="-122"/>
                        </a:rPr>
                        <a:t>挑战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成本过高</a:t>
                      </a:r>
                    </a:p>
                    <a:p>
                      <a:pPr algn="l"/>
                      <a:r>
                        <a:rPr lang="zh-CN" altLang="en-US" sz="1400" b="0" baseline="0" dirty="0">
                          <a:solidFill>
                            <a:schemeClr val="tx1"/>
                          </a:solidFill>
                          <a:latin typeface="Times New Roman" panose="02020603050405020304" pitchFamily="18" charset="0"/>
                          <a:ea typeface="方正书宋_GBK" panose="02000000000000000000" pitchFamily="2" charset="-122"/>
                        </a:rPr>
                        <a:t>若干相互冲突的组织文化共存于同一实体中，产生不良的消长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针对利润较小的群体设置不同的价值主张，成本过高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企业无法获得潜在的新客户，这些新客户对于公司的既有客户群体十分感兴趣（例如，游戏开发商希望能够得到游戏机玩家）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高价格让客户望而却步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研发活动成本高，且效率降低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2738884"/>
                  </a:ext>
                </a:extLst>
              </a:tr>
              <a:tr h="1246204">
                <a:tc>
                  <a:txBody>
                    <a:bodyPr/>
                    <a:lstStyle/>
                    <a:p>
                      <a:pPr algn="r"/>
                      <a:r>
                        <a:rPr lang="zh-CN" altLang="en-US" sz="1400" b="0" baseline="0" dirty="0">
                          <a:solidFill>
                            <a:schemeClr val="tx1"/>
                          </a:solidFill>
                          <a:latin typeface="Times New Roman" panose="02020603050405020304" pitchFamily="18" charset="0"/>
                          <a:ea typeface="方正书宋_GBK" panose="02000000000000000000" pitchFamily="2" charset="-122"/>
                        </a:rPr>
                        <a:t>解决方案</a:t>
                      </a:r>
                      <a:endParaRPr lang="en-US" altLang="zh-CN" sz="1400" b="0" baseline="0" dirty="0">
                        <a:solidFill>
                          <a:schemeClr val="tx1"/>
                        </a:solidFill>
                        <a:latin typeface="Times New Roman" panose="02020603050405020304" pitchFamily="18" charset="0"/>
                        <a:ea typeface="方正书宋_GBK" panose="02000000000000000000" pitchFamily="2" charset="-122"/>
                      </a:endParaRPr>
                    </a:p>
                    <a:p>
                      <a:pPr algn="r"/>
                      <a:r>
                        <a:rPr lang="zh-CN" altLang="en-US" sz="1400" b="0" baseline="0" dirty="0">
                          <a:solidFill>
                            <a:schemeClr val="tx1"/>
                          </a:solidFill>
                          <a:latin typeface="Times New Roman" panose="02020603050405020304" pitchFamily="18" charset="0"/>
                          <a:ea typeface="方正书宋_GBK" panose="02000000000000000000" pitchFamily="2" charset="-122"/>
                        </a:rPr>
                        <a:t>（之后）</a:t>
                      </a:r>
                      <a:endParaRPr lang="en-US" altLang="zh-CN" sz="1400" b="0" baseline="0" dirty="0">
                        <a:solidFill>
                          <a:schemeClr val="tx1"/>
                        </a:solidFill>
                        <a:latin typeface="Times New Roman" panose="02020603050405020304" pitchFamily="18" charset="0"/>
                        <a:ea typeface="方正书宋_GBK"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将企业解绑，分为三块独立但互补的模式：</a:t>
                      </a:r>
                      <a:endParaRPr lang="en-US" altLang="zh-CN" sz="1400" b="0" baseline="0" dirty="0">
                        <a:solidFill>
                          <a:schemeClr val="tx1"/>
                        </a:solidFill>
                        <a:latin typeface="Times New Roman" panose="02020603050405020304" pitchFamily="18" charset="0"/>
                        <a:ea typeface="方正书宋_GBK" panose="02000000000000000000" pitchFamily="2" charset="-122"/>
                      </a:endParaRPr>
                    </a:p>
                    <a:p>
                      <a:pPr marL="285750" indent="-141750" algn="l">
                        <a:buFont typeface="Arial" panose="020B0604020202020204" pitchFamily="34" charset="0"/>
                        <a:buChar char="•"/>
                      </a:pPr>
                      <a:r>
                        <a:rPr lang="zh-CN" altLang="en-US" sz="1400" b="0" baseline="0" dirty="0">
                          <a:solidFill>
                            <a:schemeClr val="tx1"/>
                          </a:solidFill>
                          <a:latin typeface="Times New Roman" panose="02020603050405020304" pitchFamily="18" charset="0"/>
                          <a:ea typeface="方正书宋_GBK" panose="02000000000000000000" pitchFamily="2" charset="-122"/>
                        </a:rPr>
                        <a:t>基础设施管理</a:t>
                      </a:r>
                    </a:p>
                    <a:p>
                      <a:pPr marL="285750" indent="-141750" algn="l">
                        <a:buFont typeface="Arial" panose="020B0604020202020204" pitchFamily="34" charset="0"/>
                        <a:buChar char="•"/>
                      </a:pPr>
                      <a:r>
                        <a:rPr lang="zh-CN" altLang="en-US" sz="1400" b="0" baseline="0" dirty="0">
                          <a:solidFill>
                            <a:schemeClr val="tx1"/>
                          </a:solidFill>
                          <a:latin typeface="Times New Roman" panose="02020603050405020304" pitchFamily="18" charset="0"/>
                          <a:ea typeface="方正书宋_GBK" panose="02000000000000000000" pitchFamily="2" charset="-122"/>
                        </a:rPr>
                        <a:t>产品创新</a:t>
                      </a:r>
                    </a:p>
                    <a:p>
                      <a:pPr marL="285750" indent="-141750" algn="l">
                        <a:buFont typeface="Arial" panose="020B0604020202020204" pitchFamily="34" charset="0"/>
                        <a:buChar char="•"/>
                      </a:pPr>
                      <a:r>
                        <a:rPr lang="zh-CN" altLang="en-US" sz="1400" b="0" baseline="0" dirty="0">
                          <a:solidFill>
                            <a:schemeClr val="tx1"/>
                          </a:solidFill>
                          <a:latin typeface="Times New Roman" panose="02020603050405020304" pitchFamily="18" charset="0"/>
                          <a:ea typeface="方正书宋_GBK" panose="02000000000000000000" pitchFamily="2" charset="-122"/>
                        </a:rPr>
                        <a:t>客户关系维护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这种新的或者说附加的价值主张针对的是之前看来利润较小的那一大部分群体，小众客户群体总体而言是盈利的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提出新的价值主张，使得一家企业的既有客户群体让人 “够得到”（例如，游戏机生应商为自己的软件开发商提供与游戏机用户的沟通渠道）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面向产生不同收益流的不同客户群体，提供不同的价值主张，其中一种是免费模式（或低成本模式）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内部研发资源和活动因得到外部合作者的使用而被激活。内部研发成果转化为价值主张并提供给感兴趣的客户群体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3500215"/>
                  </a:ext>
                </a:extLst>
              </a:tr>
              <a:tr h="724249">
                <a:tc>
                  <a:txBody>
                    <a:bodyPr/>
                    <a:lstStyle/>
                    <a:p>
                      <a:pPr algn="r"/>
                      <a:r>
                        <a:rPr lang="zh-CN" altLang="en-US" sz="1400" b="0" baseline="0" dirty="0">
                          <a:solidFill>
                            <a:schemeClr val="tx1"/>
                          </a:solidFill>
                          <a:latin typeface="Times New Roman" panose="02020603050405020304" pitchFamily="18" charset="0"/>
                          <a:ea typeface="方正书宋_GBK" panose="02000000000000000000" pitchFamily="2" charset="-122"/>
                        </a:rPr>
                        <a:t>理论依据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信息技术以及管理工具的改善，使得不同企业独立但相互协作的商业模式获得更低的运营成本，从而消除了不良的消长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信息技术以及运营管理方法的改善使得定制化的价值主张得以面向大量的新客户，并且以低成本实现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作为媒介以平台方式沟通两个或多个客户群体，为原有的商业模式增加了收益来源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用付费客户群体来补贴免费客户群体，从而吸引最大数量的用户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solidFill>
                            <a:schemeClr val="tx1"/>
                          </a:solidFill>
                          <a:latin typeface="Times New Roman" panose="02020603050405020304" pitchFamily="18" charset="0"/>
                          <a:ea typeface="方正书宋_GBK" panose="02000000000000000000" pitchFamily="2" charset="-122"/>
                        </a:rPr>
                        <a:t>从外部渠道获得研发成果可能成本更低，并缩短产品上市的时间。将未利用的创新成果向外部销售，从而可能带来更多的收益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4001667"/>
                  </a:ext>
                </a:extLst>
              </a:tr>
              <a:tr h="724249">
                <a:tc>
                  <a:txBody>
                    <a:bodyPr/>
                    <a:lstStyle/>
                    <a:p>
                      <a:pPr algn="r"/>
                      <a:r>
                        <a:rPr lang="zh-CN" altLang="en-US" sz="1400" b="0" baseline="0" dirty="0">
                          <a:latin typeface="Times New Roman" panose="02020603050405020304" pitchFamily="18" charset="0"/>
                          <a:ea typeface="方正书宋_GBK" panose="02000000000000000000" pitchFamily="2" charset="-122"/>
                        </a:rPr>
                        <a:t>案例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latin typeface="Times New Roman" panose="02020603050405020304" pitchFamily="18" charset="0"/>
                          <a:ea typeface="方正书宋_GBK" panose="02000000000000000000" pitchFamily="2" charset="-122"/>
                        </a:rPr>
                        <a:t>私人银行</a:t>
                      </a:r>
                    </a:p>
                    <a:p>
                      <a:pPr algn="l"/>
                      <a:r>
                        <a:rPr lang="zh-CN" altLang="en-US" sz="1400" b="0" baseline="0" dirty="0">
                          <a:latin typeface="Times New Roman" panose="02020603050405020304" pitchFamily="18" charset="0"/>
                          <a:ea typeface="方正书宋_GBK" panose="02000000000000000000" pitchFamily="2" charset="-122"/>
                        </a:rPr>
                        <a:t>移动通信运营商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latin typeface="Times New Roman" panose="02020603050405020304" pitchFamily="18" charset="0"/>
                          <a:ea typeface="方正书宋_GBK" panose="02000000000000000000" pitchFamily="2" charset="-122"/>
                        </a:rPr>
                        <a:t>出版行业 </a:t>
                      </a:r>
                      <a:r>
                        <a:rPr lang="en-US" altLang="zh-CN" sz="1400" b="0" baseline="0" dirty="0">
                          <a:latin typeface="Times New Roman" panose="02020603050405020304" pitchFamily="18" charset="0"/>
                          <a:ea typeface="方正书宋_GBK" panose="02000000000000000000" pitchFamily="2" charset="-122"/>
                        </a:rPr>
                        <a:t>(</a:t>
                      </a:r>
                      <a:r>
                        <a:rPr lang="en" altLang="zh-CN" sz="1400" b="0" baseline="0" dirty="0" err="1">
                          <a:latin typeface="Times New Roman" panose="02020603050405020304" pitchFamily="18" charset="0"/>
                          <a:ea typeface="方正书宋_GBK" panose="02000000000000000000" pitchFamily="2" charset="-122"/>
                        </a:rPr>
                        <a:t>Lulu.com</a:t>
                      </a:r>
                      <a:r>
                        <a:rPr lang="en" altLang="zh-CN" sz="1400" b="0" baseline="0" dirty="0">
                          <a:latin typeface="Times New Roman" panose="02020603050405020304" pitchFamily="18" charset="0"/>
                          <a:ea typeface="方正书宋_GBK" panose="02000000000000000000" pitchFamily="2" charset="-122"/>
                        </a:rPr>
                        <a:t>)</a:t>
                      </a:r>
                    </a:p>
                    <a:p>
                      <a:pPr algn="l"/>
                      <a:r>
                        <a:rPr lang="zh-CN" altLang="en-US" sz="1400" b="0" baseline="0" dirty="0">
                          <a:latin typeface="Times New Roman" panose="02020603050405020304" pitchFamily="18" charset="0"/>
                          <a:ea typeface="方正书宋_GBK" panose="02000000000000000000" pitchFamily="2" charset="-122"/>
                        </a:rPr>
                        <a:t>乐高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latin typeface="Times New Roman" panose="02020603050405020304" pitchFamily="18" charset="0"/>
                          <a:ea typeface="方正书宋_GBK" panose="02000000000000000000" pitchFamily="2" charset="-122"/>
                        </a:rPr>
                        <a:t>谷歌</a:t>
                      </a:r>
                    </a:p>
                    <a:p>
                      <a:pPr algn="l"/>
                      <a:r>
                        <a:rPr lang="zh-CN" altLang="en-US" sz="1400" b="0" baseline="0" dirty="0">
                          <a:latin typeface="Times New Roman" panose="02020603050405020304" pitchFamily="18" charset="0"/>
                          <a:ea typeface="方正书宋_GBK" panose="02000000000000000000" pitchFamily="2" charset="-122"/>
                        </a:rPr>
                        <a:t>任天堂、索尼、微软的电子游戏机</a:t>
                      </a:r>
                    </a:p>
                    <a:p>
                      <a:pPr algn="l"/>
                      <a:r>
                        <a:rPr lang="zh-CN" altLang="en-US" sz="1400" b="0" baseline="0" dirty="0">
                          <a:latin typeface="Times New Roman" panose="02020603050405020304" pitchFamily="18" charset="0"/>
                          <a:ea typeface="方正书宋_GBK" panose="02000000000000000000" pitchFamily="2" charset="-122"/>
                        </a:rPr>
                        <a:t>苹果公司 </a:t>
                      </a:r>
                      <a:r>
                        <a:rPr lang="en" altLang="zh-CN" sz="1400" b="0" baseline="0" dirty="0">
                          <a:latin typeface="Times New Roman" panose="02020603050405020304" pitchFamily="18" charset="0"/>
                          <a:ea typeface="方正书宋_GBK" panose="02000000000000000000" pitchFamily="2" charset="-122"/>
                        </a:rPr>
                        <a:t>iPod</a:t>
                      </a:r>
                      <a:r>
                        <a:rPr lang="zh-CN" altLang="en" sz="1400" b="0" baseline="0" dirty="0">
                          <a:latin typeface="Times New Roman" panose="02020603050405020304" pitchFamily="18" charset="0"/>
                          <a:ea typeface="方正书宋_GBK" panose="02000000000000000000" pitchFamily="2" charset="-122"/>
                        </a:rPr>
                        <a:t>、</a:t>
                      </a:r>
                      <a:r>
                        <a:rPr lang="en" altLang="zh-CN" sz="1400" b="0" baseline="0" dirty="0">
                          <a:latin typeface="Times New Roman" panose="02020603050405020304" pitchFamily="18" charset="0"/>
                          <a:ea typeface="方正书宋_GBK" panose="02000000000000000000" pitchFamily="2" charset="-122"/>
                        </a:rPr>
                        <a:t>iTunes </a:t>
                      </a:r>
                      <a:r>
                        <a:rPr lang="zh-CN" altLang="en-US" sz="1400" b="0" baseline="0" dirty="0">
                          <a:latin typeface="Times New Roman" panose="02020603050405020304" pitchFamily="18" charset="0"/>
                          <a:ea typeface="方正书宋_GBK" panose="02000000000000000000" pitchFamily="2" charset="-122"/>
                        </a:rPr>
                        <a:t>及 </a:t>
                      </a:r>
                      <a:r>
                        <a:rPr lang="en" altLang="zh-CN" sz="1400" b="0" baseline="0" dirty="0">
                          <a:latin typeface="Times New Roman" panose="02020603050405020304" pitchFamily="18" charset="0"/>
                          <a:ea typeface="方正书宋_GBK" panose="02000000000000000000" pitchFamily="2" charset="-122"/>
                        </a:rPr>
                        <a:t>iPhone</a:t>
                      </a:r>
                      <a:endParaRPr lang="zh-CN" altLang="en-US" sz="1400" b="0" baseline="0" dirty="0">
                        <a:latin typeface="Times New Roman" panose="02020603050405020304" pitchFamily="18" charset="0"/>
                        <a:ea typeface="方正书宋_GBK"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latin typeface="Times New Roman" panose="02020603050405020304" pitchFamily="18" charset="0"/>
                          <a:ea typeface="方正书宋_GBK" panose="02000000000000000000" pitchFamily="2" charset="-122"/>
                        </a:rPr>
                        <a:t>广告和报纸</a:t>
                      </a:r>
                    </a:p>
                    <a:p>
                      <a:pPr algn="l"/>
                      <a:r>
                        <a:rPr lang="en" altLang="zh-CN" sz="1400" b="0" baseline="0" dirty="0">
                          <a:latin typeface="Times New Roman" panose="02020603050405020304" pitchFamily="18" charset="0"/>
                          <a:ea typeface="方正书宋_GBK" panose="02000000000000000000" pitchFamily="2" charset="-122"/>
                        </a:rPr>
                        <a:t>Metro</a:t>
                      </a:r>
                    </a:p>
                    <a:p>
                      <a:pPr algn="l"/>
                      <a:r>
                        <a:rPr lang="en" altLang="zh-CN" sz="1400" b="0" baseline="0" dirty="0">
                          <a:latin typeface="Times New Roman" panose="02020603050405020304" pitchFamily="18" charset="0"/>
                          <a:ea typeface="方正书宋_GBK" panose="02000000000000000000" pitchFamily="2" charset="-122"/>
                        </a:rPr>
                        <a:t>Flickr</a:t>
                      </a:r>
                    </a:p>
                    <a:p>
                      <a:pPr algn="l"/>
                      <a:r>
                        <a:rPr lang="zh-CN" altLang="en-US" sz="1400" b="0" baseline="0" dirty="0">
                          <a:latin typeface="Times New Roman" panose="02020603050405020304" pitchFamily="18" charset="0"/>
                          <a:ea typeface="方正书宋_GBK" panose="02000000000000000000" pitchFamily="2" charset="-122"/>
                        </a:rPr>
                        <a:t>开放源码</a:t>
                      </a:r>
                    </a:p>
                    <a:p>
                      <a:pPr algn="l"/>
                      <a:r>
                        <a:rPr lang="zh-CN" altLang="en-US" sz="1400" b="0" baseline="0" dirty="0">
                          <a:latin typeface="Times New Roman" panose="02020603050405020304" pitchFamily="18" charset="0"/>
                          <a:ea typeface="方正书宋_GBK" panose="02000000000000000000" pitchFamily="2" charset="-122"/>
                        </a:rPr>
                        <a:t>红帽公司</a:t>
                      </a:r>
                    </a:p>
                    <a:p>
                      <a:pPr algn="l"/>
                      <a:r>
                        <a:rPr lang="en" altLang="zh-CN" sz="1400" b="0" baseline="0" dirty="0">
                          <a:latin typeface="Times New Roman" panose="02020603050405020304" pitchFamily="18" charset="0"/>
                          <a:ea typeface="方正书宋_GBK" panose="02000000000000000000" pitchFamily="2" charset="-122"/>
                        </a:rPr>
                        <a:t>Skype</a:t>
                      </a:r>
                      <a:r>
                        <a:rPr lang="zh-CN" altLang="en" sz="1400" b="0" baseline="0" dirty="0">
                          <a:latin typeface="Times New Roman" panose="02020603050405020304" pitchFamily="18" charset="0"/>
                          <a:ea typeface="方正书宋_GBK" panose="02000000000000000000" pitchFamily="2" charset="-122"/>
                        </a:rPr>
                        <a:t>（</a:t>
                      </a:r>
                      <a:r>
                        <a:rPr lang="zh-CN" altLang="en-US" sz="1400" b="0" baseline="0" dirty="0">
                          <a:latin typeface="Times New Roman" panose="02020603050405020304" pitchFamily="18" charset="0"/>
                          <a:ea typeface="方正书宋_GBK" panose="02000000000000000000" pitchFamily="2" charset="-122"/>
                        </a:rPr>
                        <a:t>与电信运营商）</a:t>
                      </a:r>
                    </a:p>
                    <a:p>
                      <a:pPr algn="l"/>
                      <a:r>
                        <a:rPr lang="zh-CN" altLang="en-US" sz="1400" b="0" baseline="0" dirty="0">
                          <a:latin typeface="Times New Roman" panose="02020603050405020304" pitchFamily="18" charset="0"/>
                          <a:ea typeface="方正书宋_GBK" panose="02000000000000000000" pitchFamily="2" charset="-122"/>
                        </a:rPr>
                        <a:t>吉列的剃刀和刀片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400" b="0" baseline="0" dirty="0">
                          <a:latin typeface="Times New Roman" panose="02020603050405020304" pitchFamily="18" charset="0"/>
                          <a:ea typeface="方正书宋_GBK" panose="02000000000000000000" pitchFamily="2" charset="-122"/>
                        </a:rPr>
                        <a:t>宝洁</a:t>
                      </a:r>
                    </a:p>
                    <a:p>
                      <a:pPr algn="l"/>
                      <a:r>
                        <a:rPr lang="zh-CN" altLang="en-US" sz="1400" b="0" baseline="0" dirty="0">
                          <a:latin typeface="Times New Roman" panose="02020603050405020304" pitchFamily="18" charset="0"/>
                          <a:ea typeface="方正书宋_GBK" panose="02000000000000000000" pitchFamily="2" charset="-122"/>
                        </a:rPr>
                        <a:t>葛兰素史克</a:t>
                      </a:r>
                    </a:p>
                    <a:p>
                      <a:pPr algn="l"/>
                      <a:r>
                        <a:rPr lang="en" altLang="zh-CN" sz="1400" b="0" baseline="0" dirty="0" err="1">
                          <a:latin typeface="Times New Roman" panose="02020603050405020304" pitchFamily="18" charset="0"/>
                          <a:ea typeface="方正书宋_GBK" panose="02000000000000000000" pitchFamily="2" charset="-122"/>
                        </a:rPr>
                        <a:t>InnoCentive</a:t>
                      </a:r>
                      <a:endParaRPr lang="zh-CN" altLang="en-US" sz="1400" b="0" baseline="0" dirty="0">
                        <a:latin typeface="Times New Roman" panose="02020603050405020304" pitchFamily="18" charset="0"/>
                        <a:ea typeface="方正书宋_GBK" panose="02000000000000000000"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374765"/>
                  </a:ext>
                </a:extLst>
              </a:tr>
            </a:tbl>
          </a:graphicData>
        </a:graphic>
      </p:graphicFrame>
    </p:spTree>
    <p:extLst>
      <p:ext uri="{BB962C8B-B14F-4D97-AF65-F5344CB8AC3E}">
        <p14:creationId xmlns:p14="http://schemas.microsoft.com/office/powerpoint/2010/main" val="33371243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517</Words>
  <Application>Microsoft Macintosh PowerPoint</Application>
  <PresentationFormat>自定义</PresentationFormat>
  <Paragraphs>55</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SimHei</vt:lpstr>
      <vt:lpstr>Arial</vt:lpstr>
      <vt:lpstr>Calibri</vt:lpstr>
      <vt:lpstr>Calibri Light</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Chengjie</dc:creator>
  <cp:lastModifiedBy>Liu Chengjie</cp:lastModifiedBy>
  <cp:revision>8</cp:revision>
  <dcterms:created xsi:type="dcterms:W3CDTF">2022-10-10T01:57:52Z</dcterms:created>
  <dcterms:modified xsi:type="dcterms:W3CDTF">2022-10-11T06:08:28Z</dcterms:modified>
</cp:coreProperties>
</file>