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28" d="100"/>
          <a:sy n="128" d="100"/>
        </p:scale>
        <p:origin x="4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CED61-A979-1ABD-9C11-27858D28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1A3594-5259-CBB7-D0C3-B1EAF1935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63420-0463-DBFF-886F-9C37ED3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2687-EE0B-9F45-9D97-F89A3C6C3636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F74B5-4258-A855-669A-D448BABC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0A8F2-6105-A394-1203-26FDE889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2226-AC00-A247-9DD4-EBE4E36441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10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741D8-FC4D-ED9A-28B1-F10BA94F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F2B74E-BA31-976C-7DCA-741365B5F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7724C-D119-41F9-C258-5C983B8B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2687-EE0B-9F45-9D97-F89A3C6C3636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007D6-BC44-E1E9-2BCF-CA9F39C8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462CE-BA81-00D3-741C-A7AC807E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2226-AC00-A247-9DD4-EBE4E36441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96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F31262-C26A-D3A9-CC97-60AD5112F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3F1D93-CF04-696A-856A-8F2D2823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18958-97F0-4A2D-25B9-F145D45C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2687-EE0B-9F45-9D97-F89A3C6C3636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F4CC1-8B17-A5C0-BA62-021E481D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B4492-02B6-5B7C-2261-513D7566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2226-AC00-A247-9DD4-EBE4E36441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0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82262-DBD6-03E9-678F-A88349A6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6D939-91B7-1FEA-956A-1DE2621F1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899FA-BB81-4572-A4D9-EA44F38F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2687-EE0B-9F45-9D97-F89A3C6C3636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CEE3B-FC64-C560-18D2-DF154983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49A67-A21D-430F-FF9C-BBD9A7D1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2226-AC00-A247-9DD4-EBE4E36441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034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96FEA-790E-A322-2C2B-03A84BB9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2DED97-F40E-7E8E-79FF-FACBDCEB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032B6-CD8C-FE60-84BD-8095FDE3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2687-EE0B-9F45-9D97-F89A3C6C3636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A4E42-959B-47E6-0315-F59D6603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0730E-31A6-7C0C-1FCF-56ED14EE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2226-AC00-A247-9DD4-EBE4E36441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02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00D55-6675-937B-5F1B-93E18AF0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579D3-9254-747D-96EC-87A03B169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EE465-DF85-F3E5-125C-19D0BB6EC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C610B9-5554-5CD2-65E1-B1EDD3EC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2687-EE0B-9F45-9D97-F89A3C6C3636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0AFD6-6F5E-C3BD-4DBA-C7B5D70C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53B0CC-9C10-5568-C724-61DAF04B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2226-AC00-A247-9DD4-EBE4E36441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38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B9B37-4036-C506-DA31-9954D8D9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281DDA-EC7A-1629-A800-A9980DF37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B725D-1047-1222-2066-29D358CD3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D9ABFE-2D15-BCE6-8533-47A07DBA6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B42CBF-09CF-F3DF-D3CA-374E1AC84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E5927C-BEB3-C670-2A25-04278212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2687-EE0B-9F45-9D97-F89A3C6C3636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5CB47A-E66B-FA33-018B-5C2F9005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E04DA3-436F-2AEC-3597-F60E37B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2226-AC00-A247-9DD4-EBE4E36441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93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8E97D-7988-B6C1-7A43-AF34F9F0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70D3C6-59D4-4B0D-9337-548D1C23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2687-EE0B-9F45-9D97-F89A3C6C3636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29A867-D02A-7A51-7694-924A615D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E1E549-69E9-0EE3-14F5-207B6259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2226-AC00-A247-9DD4-EBE4E36441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53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2D244B-9B65-E7DB-0169-93FCB6F4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2687-EE0B-9F45-9D97-F89A3C6C3636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B72957-AFC7-06AB-0186-5715B55C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5345E-7164-2F23-419E-5F59DC3D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2226-AC00-A247-9DD4-EBE4E36441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48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00974-5D8B-1F9F-04CE-9EB7AD6E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74533-A845-FD3E-B0EF-FE83AF18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7685A-D1ED-0F2B-CC14-3574CEBF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D075D2-7BC1-F719-3864-980589CC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2687-EE0B-9F45-9D97-F89A3C6C3636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317FBF-6559-C632-570F-36263EF7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93FAC-A84C-BD78-D8E1-10DF797A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2226-AC00-A247-9DD4-EBE4E36441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97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DC94F-D602-F0E1-9EA9-F6D1F51E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49F5CB-4819-241B-C73D-94960EE5C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747C28-A0C3-2283-C0F0-541139E1C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4B357F-9225-67B3-03F5-4EBFF9E7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2687-EE0B-9F45-9D97-F89A3C6C3636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48C97-C116-8845-DC4D-5919F9C3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2F8234-00CF-5B11-D947-CEB7658F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2226-AC00-A247-9DD4-EBE4E36441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29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660D86-BCC8-C3B3-FA04-DE3F6751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17155-232D-25E3-DF5F-8F3FEF607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4DA41-1F5A-D7EB-5502-7E39998DB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22687-EE0B-9F45-9D97-F89A3C6C3636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2DA63-0F5C-B578-8C89-464594F8B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CB1F1-7734-7CEE-6199-7573255A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2226-AC00-A247-9DD4-EBE4E36441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42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5F89595-852F-80BB-8E7C-B64BE9F2D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401001"/>
              </p:ext>
            </p:extLst>
          </p:nvPr>
        </p:nvGraphicFramePr>
        <p:xfrm>
          <a:off x="2243115" y="1323052"/>
          <a:ext cx="7904736" cy="38176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8006">
                  <a:extLst>
                    <a:ext uri="{9D8B030D-6E8A-4147-A177-3AD203B41FA5}">
                      <a16:colId xmlns:a16="http://schemas.microsoft.com/office/drawing/2014/main" val="2033337262"/>
                    </a:ext>
                  </a:extLst>
                </a:gridCol>
                <a:gridCol w="3618365">
                  <a:extLst>
                    <a:ext uri="{9D8B030D-6E8A-4147-A177-3AD203B41FA5}">
                      <a16:colId xmlns:a16="http://schemas.microsoft.com/office/drawing/2014/main" val="2497357495"/>
                    </a:ext>
                  </a:extLst>
                </a:gridCol>
                <a:gridCol w="3618365">
                  <a:extLst>
                    <a:ext uri="{9D8B030D-6E8A-4147-A177-3AD203B41FA5}">
                      <a16:colId xmlns:a16="http://schemas.microsoft.com/office/drawing/2014/main" val="2712640958"/>
                    </a:ext>
                  </a:extLst>
                </a:gridCol>
              </a:tblGrid>
              <a:tr h="35629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基于纸面的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计算机辅助的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620799"/>
                  </a:ext>
                </a:extLst>
              </a:tr>
              <a:tr h="21266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优势</a:t>
                      </a:r>
                    </a:p>
                  </a:txBody>
                  <a:tcPr vert="eaVert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1750" indent="-141750">
                        <a:lnSpc>
                          <a:spcPts val="23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基于纸面或者海报的商业模式画布能够在任何地点被创造和使用</a:t>
                      </a:r>
                    </a:p>
                    <a:p>
                      <a:pPr marL="141750" indent="-141750">
                        <a:lnSpc>
                          <a:spcPts val="23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基于纸面或者海报的商业模式画布几乎没有什么技术门槛：没有必要去学一个专门的计算机程序</a:t>
                      </a:r>
                    </a:p>
                    <a:p>
                      <a:pPr marL="141750" indent="-141750">
                        <a:lnSpc>
                          <a:spcPts val="23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非常直觉化和便于小组互动</a:t>
                      </a:r>
                    </a:p>
                    <a:p>
                      <a:pPr marL="141750" indent="-141750">
                        <a:lnSpc>
                          <a:spcPts val="23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巨幅张贴起来很能激发创造力和思路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36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便于创作、存储、控制和跟踪商业模式</a:t>
                      </a:r>
                    </a:p>
                    <a:p>
                      <a:pPr marL="141750" indent="-141750">
                        <a:lnSpc>
                          <a:spcPts val="23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可以远程协作</a:t>
                      </a:r>
                    </a:p>
                    <a:p>
                      <a:pPr marL="141750" indent="-141750">
                        <a:lnSpc>
                          <a:spcPts val="23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快速、全面的财务模拟和其他模拟</a:t>
                      </a:r>
                    </a:p>
                    <a:p>
                      <a:pPr marL="141750" indent="-141750">
                        <a:lnSpc>
                          <a:spcPts val="23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提供商业模式设计指导（评论系统、商业模式数据库、创意类型、控制机制）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936231"/>
                  </a:ext>
                </a:extLst>
              </a:tr>
              <a:tr h="12530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应用</a:t>
                      </a:r>
                    </a:p>
                  </a:txBody>
                  <a:tcPr vert="eaVert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1750" indent="-141750">
                        <a:lnSpc>
                          <a:spcPts val="23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用来绘制、理解和解释商业模式的随手素描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141750" indent="-141750">
                        <a:lnSpc>
                          <a:spcPts val="23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开发商业模式创意的集体头脑风暴</a:t>
                      </a:r>
                    </a:p>
                    <a:p>
                      <a:pPr marL="141750" indent="-141750">
                        <a:lnSpc>
                          <a:spcPts val="23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集体完成商业模式评估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1750" indent="-141750" algn="l" defTabSz="914400" rtl="0" eaLnBrk="1" latinLnBrk="0" hangingPunct="1">
                        <a:lnSpc>
                          <a:spcPts val="23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远程团队集体完成商业模式设计</a:t>
                      </a:r>
                    </a:p>
                    <a:p>
                      <a:pPr marL="141750" indent="-141750" algn="l" defTabSz="914400" rtl="0" eaLnBrk="1" latinLnBrk="0" hangingPunct="1">
                        <a:lnSpc>
                          <a:spcPts val="23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对商业模式复杂的控制（商业模式导航、商业模式层次、合并商业模式）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141750" indent="-141750" algn="l" defTabSz="914400" rtl="0" eaLnBrk="1" latinLnBrk="0" hangingPunct="1">
                        <a:lnSpc>
                          <a:spcPts val="23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深度、全面地分析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42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83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161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SimHei</vt:lpstr>
      <vt:lpstr>SimSun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2022-11-20T11:06:56Z</dcterms:created>
  <dcterms:modified xsi:type="dcterms:W3CDTF">2022-11-20T11:16:35Z</dcterms:modified>
</cp:coreProperties>
</file>