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916" r:id="rId1"/>
  </p:sldMasterIdLst>
  <p:notesMasterIdLst>
    <p:notesMasterId r:id="rId16"/>
  </p:notesMasterIdLst>
  <p:handoutMasterIdLst>
    <p:handoutMasterId r:id="rId17"/>
  </p:handoutMasterIdLst>
  <p:sldIdLst>
    <p:sldId id="321" r:id="rId2"/>
    <p:sldId id="332" r:id="rId3"/>
    <p:sldId id="349" r:id="rId4"/>
    <p:sldId id="345" r:id="rId5"/>
    <p:sldId id="346" r:id="rId6"/>
    <p:sldId id="347" r:id="rId7"/>
    <p:sldId id="333" r:id="rId8"/>
    <p:sldId id="335" r:id="rId9"/>
    <p:sldId id="336" r:id="rId10"/>
    <p:sldId id="352" r:id="rId11"/>
    <p:sldId id="325" r:id="rId12"/>
    <p:sldId id="350" r:id="rId13"/>
    <p:sldId id="351" r:id="rId14"/>
    <p:sldId id="34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D4"/>
    <a:srgbClr val="A6A6E2"/>
    <a:srgbClr val="F0C802"/>
    <a:srgbClr val="EFD349"/>
    <a:srgbClr val="8888D8"/>
    <a:srgbClr val="008000"/>
    <a:srgbClr val="FFCC6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6DEF4-ED0B-A745-ADCA-D1F7E05AA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535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9DDD13-15C7-6147-BCA1-0F92FA74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DF66A-15D6-464A-A0E3-5A874F4A09F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AF2D8-6721-5946-A77B-977FEEBA7E24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6E-BEBF-4891-8CFA-4D8AAA745858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pmills5@learn.bcit.ca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3D10B-4191-4A0B-B426-2386C58D2F51}" type="datetime1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7266-11A4-7245-9B89-901207A9F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0D8D8-69C3-4487-A175-4D80D282A479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2DB74E3B-BB92-4105-9310-F8DA540135E7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C80AA3F8-7BF0-4729-BCFA-D2FF9773AA70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1A27202D-13F1-4A76-BFB2-7C1FD96056F4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CFC99-3B0A-4CC6-9BDA-609455B34ED6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AFEF6-1B2E-49D2-90E2-B19C8E8912EE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44C84-4820-4F09-AC52-7540DB1B7346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26E6-F3DD-4A0F-9251-F01692AA6584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A5165D-D9E9-4B3D-8828-81C402DCA36E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F2EE-51F7-8A4F-8461-0CCAC078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AD719-5020-46FD-9BE1-63332AFA01F5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7278E-6C56-7449-80AC-E49876A4B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277ECA-229C-4167-BC9D-67D7B11CDECB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36216B-0DD4-475E-964A-BA879576A495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A0B4B-5EED-4B45-AE4D-760DCBEE3F53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CDFC96-602A-4288-B975-19192766ABF2}" type="datetime1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BFC1-B56D-A34B-8B2E-28259038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FE1BF93-4AF0-45F1-91E0-1BB1492ED8E8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7" r:id="rId1"/>
    <p:sldLayoutId id="2147485918" r:id="rId2"/>
    <p:sldLayoutId id="2147485919" r:id="rId3"/>
    <p:sldLayoutId id="2147485920" r:id="rId4"/>
    <p:sldLayoutId id="2147485921" r:id="rId5"/>
    <p:sldLayoutId id="2147485922" r:id="rId6"/>
    <p:sldLayoutId id="2147485923" r:id="rId7"/>
    <p:sldLayoutId id="2147485924" r:id="rId8"/>
    <p:sldLayoutId id="2147485925" r:id="rId9"/>
    <p:sldLayoutId id="2147485926" r:id="rId10"/>
    <p:sldLayoutId id="2147485927" r:id="rId11"/>
    <p:sldLayoutId id="2147485928" r:id="rId12"/>
    <p:sldLayoutId id="2147485929" r:id="rId13"/>
    <p:sldLayoutId id="2147485930" r:id="rId14"/>
    <p:sldLayoutId id="2147485931" r:id="rId15"/>
    <p:sldLayoutId id="214748593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earn.bcit.c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entions-150003.pdf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Array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oracle.com/javase/8/docs/api/java/lang/Integ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dirty="0">
                <a:latin typeface="Arial" pitchFamily="-112" charset="0"/>
                <a:ea typeface="+mj-ea"/>
                <a:cs typeface="+mj-cs"/>
              </a:rPr>
              <a:t>Lab 1</a:t>
            </a:r>
            <a:endParaRPr lang="en-US" dirty="0">
              <a:latin typeface="Arial" pitchFamily="-112" charset="0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</a:t>
            </a:r>
            <a:r>
              <a:rPr lang="en-US" sz="2600" smtClean="0"/>
              <a:t>o </a:t>
            </a:r>
            <a:r>
              <a:rPr lang="en-US" sz="2600" dirty="0" smtClean="0"/>
              <a:t>quit a program normally, use</a:t>
            </a:r>
          </a:p>
          <a:p>
            <a:pPr lvl="1"/>
            <a:r>
              <a:rPr lang="en-US" sz="2400" dirty="0" err="1" smtClean="0"/>
              <a:t>System.exit</a:t>
            </a:r>
            <a:r>
              <a:rPr lang="en-US" sz="2400" dirty="0" smtClean="0"/>
              <a:t>(0);</a:t>
            </a:r>
          </a:p>
          <a:p>
            <a:r>
              <a:rPr lang="en-US" sz="2600" dirty="0" smtClean="0"/>
              <a:t>abnormally:</a:t>
            </a:r>
          </a:p>
          <a:p>
            <a:pPr lvl="1"/>
            <a:r>
              <a:rPr lang="en-US" sz="2400" dirty="0" err="1" smtClean="0"/>
              <a:t>System.exit</a:t>
            </a:r>
            <a:r>
              <a:rPr lang="en-US" sz="2400" dirty="0" smtClean="0"/>
              <a:t>(-1);</a:t>
            </a:r>
            <a:endParaRPr lang="hr-HR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92985D-372D-4C88-8CFC-15BE95BC90DF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25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Application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Make sure you </a:t>
            </a:r>
            <a:r>
              <a:rPr lang="en-US" dirty="0">
                <a:solidFill>
                  <a:schemeClr val="accent3"/>
                </a:solidFill>
              </a:rPr>
              <a:t>change the file templates </a:t>
            </a:r>
            <a:r>
              <a:rPr lang="en-US" dirty="0"/>
              <a:t>so that all the files you create have your name and student number in them</a:t>
            </a:r>
          </a:p>
          <a:p>
            <a:pPr marL="571500" indent="-571500"/>
            <a:r>
              <a:rPr lang="en-US" dirty="0"/>
              <a:t>Create and test the program using</a:t>
            </a:r>
            <a:r>
              <a:rPr lang="en-US" dirty="0" smtClean="0"/>
              <a:t> eclipse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D53A40-D57C-49D4-BAC8-CBABC96AF470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zip file of your solution, ex.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00123456</a:t>
            </a:r>
            <a:r>
              <a:rPr lang="en-US" dirty="0">
                <a:solidFill>
                  <a:srgbClr val="000000"/>
                </a:solidFill>
              </a:rPr>
              <a:t>Lab1.zip</a:t>
            </a:r>
          </a:p>
          <a:p>
            <a:pPr lvl="1"/>
            <a:r>
              <a:rPr lang="en-US" dirty="0"/>
              <a:t>Include </a:t>
            </a:r>
            <a:r>
              <a:rPr lang="en-US" b="1" dirty="0" smtClean="0">
                <a:solidFill>
                  <a:srgbClr val="FAC810"/>
                </a:solidFill>
              </a:rPr>
              <a:t>ALL</a:t>
            </a:r>
            <a:r>
              <a:rPr lang="en-US" dirty="0" smtClean="0">
                <a:solidFill>
                  <a:srgbClr val="FAC810"/>
                </a:solidFill>
              </a:rPr>
              <a:t> </a:t>
            </a:r>
            <a:r>
              <a:rPr lang="en-US" dirty="0"/>
              <a:t>your project files, including the jar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Submit </a:t>
            </a:r>
            <a:r>
              <a:rPr lang="en-US" dirty="0"/>
              <a:t>your zip file to </a:t>
            </a:r>
            <a:r>
              <a:rPr lang="en-US" dirty="0">
                <a:solidFill>
                  <a:srgbClr val="FAC810"/>
                </a:solidFill>
                <a:hlinkClick r:id="rId2"/>
              </a:rPr>
              <a:t>http://learn.bcit.ca</a:t>
            </a:r>
            <a:r>
              <a:rPr lang="en-US" dirty="0">
                <a:solidFill>
                  <a:srgbClr val="FAC810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 err="1"/>
              <a:t>DropBox</a:t>
            </a:r>
            <a:r>
              <a:rPr lang="en-US" dirty="0"/>
              <a:t> before the due date &amp;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Don’t wait until the last minute!</a:t>
            </a:r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pic>
        <p:nvPicPr>
          <p:cNvPr id="13" name="Picture 12" descr="Screen Shot 2012-09-11 at 7.54.22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406" y="3013252"/>
            <a:ext cx="1460500" cy="558800"/>
          </a:xfrm>
          <a:prstGeom prst="rect">
            <a:avLst/>
          </a:prstGeom>
        </p:spPr>
      </p:pic>
      <p:pic>
        <p:nvPicPr>
          <p:cNvPr id="15" name="Picture 14" descr="Screen Shot 2012-09-11 at 9.57.0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5325" y="2906368"/>
            <a:ext cx="1485900" cy="7747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0C0BD-C0EB-489E-A099-30D77C27D492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31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>
                <a:solidFill>
                  <a:srgbClr val="FAC810"/>
                </a:solidFill>
              </a:rPr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AC810"/>
                </a:solidFill>
              </a:rPr>
              <a:t>MUST </a:t>
            </a:r>
            <a:r>
              <a:rPr lang="en-CA" dirty="0" smtClean="0"/>
              <a:t>always be submitted - except week 1</a:t>
            </a:r>
          </a:p>
          <a:p>
            <a:pPr lvl="1"/>
            <a:r>
              <a:rPr lang="en-CA" dirty="0" smtClean="0">
                <a:solidFill>
                  <a:srgbClr val="FAC810"/>
                </a:solidFill>
              </a:rPr>
              <a:t>ALL </a:t>
            </a:r>
            <a:r>
              <a:rPr lang="en-CA" dirty="0" smtClean="0"/>
              <a:t>project files must be submitted</a:t>
            </a:r>
          </a:p>
          <a:p>
            <a:pPr lvl="1"/>
            <a:r>
              <a:rPr lang="en-CA" dirty="0" smtClean="0"/>
              <a:t>Code </a:t>
            </a:r>
            <a:r>
              <a:rPr lang="en-CA" dirty="0">
                <a:solidFill>
                  <a:srgbClr val="FAC810"/>
                </a:solidFill>
              </a:rPr>
              <a:t>MUST </a:t>
            </a:r>
            <a:r>
              <a:rPr lang="en-CA" dirty="0" smtClean="0"/>
              <a:t>be correctly formatted (Source &gt; Format) and must adhere to the java coding conventions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259DC2-48D0-46C8-AA1C-78FD6AB86F89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308954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2" cstate="print">
            <a:alphaModFix amt="6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9461" y="342790"/>
            <a:ext cx="2322391" cy="180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1800" dirty="0" smtClean="0"/>
              <a:t>I have: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Met </a:t>
            </a:r>
            <a:r>
              <a:rPr lang="en-CA" sz="1800" dirty="0"/>
              <a:t>all the </a:t>
            </a:r>
            <a:r>
              <a:rPr lang="en-CA" sz="1800" dirty="0" smtClean="0"/>
              <a:t>functional requirements</a:t>
            </a:r>
            <a:endParaRPr lang="en-CA" sz="1800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Followed the </a:t>
            </a:r>
            <a:r>
              <a:rPr lang="en-CA" sz="1800" dirty="0">
                <a:solidFill>
                  <a:srgbClr val="FAC810"/>
                </a:solidFill>
                <a:hlinkClick r:id="rId3"/>
              </a:rPr>
              <a:t>java coding </a:t>
            </a:r>
            <a:r>
              <a:rPr lang="en-CA" sz="1800" dirty="0" smtClean="0">
                <a:solidFill>
                  <a:srgbClr val="FAC810"/>
                </a:solidFill>
                <a:hlinkClick r:id="rId3"/>
              </a:rPr>
              <a:t>conventions</a:t>
            </a:r>
            <a:endParaRPr lang="en-CA" sz="1800" dirty="0" smtClean="0">
              <a:solidFill>
                <a:srgbClr val="FAC810"/>
              </a:solidFill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Used a</a:t>
            </a:r>
            <a:r>
              <a:rPr lang="en-US" sz="1800" dirty="0" smtClean="0"/>
              <a:t> </a:t>
            </a:r>
            <a:r>
              <a:rPr lang="en-US" sz="1800" dirty="0"/>
              <a:t>file template to add </a:t>
            </a:r>
            <a:r>
              <a:rPr lang="en-US" sz="1800" dirty="0" smtClean="0"/>
              <a:t>my name </a:t>
            </a:r>
            <a:r>
              <a:rPr lang="en-US" sz="1800" dirty="0"/>
              <a:t>&amp; student </a:t>
            </a:r>
            <a:r>
              <a:rPr lang="en-US" sz="1800" dirty="0" smtClean="0"/>
              <a:t>number to all source files</a:t>
            </a:r>
            <a:endParaRPr lang="en-CA" sz="1800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Used packages; the base package </a:t>
            </a:r>
            <a:r>
              <a:rPr lang="en-CA" sz="1800" dirty="0"/>
              <a:t>is </a:t>
            </a:r>
            <a:r>
              <a:rPr lang="en-CA" sz="1800" dirty="0" smtClean="0"/>
              <a:t>my student number, ex. </a:t>
            </a:r>
            <a:r>
              <a:rPr lang="en-CA" sz="1800" dirty="0"/>
              <a:t>package a00123456.</a:t>
            </a:r>
            <a:r>
              <a:rPr lang="en-CA" sz="1800" dirty="0" smtClean="0"/>
              <a:t>labs…;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Used </a:t>
            </a:r>
            <a:r>
              <a:rPr lang="en-US" sz="1800" dirty="0" smtClean="0"/>
              <a:t>great object</a:t>
            </a:r>
            <a:r>
              <a:rPr lang="en-US" sz="1800" dirty="0"/>
              <a:t>-oriented design</a:t>
            </a:r>
            <a:endParaRPr lang="en-CA" sz="1800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Run “Source &gt; Format” on my project</a:t>
            </a:r>
            <a:endParaRPr lang="en-CA" sz="1800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Included all source </a:t>
            </a:r>
            <a:r>
              <a:rPr lang="en-CA" sz="1800" dirty="0"/>
              <a:t>code &amp; required </a:t>
            </a:r>
            <a:r>
              <a:rPr lang="en-CA" sz="1800" dirty="0" smtClean="0"/>
              <a:t>resources</a:t>
            </a:r>
            <a:endParaRPr lang="en-CA" sz="1800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Zipped up </a:t>
            </a:r>
            <a:r>
              <a:rPr lang="en-CA" sz="1800" dirty="0"/>
              <a:t>all </a:t>
            </a:r>
            <a:r>
              <a:rPr lang="en-CA" sz="1800" dirty="0" smtClean="0"/>
              <a:t>my files </a:t>
            </a:r>
            <a:r>
              <a:rPr lang="en-CA" sz="1800" dirty="0"/>
              <a:t>into a </a:t>
            </a:r>
            <a:r>
              <a:rPr lang="en-CA" sz="1800" dirty="0" smtClean="0"/>
              <a:t>single file </a:t>
            </a:r>
            <a:r>
              <a:rPr lang="en-CA" sz="1800" dirty="0"/>
              <a:t>named &lt;your student number&gt;.zip, ex. A00123456.</a:t>
            </a:r>
            <a:r>
              <a:rPr lang="en-CA" sz="1800" dirty="0" smtClean="0"/>
              <a:t>zip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z="1800" dirty="0" smtClean="0"/>
              <a:t>Submitted my lab before the due date &amp; time</a:t>
            </a: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94451A-56A9-4B04-8058-CE43DC4359F5}" type="datetime1">
              <a:rPr lang="en-US" smtClean="0"/>
              <a:t>9/18/2015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569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demonstrate </a:t>
            </a:r>
          </a:p>
          <a:p>
            <a:pPr lvl="1"/>
            <a:r>
              <a:rPr lang="en-US" dirty="0"/>
              <a:t>You have created a java development environment</a:t>
            </a:r>
          </a:p>
          <a:p>
            <a:pPr lvl="1"/>
            <a:r>
              <a:rPr lang="en-US" dirty="0"/>
              <a:t>You have correctly set up the IDE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understand java syntax</a:t>
            </a:r>
          </a:p>
          <a:p>
            <a:pPr lvl="1"/>
            <a:r>
              <a:rPr lang="en-US" dirty="0"/>
              <a:t>You can call object methods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understand packages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understand how to use multiple classes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submit your labs and assignments remotely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6D55B9-A712-4AE2-A5E4-CA50BF42F626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Change the file templates so that all the files you create have your name and student number in them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0E5906-9185-403D-94AE-78AAE3C00E6A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79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Your solution will consist of 2 classes - Lab1 and Player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Lab1 will be in the &lt;student#&gt; package and Player will be in the </a:t>
            </a: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i="1" dirty="0" smtClean="0">
                <a:solidFill>
                  <a:srgbClr val="000000"/>
                </a:solidFill>
              </a:rPr>
              <a:t>sub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/>
              <a:t>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BB79E3-48B9-49C6-9069-83A003FB29DE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5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Contains the following attributes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identifier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Gamer tag (think of it as a public alias)</a:t>
            </a:r>
          </a:p>
          <a:p>
            <a:pPr lvl="2"/>
            <a:r>
              <a:rPr lang="en-US" i="1" dirty="0" smtClean="0"/>
              <a:t>the attributes must follow the java coding convention variable naming format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Has appropriate constructor(s)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Has eclipse generated getters and setters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Has an eclipse generated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ED126-3E4D-4BCC-B8F9-3B06C9459963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587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Contains a constructor which takes an integer parameter “count”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Contains a main </a:t>
            </a:r>
            <a:r>
              <a:rPr lang="en-US" dirty="0" smtClean="0"/>
              <a:t>method which passes a value from the </a:t>
            </a:r>
            <a:r>
              <a:rPr lang="en-US" dirty="0" err="1" smtClean="0"/>
              <a:t>commandline</a:t>
            </a:r>
            <a:r>
              <a:rPr lang="en-US" dirty="0" smtClean="0"/>
              <a:t> to the Lab1 constructor</a:t>
            </a:r>
          </a:p>
          <a:p>
            <a:pPr lvl="1"/>
            <a:r>
              <a:rPr lang="en-US" dirty="0" smtClean="0"/>
              <a:t>If a parameter is not entered on the </a:t>
            </a:r>
            <a:r>
              <a:rPr lang="en-US" dirty="0" err="1" smtClean="0"/>
              <a:t>commandline</a:t>
            </a:r>
            <a:r>
              <a:rPr lang="en-US" dirty="0" smtClean="0"/>
              <a:t>, a meaningful error message will be displayed and the program will exit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constructor will create a players array large enough to hold exactly </a:t>
            </a:r>
            <a:r>
              <a:rPr lang="en-US" dirty="0"/>
              <a:t>“count” </a:t>
            </a:r>
            <a:r>
              <a:rPr lang="en-US" dirty="0" smtClean="0"/>
              <a:t>elements and will then instantiate and add that number of players to the array</a:t>
            </a:r>
          </a:p>
          <a:p>
            <a:pPr lvl="1"/>
            <a:r>
              <a:rPr lang="en-US" dirty="0" smtClean="0"/>
              <a:t>Each player will be the same and will contain information for all the attributes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Finally, the array will be printed to the console in a single </a:t>
            </a:r>
            <a:r>
              <a:rPr lang="en-US" dirty="0" err="1" smtClean="0"/>
              <a:t>System.out.println</a:t>
            </a:r>
            <a:r>
              <a:rPr lang="en-US" dirty="0"/>
              <a:t> </a:t>
            </a:r>
            <a:r>
              <a:rPr lang="en-US" dirty="0" smtClean="0"/>
              <a:t>statement – NOT using a loop</a:t>
            </a:r>
          </a:p>
          <a:p>
            <a:pPr lvl="1"/>
            <a:r>
              <a:rPr lang="en-US" sz="2100" dirty="0" smtClean="0"/>
              <a:t>see </a:t>
            </a:r>
            <a:r>
              <a:rPr lang="en-US" sz="2100" dirty="0">
                <a:solidFill>
                  <a:schemeClr val="accent3"/>
                </a:solidFill>
                <a:hlinkClick r:id="rId2"/>
              </a:rPr>
              <a:t>http://docs.oracle.com/javase/8/docs/api/java/util/</a:t>
            </a:r>
            <a:r>
              <a:rPr lang="en-US" sz="2100" dirty="0" smtClean="0">
                <a:solidFill>
                  <a:schemeClr val="accent3"/>
                </a:solidFill>
                <a:hlinkClick r:id="rId2"/>
              </a:rPr>
              <a:t>Arrays.html</a:t>
            </a:r>
            <a:r>
              <a:rPr lang="en-US" sz="2100" dirty="0" smtClean="0">
                <a:solidFill>
                  <a:schemeClr val="accent3"/>
                </a:solidFill>
              </a:rPr>
              <a:t> </a:t>
            </a:r>
            <a:endParaRPr lang="en-US" sz="2100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3710520" y="473181"/>
            <a:ext cx="4905853" cy="64633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69200"/>
            <a:r>
              <a:rPr lang="en-US" sz="1800" dirty="0" smtClean="0">
                <a:latin typeface="Webdings"/>
                <a:ea typeface="Webdings"/>
                <a:cs typeface="Webdings"/>
                <a:sym typeface="Webdings"/>
              </a:rPr>
              <a:t> </a:t>
            </a:r>
            <a:r>
              <a:rPr lang="en-US" sz="1800" dirty="0" smtClean="0"/>
              <a:t>I know some of you know about collections, but please use arrays</a:t>
            </a:r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00ABA-63F8-4406-A50B-9D80159940FC}" type="datetime1">
              <a:rPr lang="en-US" smtClean="0"/>
              <a:t>9/18/2015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6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AU" dirty="0" smtClean="0"/>
              <a:t>Run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Running the program with no </a:t>
            </a:r>
            <a:r>
              <a:rPr lang="en-US" dirty="0" err="1"/>
              <a:t>commandline</a:t>
            </a:r>
            <a:r>
              <a:rPr lang="en-US" dirty="0"/>
              <a:t> arguments</a:t>
            </a:r>
            <a:br>
              <a:rPr lang="en-US" dirty="0"/>
            </a:br>
            <a:endParaRPr lang="en-US" dirty="0" smtClean="0"/>
          </a:p>
          <a:p>
            <a:pPr marL="228600" lvl="1" indent="0">
              <a:buNone/>
              <a:defRPr/>
            </a:pPr>
            <a:r>
              <a:rPr lang="en-US" sz="1600" dirty="0">
                <a:latin typeface="Consolas"/>
                <a:cs typeface="Consolas"/>
              </a:rPr>
              <a:t>An integer value must be passed to the program.</a:t>
            </a:r>
            <a:endParaRPr lang="en-US" sz="1600" dirty="0">
              <a:solidFill>
                <a:srgbClr val="FF6600"/>
              </a:solidFill>
              <a:latin typeface="Consolas"/>
              <a:cs typeface="Consolas"/>
            </a:endParaRPr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FF6600"/>
                </a:solidFill>
              </a:rPr>
              <a:t>NOTE: Look in the </a:t>
            </a:r>
            <a:r>
              <a:rPr lang="en-US" dirty="0" smtClean="0">
                <a:solidFill>
                  <a:srgbClr val="FF6600"/>
                </a:solidFill>
                <a:hlinkClick r:id="rId2"/>
              </a:rPr>
              <a:t>Integer</a:t>
            </a:r>
            <a:r>
              <a:rPr lang="en-US" dirty="0" smtClean="0">
                <a:solidFill>
                  <a:srgbClr val="FF6600"/>
                </a:solidFill>
              </a:rPr>
              <a:t> class to see how to convert from a string to an integer</a:t>
            </a:r>
            <a:endParaRPr lang="en-US" dirty="0">
              <a:solidFill>
                <a:srgbClr val="FF660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Running the program with </a:t>
            </a:r>
            <a:r>
              <a:rPr lang="en-US" dirty="0" smtClean="0"/>
              <a:t>a valid </a:t>
            </a:r>
            <a:r>
              <a:rPr lang="en-US" dirty="0" err="1" smtClean="0"/>
              <a:t>commandline</a:t>
            </a:r>
            <a:r>
              <a:rPr lang="en-US" dirty="0" smtClean="0"/>
              <a:t> argument: </a:t>
            </a:r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lvl="1" indent="0">
              <a:buNone/>
              <a:defRPr/>
            </a:pPr>
            <a:r>
              <a:rPr lang="en-US" sz="1600" dirty="0" smtClean="0">
                <a:latin typeface="Consolas"/>
                <a:cs typeface="Consolas"/>
              </a:rPr>
              <a:t>[Player [</a:t>
            </a:r>
            <a:r>
              <a:rPr lang="en-US" sz="1600" dirty="0">
                <a:latin typeface="Consolas"/>
                <a:cs typeface="Consolas"/>
              </a:rPr>
              <a:t>id</a:t>
            </a:r>
            <a:r>
              <a:rPr lang="en-US" sz="1600" dirty="0" smtClean="0">
                <a:latin typeface="Consolas"/>
                <a:cs typeface="Consolas"/>
              </a:rPr>
              <a:t>=1, </a:t>
            </a:r>
            <a:r>
              <a:rPr lang="en-US" sz="1600" dirty="0" err="1">
                <a:latin typeface="Consolas"/>
                <a:cs typeface="Consolas"/>
              </a:rPr>
              <a:t>firstName</a:t>
            </a:r>
            <a:r>
              <a:rPr lang="en-US" sz="1600" dirty="0">
                <a:latin typeface="Consolas"/>
                <a:cs typeface="Consolas"/>
              </a:rPr>
              <a:t>=Fred, </a:t>
            </a:r>
            <a:r>
              <a:rPr lang="en-US" sz="1600" dirty="0" err="1">
                <a:latin typeface="Consolas"/>
                <a:cs typeface="Consolas"/>
              </a:rPr>
              <a:t>lastName</a:t>
            </a:r>
            <a:r>
              <a:rPr lang="en-US" sz="1600" dirty="0">
                <a:latin typeface="Consolas"/>
                <a:cs typeface="Consolas"/>
              </a:rPr>
              <a:t>=Fish, </a:t>
            </a:r>
            <a:r>
              <a:rPr lang="en-US" sz="1600" dirty="0" err="1">
                <a:latin typeface="Consolas"/>
                <a:cs typeface="Consolas"/>
              </a:rPr>
              <a:t>emailAddress</a:t>
            </a:r>
            <a:r>
              <a:rPr lang="en-US" sz="1600" dirty="0">
                <a:latin typeface="Consolas"/>
                <a:cs typeface="Consolas"/>
              </a:rPr>
              <a:t>=</a:t>
            </a:r>
            <a:r>
              <a:rPr lang="en-US" sz="1600" dirty="0" err="1">
                <a:latin typeface="Consolas"/>
                <a:cs typeface="Consolas"/>
              </a:rPr>
              <a:t>fredfish@gamer.net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gamerTag</a:t>
            </a:r>
            <a:r>
              <a:rPr lang="en-US" sz="1600" dirty="0">
                <a:latin typeface="Consolas"/>
                <a:cs typeface="Consolas"/>
              </a:rPr>
              <a:t>=</a:t>
            </a:r>
            <a:r>
              <a:rPr lang="en-US" sz="1600" dirty="0" err="1">
                <a:latin typeface="Consolas"/>
                <a:cs typeface="Consolas"/>
              </a:rPr>
              <a:t>Ithroeann</a:t>
            </a:r>
            <a:r>
              <a:rPr lang="en-US" sz="1600" dirty="0">
                <a:latin typeface="Consolas"/>
                <a:cs typeface="Consolas"/>
              </a:rPr>
              <a:t>], </a:t>
            </a:r>
            <a:r>
              <a:rPr lang="en-US" sz="1600" dirty="0" smtClean="0">
                <a:latin typeface="Consolas"/>
                <a:cs typeface="Consolas"/>
              </a:rPr>
              <a:t>Player…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email: pmills5@learn.bcit.ca</a:t>
            </a:r>
            <a:endParaRPr lang="en-US" sz="1200"/>
          </a:p>
        </p:txBody>
      </p:sp>
      <p:pic>
        <p:nvPicPr>
          <p:cNvPr id="5" name="Picture 4" descr="Screen Shot 2012-09-11 at 7.45.4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4753" y="4049302"/>
            <a:ext cx="2133600" cy="9398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59F37-15AE-4E02-9E71-F351923900E9}" type="datetime1">
              <a:rPr lang="en-US" smtClean="0"/>
              <a:t>9/18/2015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spcBef>
                <a:spcPts val="22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Arial"/>
              <a:buChar char="•"/>
              <a:defRPr/>
            </a:pPr>
            <a:r>
              <a:rPr lang="en-US" sz="2200" i="1" dirty="0">
                <a:solidFill>
                  <a:srgbClr val="FF6600"/>
                </a:solidFill>
                <a:ea typeface="ＭＳ Ｐゴシック" pitchFamily="-112" charset="-128"/>
                <a:cs typeface="ＭＳ Ｐゴシック" pitchFamily="-112" charset="-128"/>
              </a:rPr>
              <a:t>Must</a:t>
            </a:r>
            <a:r>
              <a:rPr lang="en-US" sz="2200" b="0" dirty="0">
                <a:solidFill>
                  <a:srgbClr val="FF6600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200" b="0" dirty="0">
                <a:ea typeface="ＭＳ Ｐゴシック" pitchFamily="-112" charset="-128"/>
                <a:cs typeface="ＭＳ Ｐゴシック" pitchFamily="-112" charset="-128"/>
              </a:rPr>
              <a:t>be named [Student Number] + [Lab or </a:t>
            </a:r>
            <a:r>
              <a:rPr lang="en-US" sz="2200" b="0" dirty="0" smtClean="0">
                <a:ea typeface="ＭＳ Ｐゴシック" pitchFamily="-112" charset="-128"/>
                <a:cs typeface="ＭＳ Ｐゴシック" pitchFamily="-112" charset="-128"/>
              </a:rPr>
              <a:t>Assignment </a:t>
            </a:r>
            <a:r>
              <a:rPr lang="en-US" sz="2200" b="0" dirty="0">
                <a:ea typeface="ＭＳ Ｐゴシック" pitchFamily="-112" charset="-128"/>
                <a:cs typeface="ＭＳ Ｐゴシック" pitchFamily="-112" charset="-128"/>
              </a:rPr>
              <a:t>Number]</a:t>
            </a:r>
          </a:p>
          <a:p>
            <a:pPr marL="800100" lvl="1" indent="-342900">
              <a:spcBef>
                <a:spcPts val="2200"/>
              </a:spcBef>
              <a:buClr>
                <a:schemeClr val="bg2"/>
              </a:buClr>
              <a:buSzPct val="90000"/>
            </a:pPr>
            <a:r>
              <a:rPr lang="en-US" sz="2200" dirty="0"/>
              <a:t>e.g. A00123456Lab1</a:t>
            </a:r>
            <a:endParaRPr lang="en-US" sz="2200" dirty="0"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pmills5@learn.bcit.ca</a:t>
            </a:r>
            <a:endParaRPr lang="en-US"/>
          </a:p>
        </p:txBody>
      </p:sp>
      <p:pic>
        <p:nvPicPr>
          <p:cNvPr id="7" name="Content Placeholder 4" descr="Picture 1.PNG"/>
          <p:cNvPicPr>
            <a:picLocks noChangeAspect="1"/>
          </p:cNvPicPr>
          <p:nvPr/>
        </p:nvPicPr>
        <p:blipFill>
          <a:blip r:embed="rId2" cstate="print"/>
          <a:srcRect l="14975" r="14975"/>
          <a:stretch>
            <a:fillRect/>
          </a:stretch>
        </p:blipFill>
        <p:spPr>
          <a:xfrm>
            <a:off x="2186854" y="3398315"/>
            <a:ext cx="4756420" cy="2729987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D43D3C-12AE-4A0F-BA76-995BC8102D29}" type="datetime1">
              <a:rPr lang="en-US" smtClean="0"/>
              <a:t>9/18/2015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Package:</a:t>
            </a:r>
          </a:p>
          <a:p>
            <a:pPr lvl="1"/>
            <a:r>
              <a:rPr lang="en-US" dirty="0" smtClean="0"/>
              <a:t>Your student# </a:t>
            </a:r>
            <a:br>
              <a:rPr lang="en-US" dirty="0" smtClean="0"/>
            </a:br>
            <a:r>
              <a:rPr lang="en-US" dirty="0" smtClean="0"/>
              <a:t>(lowercase a00…)</a:t>
            </a:r>
          </a:p>
          <a:p>
            <a:r>
              <a:rPr lang="en-US" dirty="0" smtClean="0"/>
              <a:t>Name:</a:t>
            </a:r>
          </a:p>
          <a:p>
            <a:pPr lvl="1"/>
            <a:r>
              <a:rPr lang="en-US" dirty="0" smtClean="0"/>
              <a:t>Lab#</a:t>
            </a:r>
          </a:p>
          <a:p>
            <a:pPr lvl="2"/>
            <a:r>
              <a:rPr lang="en-US" dirty="0" smtClean="0"/>
              <a:t>e.g. Lab1</a:t>
            </a:r>
          </a:p>
          <a:p>
            <a:r>
              <a:rPr lang="en-US" dirty="0" smtClean="0"/>
              <a:t>Create main</a:t>
            </a:r>
          </a:p>
          <a:p>
            <a:r>
              <a:rPr lang="en-US" dirty="0" smtClean="0"/>
              <a:t>Generate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</a:t>
            </a:r>
            <a:endParaRPr lang="en-US" sz="1200"/>
          </a:p>
        </p:txBody>
      </p:sp>
      <p:pic>
        <p:nvPicPr>
          <p:cNvPr id="6" name="Picture 5" descr="Pictur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0977" y="1082440"/>
            <a:ext cx="3765149" cy="452234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42EE9B-33A8-41F4-9459-1C7FA87CA916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3041</TotalTime>
  <Words>647</Words>
  <Application>Microsoft Office PowerPoint</Application>
  <PresentationFormat>On-screen Show (4:3)</PresentationFormat>
  <Paragraphs>131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Lab 1</vt:lpstr>
      <vt:lpstr>Purpose</vt:lpstr>
      <vt:lpstr>Getting Started</vt:lpstr>
      <vt:lpstr>Class Design</vt:lpstr>
      <vt:lpstr>Player</vt:lpstr>
      <vt:lpstr>Lab1</vt:lpstr>
      <vt:lpstr>Sample Run</vt:lpstr>
      <vt:lpstr>Project Name</vt:lpstr>
      <vt:lpstr>Main Class</vt:lpstr>
      <vt:lpstr>Exiting an Application</vt:lpstr>
      <vt:lpstr>Build the Application</vt:lpstr>
      <vt:lpstr>Submit Your Solution</vt:lpstr>
      <vt:lpstr>Assignments and Labs</vt:lpstr>
      <vt:lpstr>Checklist</vt:lpstr>
    </vt:vector>
  </TitlesOfParts>
  <Company>Kodak Graphic Communication Canada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cp:lastModifiedBy>paul</cp:lastModifiedBy>
  <cp:revision>80</cp:revision>
  <dcterms:created xsi:type="dcterms:W3CDTF">2011-01-11T07:46:35Z</dcterms:created>
  <dcterms:modified xsi:type="dcterms:W3CDTF">2015-09-18T17:15:26Z</dcterms:modified>
</cp:coreProperties>
</file>