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346" r:id="rId1"/>
  </p:sldMasterIdLst>
  <p:notesMasterIdLst>
    <p:notesMasterId r:id="rId13"/>
  </p:notesMasterIdLst>
  <p:handoutMasterIdLst>
    <p:handoutMasterId r:id="rId14"/>
  </p:handoutMasterIdLst>
  <p:sldIdLst>
    <p:sldId id="321" r:id="rId2"/>
    <p:sldId id="332" r:id="rId3"/>
    <p:sldId id="346" r:id="rId4"/>
    <p:sldId id="358" r:id="rId5"/>
    <p:sldId id="352" r:id="rId6"/>
    <p:sldId id="353" r:id="rId7"/>
    <p:sldId id="354" r:id="rId8"/>
    <p:sldId id="355" r:id="rId9"/>
    <p:sldId id="356" r:id="rId10"/>
    <p:sldId id="357" r:id="rId11"/>
    <p:sldId id="344" r:id="rId1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bw"/>
  <p:clrMru>
    <a:srgbClr val="7C7CD4"/>
    <a:srgbClr val="A6A6E2"/>
    <a:srgbClr val="F0C802"/>
    <a:srgbClr val="EFD349"/>
    <a:srgbClr val="8888D8"/>
    <a:srgbClr val="008000"/>
    <a:srgbClr val="FFCC66"/>
    <a:srgbClr val="FF99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-112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-1613" y="-77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F56DEF4-ED0B-A745-ADCA-D1F7E05AA1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705353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949DDD13-15C7-6147-BCA1-0F92FA7469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207719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2" charset="-128"/>
        <a:cs typeface="ＭＳ Ｐゴシック" pitchFamily="-11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E6DF66A-15D6-464A-A0E3-5A874F4A09F7}" type="slidenum">
              <a:rPr lang="en-US"/>
              <a:pPr/>
              <a:t>1</a:t>
            </a:fld>
            <a:endParaRPr lang="en-US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AU">
              <a:latin typeface="Arial" pitchFamily="-112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TitleSlid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60AE9B-DB27-EA48-86FF-04B1DD31B27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492375"/>
            <a:ext cx="6762749" cy="1470025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1" y="3966882"/>
            <a:ext cx="6762749" cy="1752600"/>
          </a:xfrm>
        </p:spPr>
        <p:txBody>
          <a:bodyPr>
            <a:normAutofit/>
          </a:bodyPr>
          <a:lstStyle>
            <a:lvl1pPr marL="0" indent="0" algn="r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7C69615-68BB-2842-A7B0-510A5B029258}" type="datetime1">
              <a:rPr lang="en-CA" smtClean="0"/>
              <a:pPr>
                <a:defRPr/>
              </a:pPr>
              <a:t>30/09/2016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‹#›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-ContentSlid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C17C4EE-24E1-BE48-94F8-FDF0863B6E7E}" type="datetime1">
              <a:rPr lang="en-CA" smtClean="0"/>
              <a:pPr>
                <a:defRPr/>
              </a:pPr>
              <a:t>30/09/2016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2E1FF762-6F29-0E47-866B-1B950D744715}" type="slidenum">
              <a:rPr lang="en-US" smtClean="0"/>
              <a:pPr>
                <a:defRPr/>
              </a:pPr>
              <a:t>‹#›</a:t>
            </a:fld>
            <a:endParaRPr lang="en-US" sz="12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BA7266-11A4-7245-9B89-901207A9FFB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Capti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4" y="590550"/>
            <a:ext cx="365760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3023" y="739588"/>
            <a:ext cx="3657600" cy="53087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464" y="1816100"/>
            <a:ext cx="3657600" cy="38227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DAD3B82-717E-3B48-BA0F-EE16628FD8A8}" type="datetime1">
              <a:rPr lang="en-CA" smtClean="0"/>
              <a:pPr>
                <a:defRPr/>
              </a:pPr>
              <a:t>30/09/2016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F96B2288-EAC2-A34E-B017-82418F7D1CD0}" type="slidenum">
              <a:rPr lang="en-US" smtClean="0"/>
              <a:pPr>
                <a:defRPr/>
              </a:pPr>
              <a:t>‹#›</a:t>
            </a:fld>
            <a:endParaRPr lang="en-US" sz="12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7A10EC-8E22-844E-BC34-98061846482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PictureCapti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8977" y="187452"/>
            <a:ext cx="853665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533400"/>
            <a:ext cx="447675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124" y="1828800"/>
            <a:ext cx="4474539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6124" y="6288741"/>
            <a:ext cx="1887537" cy="365125"/>
          </a:xfrm>
        </p:spPr>
        <p:txBody>
          <a:bodyPr/>
          <a:lstStyle/>
          <a:p>
            <a:pPr>
              <a:defRPr/>
            </a:pPr>
            <a:fld id="{3DAD3B82-717E-3B48-BA0F-EE16628FD8A8}" type="datetime1">
              <a:rPr lang="en-CA" smtClean="0"/>
              <a:pPr>
                <a:defRPr/>
              </a:pPr>
              <a:t>30/09/2016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399" y="6288741"/>
            <a:ext cx="2675965" cy="365125"/>
          </a:xfrm>
        </p:spPr>
        <p:txBody>
          <a:bodyPr/>
          <a:lstStyle/>
          <a:p>
            <a:pPr>
              <a:defRPr/>
            </a:pPr>
            <a:fld id="{F96B2288-EAC2-A34E-B017-82418F7D1CD0}" type="slidenum">
              <a:rPr lang="en-US" smtClean="0"/>
              <a:pPr>
                <a:defRPr/>
              </a:pPr>
              <a:t>‹#›</a:t>
            </a:fld>
            <a:endParaRPr lang="en-US" sz="12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7A10EC-8E22-844E-BC34-98061846482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188253" y="179292"/>
            <a:ext cx="3281087" cy="6483096"/>
          </a:xfrm>
          <a:prstGeom prst="round1Rect">
            <a:avLst>
              <a:gd name="adj" fmla="val 17325"/>
            </a:avLst>
          </a:prstGeom>
          <a:blipFill dpi="0" rotWithShape="0">
            <a:blip r:embed="rId3" cstate="print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953" y="533400"/>
            <a:ext cx="365760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596153" y="1600199"/>
            <a:ext cx="3657600" cy="3657601"/>
          </a:xfrm>
          <a:prstGeom prst="ellipse">
            <a:avLst/>
          </a:prstGeom>
          <a:blipFill dpi="0" rotWithShape="0">
            <a:blip r:embed="rId3" cstate="print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0412" y="1828800"/>
            <a:ext cx="3657600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pPr>
              <a:defRPr/>
            </a:pPr>
            <a:fld id="{3DAD3B82-717E-3B48-BA0F-EE16628FD8A8}" type="datetime1">
              <a:rPr lang="en-CA" smtClean="0"/>
              <a:pPr>
                <a:defRPr/>
              </a:pPr>
              <a:t>30/09/2016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pPr>
              <a:defRPr/>
            </a:pPr>
            <a:fld id="{F96B2288-EAC2-A34E-B017-82418F7D1CD0}" type="slidenum">
              <a:rPr lang="en-US" smtClean="0"/>
              <a:pPr>
                <a:defRPr/>
              </a:pPr>
              <a:t>‹#›</a:t>
            </a:fld>
            <a:endParaRPr lang="en-US" sz="12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7A10EC-8E22-844E-BC34-98061846482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38" y="3778624"/>
            <a:ext cx="7560515" cy="110265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871584" y="762000"/>
            <a:ext cx="7427726" cy="2989730"/>
          </a:xfrm>
          <a:prstGeom prst="roundRect">
            <a:avLst>
              <a:gd name="adj" fmla="val 7476"/>
            </a:avLst>
          </a:prstGeom>
          <a:blipFill dpi="0" rotWithShape="0">
            <a:blip r:embed="rId3" cstate="print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8034" y="4827493"/>
            <a:ext cx="7559977" cy="1220881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pPr>
              <a:defRPr/>
            </a:pPr>
            <a:fld id="{3DAD3B82-717E-3B48-BA0F-EE16628FD8A8}" type="datetime1">
              <a:rPr lang="en-CA" smtClean="0"/>
              <a:pPr>
                <a:defRPr/>
              </a:pPr>
              <a:t>30/09/2016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pPr>
              <a:defRPr/>
            </a:pPr>
            <a:fld id="{F96B2288-EAC2-A34E-B017-82418F7D1CD0}" type="slidenum">
              <a:rPr lang="en-US" smtClean="0"/>
              <a:pPr>
                <a:defRPr/>
              </a:pPr>
              <a:t>‹#›</a:t>
            </a:fld>
            <a:endParaRPr lang="en-US" sz="12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7A10EC-8E22-844E-BC34-98061846482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DAD3B82-717E-3B48-BA0F-EE16628FD8A8}" type="datetime1">
              <a:rPr lang="en-CA" smtClean="0"/>
              <a:pPr>
                <a:defRPr/>
              </a:pPr>
              <a:t>30/09/2016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F96B2288-EAC2-A34E-B017-82418F7D1CD0}" type="slidenum">
              <a:rPr lang="en-US" smtClean="0"/>
              <a:pPr>
                <a:defRPr/>
              </a:pPr>
              <a:t>‹#›</a:t>
            </a:fld>
            <a:endParaRPr lang="en-US" sz="12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7A10EC-8E22-844E-BC34-98061846482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8646" y="779463"/>
            <a:ext cx="1358153" cy="5268912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779464"/>
            <a:ext cx="6170613" cy="526891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DAD3B82-717E-3B48-BA0F-EE16628FD8A8}" type="datetime1">
              <a:rPr lang="en-CA" smtClean="0"/>
              <a:pPr>
                <a:defRPr/>
              </a:pPr>
              <a:t>30/09/2016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F96B2288-EAC2-A34E-B017-82418F7D1CD0}" type="slidenum">
              <a:rPr lang="en-US" smtClean="0"/>
              <a:pPr>
                <a:defRPr/>
              </a:pPr>
              <a:t>‹#›</a:t>
            </a:fld>
            <a:endParaRPr lang="en-US" sz="12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7A10EC-8E22-844E-BC34-98061846482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79B88AA-C88B-064B-AD47-FCAEEFEDAB4B}" type="datetime1">
              <a:rPr lang="en-CA" smtClean="0"/>
              <a:pPr>
                <a:defRPr/>
              </a:pPr>
              <a:t>30/09/2016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D328CB83-6844-2644-B4A5-8E575FD5621D}" type="slidenum">
              <a:rPr lang="en-US" smtClean="0"/>
              <a:pPr>
                <a:defRPr/>
              </a:pPr>
              <a:t>‹#›</a:t>
            </a:fld>
            <a:endParaRPr lang="en-US" sz="12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38609D-5DFB-F842-A0FB-52895D17955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SectionHead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591360"/>
            <a:ext cx="7583487" cy="1362075"/>
          </a:xfrm>
        </p:spPr>
        <p:txBody>
          <a:bodyPr anchor="b" anchorCtr="0">
            <a:noAutofit/>
          </a:bodyPr>
          <a:lstStyle>
            <a:lvl1pPr algn="l">
              <a:defRPr sz="4400" b="1" cap="none" baseline="0">
                <a:solidFill>
                  <a:schemeClr val="bg1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3950354"/>
            <a:ext cx="7583487" cy="1500187"/>
          </a:xfrm>
        </p:spPr>
        <p:txBody>
          <a:bodyPr anchor="t" anchorCtr="0"/>
          <a:lstStyle>
            <a:lvl1pPr marL="0" indent="0" algn="l">
              <a:spcBef>
                <a:spcPts val="60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B776C-BDA4-8F43-9287-A6496537450C}" type="datetime1">
              <a:rPr lang="en-CA" smtClean="0"/>
              <a:pPr/>
              <a:t>30/09/2016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‹#›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8541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552592D-7CAB-254B-891A-2882689C0403}" type="datetime1">
              <a:rPr lang="en-CA" smtClean="0"/>
              <a:pPr>
                <a:defRPr/>
              </a:pPr>
              <a:t>30/09/2016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3E940CAC-9E95-6A47-B68C-300B6591E48B}" type="slidenum">
              <a:rPr lang="en-US" smtClean="0"/>
              <a:pPr>
                <a:defRPr/>
              </a:pPr>
              <a:t>‹#›</a:t>
            </a:fld>
            <a:endParaRPr lang="en-US" sz="12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13F2EE-51F7-8A4F-8461-0CCAC078A94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Overlay-ContentSlid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0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0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A890DFC-7581-544F-BA9B-C227C417596C}" type="datetime1">
              <a:rPr lang="en-CA" smtClean="0"/>
              <a:pPr>
                <a:defRPr/>
              </a:pPr>
              <a:t>30/09/2016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2C899C16-2B80-4745-9496-8BBB6F6E8C8D}" type="slidenum">
              <a:rPr lang="en-US" smtClean="0"/>
              <a:pPr>
                <a:defRPr/>
              </a:pPr>
              <a:t>‹#›</a:t>
            </a:fld>
            <a:endParaRPr lang="en-US" sz="120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17278E-6C56-7449-80AC-E49876A4B99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1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DAD3B82-717E-3B48-BA0F-EE16628FD8A8}" type="datetime1">
              <a:rPr lang="en-CA" smtClean="0"/>
              <a:pPr>
                <a:defRPr/>
              </a:pPr>
              <a:t>30/09/2016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F96B2288-EAC2-A34E-B017-82418F7D1CD0}" type="slidenum">
              <a:rPr lang="en-US" smtClean="0"/>
              <a:pPr>
                <a:defRPr/>
              </a:pPr>
              <a:t>‹#›</a:t>
            </a:fld>
            <a:endParaRPr lang="en-US" sz="12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7A10EC-8E22-844E-BC34-98061846482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779462" y="3991816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DAD3B82-717E-3B48-BA0F-EE16628FD8A8}" type="datetime1">
              <a:rPr lang="en-CA" smtClean="0"/>
              <a:pPr>
                <a:defRPr/>
              </a:pPr>
              <a:t>30/09/2016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F96B2288-EAC2-A34E-B017-82418F7D1CD0}" type="slidenum">
              <a:rPr lang="en-US" smtClean="0"/>
              <a:pPr>
                <a:defRPr/>
              </a:pPr>
              <a:t>‹#›</a:t>
            </a:fld>
            <a:endParaRPr lang="en-US" sz="12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7A10EC-8E22-844E-BC34-98061846482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DAD3B82-717E-3B48-BA0F-EE16628FD8A8}" type="datetime1">
              <a:rPr lang="en-CA" smtClean="0"/>
              <a:pPr>
                <a:defRPr/>
              </a:pPr>
              <a:t>30/09/2016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F96B2288-EAC2-A34E-B017-82418F7D1CD0}" type="slidenum">
              <a:rPr lang="en-US" smtClean="0"/>
              <a:pPr>
                <a:defRPr/>
              </a:pPr>
              <a:t>‹#›</a:t>
            </a:fld>
            <a:endParaRPr lang="en-US" sz="12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7A10EC-8E22-844E-BC34-98061846482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77946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5"/>
          </p:nvPr>
        </p:nvSpPr>
        <p:spPr>
          <a:xfrm>
            <a:off x="77946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verlay-ContentSlid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A9F72CA-6F20-0841-A213-93B84701CF45}" type="datetime1">
              <a:rPr lang="en-CA" smtClean="0"/>
              <a:pPr>
                <a:defRPr/>
              </a:pPr>
              <a:t>30/09/2016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815B5410-D9DA-FC45-BBEE-8D478A659CC4}" type="slidenum">
              <a:rPr lang="en-US" smtClean="0"/>
              <a:pPr>
                <a:defRPr/>
              </a:pPr>
              <a:t>‹#›</a:t>
            </a:fld>
            <a:endParaRPr lang="en-US" sz="12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A4BFC1-B56D-A34B-8B2E-282590389F8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/>
          <p:cNvSpPr/>
          <p:nvPr/>
        </p:nvSpPr>
        <p:spPr>
          <a:xfrm>
            <a:off x="189707" y="189707"/>
            <a:ext cx="8764587" cy="6478587"/>
          </a:xfrm>
          <a:prstGeom prst="round2DiagRect">
            <a:avLst>
              <a:gd name="adj1" fmla="val 9416"/>
              <a:gd name="adj2" fmla="val 0"/>
            </a:avLst>
          </a:prstGeom>
          <a:gradFill>
            <a:gsLst>
              <a:gs pos="1700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28800"/>
            <a:ext cx="7583487" cy="4208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3DAD3B82-717E-3B48-BA0F-EE16628FD8A8}" type="datetime1">
              <a:rPr lang="en-CA" smtClean="0"/>
              <a:pPr>
                <a:defRPr/>
              </a:pPr>
              <a:t>30/09/2016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04615" y="6288741"/>
            <a:ext cx="5238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F96B2288-EAC2-A34E-B017-82418F7D1CD0}" type="slidenum">
              <a:rPr lang="en-US" smtClean="0"/>
              <a:pPr>
                <a:defRPr/>
              </a:pPr>
              <a:t>‹#›</a:t>
            </a:fld>
            <a:endParaRPr lang="en-US" sz="12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4411" y="219635"/>
            <a:ext cx="493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5B7A10EC-8E22-844E-BC34-98061846482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47" r:id="rId1"/>
    <p:sldLayoutId id="2147484348" r:id="rId2"/>
    <p:sldLayoutId id="2147484349" r:id="rId3"/>
    <p:sldLayoutId id="2147484350" r:id="rId4"/>
    <p:sldLayoutId id="2147484351" r:id="rId5"/>
    <p:sldLayoutId id="2147484352" r:id="rId6"/>
    <p:sldLayoutId id="2147484353" r:id="rId7"/>
    <p:sldLayoutId id="2147484354" r:id="rId8"/>
    <p:sldLayoutId id="2147484355" r:id="rId9"/>
    <p:sldLayoutId id="2147484356" r:id="rId10"/>
    <p:sldLayoutId id="2147484357" r:id="rId11"/>
    <p:sldLayoutId id="2147484358" r:id="rId12"/>
    <p:sldLayoutId id="2147484359" r:id="rId13"/>
    <p:sldLayoutId id="2147484360" r:id="rId14"/>
    <p:sldLayoutId id="2147484361" r:id="rId15"/>
    <p:sldLayoutId id="2147484362" r:id="rId16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2000"/>
        </a:spcBef>
        <a:buFont typeface="Wingdings 2" pitchFamily="18" charset="2"/>
        <a:buChar char=""/>
        <a:defRPr sz="2200" kern="1200">
          <a:solidFill>
            <a:schemeClr val="bg1"/>
          </a:solidFill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1711325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6pPr>
      <a:lvl7pPr marL="20002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7pPr>
      <a:lvl8pPr marL="2290763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8pPr>
      <a:lvl9pPr marL="25717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.github.io/styleguide/javaguide.html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/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CA" dirty="0">
                <a:latin typeface="Arial" pitchFamily="-112" charset="0"/>
                <a:ea typeface="+mj-ea"/>
                <a:cs typeface="+mj-cs"/>
              </a:rPr>
              <a:t>Lab </a:t>
            </a:r>
            <a:r>
              <a:rPr lang="en-CA" dirty="0" smtClean="0">
                <a:latin typeface="Arial" pitchFamily="-112" charset="0"/>
                <a:ea typeface="+mj-ea"/>
                <a:cs typeface="+mj-cs"/>
              </a:rPr>
              <a:t>3</a:t>
            </a:r>
            <a:endParaRPr lang="en-US" dirty="0">
              <a:latin typeface="Arial" pitchFamily="-112" charset="0"/>
              <a:ea typeface="+mj-ea"/>
              <a:cs typeface="+mj-cs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38609D-5DFB-F842-A0FB-52895D17955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27505" y="1529230"/>
            <a:ext cx="1730420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is-IS" sz="800" dirty="0">
                <a:latin typeface="Consolas"/>
                <a:cs typeface="Consolas"/>
              </a:rPr>
              <a:t>2016-09-26T18:16:57.971Z</a:t>
            </a:r>
          </a:p>
          <a:p>
            <a:r>
              <a:rPr lang="en-US" sz="800" dirty="0">
                <a:latin typeface="Consolas"/>
                <a:cs typeface="Consolas"/>
              </a:rPr>
              <a:t>Invalid email: </a:t>
            </a:r>
            <a:r>
              <a:rPr lang="en-US" sz="800" dirty="0" err="1">
                <a:latin typeface="Consolas"/>
                <a:cs typeface="Consolas"/>
              </a:rPr>
              <a:t>mchan</a:t>
            </a:r>
            <a:endParaRPr lang="en-US" sz="800" dirty="0">
              <a:latin typeface="Consolas"/>
              <a:cs typeface="Consolas"/>
            </a:endParaRPr>
          </a:p>
          <a:p>
            <a:r>
              <a:rPr lang="is-IS" sz="800" dirty="0">
                <a:latin typeface="Consolas"/>
                <a:cs typeface="Consolas"/>
              </a:rPr>
              <a:t>2016-09-26T18:16:58.088Z</a:t>
            </a:r>
            <a:endParaRPr lang="en-US" sz="800" dirty="0">
              <a:latin typeface="Consolas"/>
              <a:cs typeface="Consola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3924" y="3904398"/>
            <a:ext cx="8328163" cy="144655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is-IS" sz="800" dirty="0">
                <a:latin typeface="Consolas"/>
                <a:cs typeface="Consolas"/>
              </a:rPr>
              <a:t>2016-09-26T18:18:00.072Z</a:t>
            </a:r>
          </a:p>
          <a:p>
            <a:r>
              <a:rPr lang="en-US" sz="800" dirty="0">
                <a:latin typeface="Consolas"/>
                <a:cs typeface="Consolas"/>
              </a:rPr>
              <a:t>Customers Report</a:t>
            </a:r>
          </a:p>
          <a:p>
            <a:r>
              <a:rPr lang="en-US" sz="800" dirty="0">
                <a:latin typeface="Consolas"/>
                <a:cs typeface="Consolas"/>
              </a:rPr>
              <a:t>----------------------------------------------------------------------------------------------------------------------------------------------</a:t>
            </a:r>
          </a:p>
          <a:p>
            <a:r>
              <a:rPr lang="de-DE" sz="800" dirty="0">
                <a:latin typeface="Consolas"/>
                <a:cs typeface="Consolas"/>
              </a:rPr>
              <a:t>  #. ID     First </a:t>
            </a:r>
            <a:r>
              <a:rPr lang="de-DE" sz="800" dirty="0" err="1">
                <a:latin typeface="Consolas"/>
                <a:cs typeface="Consolas"/>
              </a:rPr>
              <a:t>name</a:t>
            </a:r>
            <a:r>
              <a:rPr lang="de-DE" sz="800" dirty="0">
                <a:latin typeface="Consolas"/>
                <a:cs typeface="Consolas"/>
              </a:rPr>
              <a:t>   Last </a:t>
            </a:r>
            <a:r>
              <a:rPr lang="de-DE" sz="800" dirty="0" err="1">
                <a:latin typeface="Consolas"/>
                <a:cs typeface="Consolas"/>
              </a:rPr>
              <a:t>name</a:t>
            </a:r>
            <a:r>
              <a:rPr lang="de-DE" sz="800" dirty="0">
                <a:latin typeface="Consolas"/>
                <a:cs typeface="Consolas"/>
              </a:rPr>
              <a:t>    Street                    City         </a:t>
            </a:r>
            <a:r>
              <a:rPr lang="de-DE" sz="800" dirty="0" err="1">
                <a:latin typeface="Consolas"/>
                <a:cs typeface="Consolas"/>
              </a:rPr>
              <a:t>Postal</a:t>
            </a:r>
            <a:r>
              <a:rPr lang="de-DE" sz="800" dirty="0">
                <a:latin typeface="Consolas"/>
                <a:cs typeface="Consolas"/>
              </a:rPr>
              <a:t> Code  Phone           Email                    </a:t>
            </a:r>
            <a:r>
              <a:rPr lang="de-DE" sz="800" dirty="0" err="1">
                <a:latin typeface="Consolas"/>
                <a:cs typeface="Consolas"/>
              </a:rPr>
              <a:t>Join</a:t>
            </a:r>
            <a:r>
              <a:rPr lang="de-DE" sz="800" dirty="0">
                <a:latin typeface="Consolas"/>
                <a:cs typeface="Consolas"/>
              </a:rPr>
              <a:t> Date</a:t>
            </a:r>
          </a:p>
          <a:p>
            <a:r>
              <a:rPr lang="en-US" sz="800" dirty="0">
                <a:latin typeface="Consolas"/>
                <a:cs typeface="Consolas"/>
              </a:rPr>
              <a:t>----------------------------------------------------------------------------------------------------------------------------------------------</a:t>
            </a:r>
          </a:p>
          <a:p>
            <a:r>
              <a:rPr lang="de-DE" sz="800" dirty="0">
                <a:latin typeface="Consolas"/>
                <a:cs typeface="Consolas"/>
              </a:rPr>
              <a:t>  1. 000001 Fred         </a:t>
            </a:r>
            <a:r>
              <a:rPr lang="de-DE" sz="800" dirty="0" err="1">
                <a:latin typeface="Consolas"/>
                <a:cs typeface="Consolas"/>
              </a:rPr>
              <a:t>Fish</a:t>
            </a:r>
            <a:r>
              <a:rPr lang="de-DE" sz="800" dirty="0">
                <a:latin typeface="Consolas"/>
                <a:cs typeface="Consolas"/>
              </a:rPr>
              <a:t>         5707 </a:t>
            </a:r>
            <a:r>
              <a:rPr lang="de-DE" sz="800" dirty="0" err="1">
                <a:latin typeface="Consolas"/>
                <a:cs typeface="Consolas"/>
              </a:rPr>
              <a:t>Sidley</a:t>
            </a:r>
            <a:r>
              <a:rPr lang="de-DE" sz="800" dirty="0">
                <a:latin typeface="Consolas"/>
                <a:cs typeface="Consolas"/>
              </a:rPr>
              <a:t> St            Burnaby      V5J 5E6      (604) 433-5004  </a:t>
            </a:r>
            <a:r>
              <a:rPr lang="de-DE" sz="800" dirty="0" err="1">
                <a:latin typeface="Consolas"/>
                <a:cs typeface="Consolas"/>
              </a:rPr>
              <a:t>fredfish@imperial.net</a:t>
            </a:r>
            <a:r>
              <a:rPr lang="de-DE" sz="800" dirty="0">
                <a:latin typeface="Consolas"/>
                <a:cs typeface="Consolas"/>
              </a:rPr>
              <a:t>    Feb 22 2008</a:t>
            </a:r>
          </a:p>
          <a:p>
            <a:r>
              <a:rPr lang="de-DE" sz="800" dirty="0">
                <a:latin typeface="Consolas"/>
                <a:cs typeface="Consolas"/>
              </a:rPr>
              <a:t>  2. 000002 Laurie       Nash         2816 Commercial </a:t>
            </a:r>
            <a:r>
              <a:rPr lang="de-DE" sz="800" dirty="0" err="1">
                <a:latin typeface="Consolas"/>
                <a:cs typeface="Consolas"/>
              </a:rPr>
              <a:t>Dr</a:t>
            </a:r>
            <a:r>
              <a:rPr lang="de-DE" sz="800" dirty="0">
                <a:latin typeface="Consolas"/>
                <a:cs typeface="Consolas"/>
              </a:rPr>
              <a:t>        Vancouver    V5N 4C6      (604) 876-0182  </a:t>
            </a:r>
            <a:r>
              <a:rPr lang="de-DE" sz="800" dirty="0" err="1">
                <a:latin typeface="Consolas"/>
                <a:cs typeface="Consolas"/>
              </a:rPr>
              <a:t>laurieeenash@modern.com</a:t>
            </a:r>
            <a:r>
              <a:rPr lang="de-DE" sz="800" dirty="0">
                <a:latin typeface="Consolas"/>
                <a:cs typeface="Consolas"/>
              </a:rPr>
              <a:t>  Jul 28 2014</a:t>
            </a:r>
          </a:p>
          <a:p>
            <a:r>
              <a:rPr lang="de-DE" sz="800" dirty="0">
                <a:latin typeface="Consolas"/>
                <a:cs typeface="Consolas"/>
              </a:rPr>
              <a:t>  3. 000003 Conrad       Washington   13479 King George </a:t>
            </a:r>
            <a:r>
              <a:rPr lang="de-DE" sz="800" dirty="0" err="1">
                <a:latin typeface="Consolas"/>
                <a:cs typeface="Consolas"/>
              </a:rPr>
              <a:t>Blvd</a:t>
            </a:r>
            <a:r>
              <a:rPr lang="de-DE" sz="800" dirty="0">
                <a:latin typeface="Consolas"/>
                <a:cs typeface="Consolas"/>
              </a:rPr>
              <a:t>    Surrey       V3T 2T8      (604) 588-4988  </a:t>
            </a:r>
            <a:r>
              <a:rPr lang="de-DE" sz="800" dirty="0" err="1">
                <a:latin typeface="Consolas"/>
                <a:cs typeface="Consolas"/>
              </a:rPr>
              <a:t>cwash@daytona.net</a:t>
            </a:r>
            <a:r>
              <a:rPr lang="de-DE" sz="800" dirty="0">
                <a:latin typeface="Consolas"/>
                <a:cs typeface="Consolas"/>
              </a:rPr>
              <a:t>        Jun 12 2011</a:t>
            </a:r>
          </a:p>
          <a:p>
            <a:r>
              <a:rPr lang="de-DE" sz="800" dirty="0">
                <a:latin typeface="Consolas"/>
                <a:cs typeface="Consolas"/>
              </a:rPr>
              <a:t>  4. 000004 Jeanette     Price        21000 </a:t>
            </a:r>
            <a:r>
              <a:rPr lang="de-DE" sz="800" dirty="0" err="1">
                <a:latin typeface="Consolas"/>
                <a:cs typeface="Consolas"/>
              </a:rPr>
              <a:t>Westminster</a:t>
            </a:r>
            <a:r>
              <a:rPr lang="de-DE" sz="800" dirty="0">
                <a:latin typeface="Consolas"/>
                <a:cs typeface="Consolas"/>
              </a:rPr>
              <a:t> </a:t>
            </a:r>
            <a:r>
              <a:rPr lang="de-DE" sz="800" dirty="0" err="1">
                <a:latin typeface="Consolas"/>
                <a:cs typeface="Consolas"/>
              </a:rPr>
              <a:t>Hwy</a:t>
            </a:r>
            <a:r>
              <a:rPr lang="de-DE" sz="800" dirty="0">
                <a:latin typeface="Consolas"/>
                <a:cs typeface="Consolas"/>
              </a:rPr>
              <a:t>     Richmond     V6V 2S9      (604) 276-2552  </a:t>
            </a:r>
            <a:r>
              <a:rPr lang="de-DE" sz="800" dirty="0" err="1">
                <a:latin typeface="Consolas"/>
                <a:cs typeface="Consolas"/>
              </a:rPr>
              <a:t>priceizrite@pacific.com</a:t>
            </a:r>
            <a:r>
              <a:rPr lang="de-DE" sz="800" dirty="0">
                <a:latin typeface="Consolas"/>
                <a:cs typeface="Consolas"/>
              </a:rPr>
              <a:t>  Sep 03 2015</a:t>
            </a:r>
          </a:p>
          <a:p>
            <a:r>
              <a:rPr lang="de-DE" sz="800" dirty="0">
                <a:latin typeface="Consolas"/>
                <a:cs typeface="Consolas"/>
              </a:rPr>
              <a:t>  5. 000005 Mark         Chan         3766 E 1st Ave            Burnaby      V5C 3V9      (604) 293-1022  </a:t>
            </a:r>
            <a:r>
              <a:rPr lang="de-DE" sz="800" dirty="0" err="1">
                <a:latin typeface="Consolas"/>
                <a:cs typeface="Consolas"/>
              </a:rPr>
              <a:t>mchan@foo.bar</a:t>
            </a:r>
            <a:r>
              <a:rPr lang="de-DE" sz="800" dirty="0">
                <a:latin typeface="Consolas"/>
                <a:cs typeface="Consolas"/>
              </a:rPr>
              <a:t>            Mar 01 2010</a:t>
            </a:r>
          </a:p>
          <a:p>
            <a:r>
              <a:rPr lang="is-IS" sz="800" dirty="0">
                <a:latin typeface="Consolas"/>
                <a:cs typeface="Consolas"/>
              </a:rPr>
              <a:t>2016-09-26T18:18:00.182Z</a:t>
            </a:r>
          </a:p>
        </p:txBody>
      </p:sp>
      <p:sp>
        <p:nvSpPr>
          <p:cNvPr id="7" name="Rectangle 6"/>
          <p:cNvSpPr/>
          <p:nvPr/>
        </p:nvSpPr>
        <p:spPr>
          <a:xfrm>
            <a:off x="1429558" y="2267391"/>
            <a:ext cx="4572000" cy="58477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is-IS" sz="800" dirty="0">
                <a:latin typeface="Consolas"/>
                <a:cs typeface="Consolas"/>
              </a:rPr>
              <a:t>2016-09-26T18:19:58.100Z</a:t>
            </a:r>
          </a:p>
          <a:p>
            <a:r>
              <a:rPr lang="en-US" sz="800" dirty="0">
                <a:latin typeface="Consolas"/>
                <a:cs typeface="Consolas"/>
              </a:rPr>
              <a:t>Expected 9 but got 8: [Fred, Fish, 5707 Sidley St, Burnaby, V5J 5E6, (604) 433-5004, </a:t>
            </a:r>
            <a:r>
              <a:rPr lang="en-US" sz="800" dirty="0" err="1">
                <a:latin typeface="Consolas"/>
                <a:cs typeface="Consolas"/>
              </a:rPr>
              <a:t>fredfish@imperial.net</a:t>
            </a:r>
            <a:r>
              <a:rPr lang="en-US" sz="800" dirty="0">
                <a:latin typeface="Consolas"/>
                <a:cs typeface="Consolas"/>
              </a:rPr>
              <a:t>, 20080322]</a:t>
            </a:r>
          </a:p>
          <a:p>
            <a:r>
              <a:rPr lang="is-IS" sz="800" dirty="0">
                <a:latin typeface="Consolas"/>
                <a:cs typeface="Consolas"/>
              </a:rPr>
              <a:t>2016-09-26T18:19:58.186Z</a:t>
            </a:r>
          </a:p>
        </p:txBody>
      </p:sp>
      <p:sp>
        <p:nvSpPr>
          <p:cNvPr id="8" name="Rectangle 7"/>
          <p:cNvSpPr/>
          <p:nvPr/>
        </p:nvSpPr>
        <p:spPr>
          <a:xfrm>
            <a:off x="2123571" y="3116754"/>
            <a:ext cx="3502370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is-IS" sz="800" dirty="0">
                <a:latin typeface="Consolas"/>
                <a:cs typeface="Consolas"/>
              </a:rPr>
              <a:t>2016-09-26T18:21:56.842Z</a:t>
            </a:r>
          </a:p>
          <a:p>
            <a:r>
              <a:rPr lang="en-US" sz="800" dirty="0">
                <a:latin typeface="Consolas"/>
                <a:cs typeface="Consolas"/>
              </a:rPr>
              <a:t>Invalid value for </a:t>
            </a:r>
            <a:r>
              <a:rPr lang="en-US" sz="800" dirty="0" err="1">
                <a:latin typeface="Consolas"/>
                <a:cs typeface="Consolas"/>
              </a:rPr>
              <a:t>DayOfMonth</a:t>
            </a:r>
            <a:r>
              <a:rPr lang="en-US" sz="800" dirty="0">
                <a:latin typeface="Consolas"/>
                <a:cs typeface="Consolas"/>
              </a:rPr>
              <a:t> (valid values 1 - 28/31): 99</a:t>
            </a:r>
          </a:p>
          <a:p>
            <a:r>
              <a:rPr lang="is-IS" sz="800" dirty="0">
                <a:latin typeface="Consolas"/>
                <a:cs typeface="Consolas"/>
              </a:rPr>
              <a:t>2016-09-26T18:21:56.911Z</a:t>
            </a:r>
            <a:endParaRPr lang="en-US" sz="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44446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ecklist.jpeg"/>
          <p:cNvPicPr>
            <a:picLocks noChangeAspect="1"/>
          </p:cNvPicPr>
          <p:nvPr/>
        </p:nvPicPr>
        <p:blipFill>
          <a:blip r:embed="rId2" cstate="print">
            <a:alphaModFix amt="68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119461" y="342790"/>
            <a:ext cx="2322391" cy="180326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9013" y="1885541"/>
            <a:ext cx="7165975" cy="4240622"/>
          </a:xfrm>
        </p:spPr>
        <p:txBody>
          <a:bodyPr>
            <a:normAutofit fontScale="92500" lnSpcReduction="20000"/>
          </a:bodyPr>
          <a:lstStyle/>
          <a:p>
            <a:r>
              <a:rPr lang="en-CA" dirty="0" smtClean="0"/>
              <a:t>I have:</a:t>
            </a:r>
          </a:p>
          <a:p>
            <a:pPr lvl="1">
              <a:buClr>
                <a:schemeClr val="accent1"/>
              </a:buClr>
              <a:buFont typeface="Wingdings" charset="2"/>
              <a:buChar char="ü"/>
            </a:pPr>
            <a:r>
              <a:rPr lang="en-CA" dirty="0" smtClean="0"/>
              <a:t>Met </a:t>
            </a:r>
            <a:r>
              <a:rPr lang="en-CA" dirty="0"/>
              <a:t>all the </a:t>
            </a:r>
            <a:r>
              <a:rPr lang="en-CA" dirty="0" smtClean="0"/>
              <a:t>functional requirements</a:t>
            </a:r>
            <a:endParaRPr lang="en-CA" dirty="0"/>
          </a:p>
          <a:p>
            <a:pPr lvl="1">
              <a:buClr>
                <a:schemeClr val="accent1"/>
              </a:buClr>
              <a:buFont typeface="Wingdings" charset="2"/>
              <a:buChar char="ü"/>
            </a:pPr>
            <a:r>
              <a:rPr lang="en-CA"/>
              <a:t>Followed the </a:t>
            </a:r>
            <a:r>
              <a:rPr lang="en-CA">
                <a:solidFill>
                  <a:srgbClr val="FAC810"/>
                </a:solidFill>
                <a:hlinkClick r:id="rId3"/>
              </a:rPr>
              <a:t>java coding conventions</a:t>
            </a:r>
            <a:endParaRPr lang="en-CA">
              <a:solidFill>
                <a:srgbClr val="FAC810"/>
              </a:solidFill>
            </a:endParaRPr>
          </a:p>
          <a:p>
            <a:pPr lvl="1">
              <a:buClr>
                <a:schemeClr val="accent1"/>
              </a:buClr>
              <a:buFont typeface="Wingdings" charset="2"/>
              <a:buChar char="ü"/>
            </a:pPr>
            <a:r>
              <a:rPr lang="en-CA" smtClean="0"/>
              <a:t>Used </a:t>
            </a:r>
            <a:r>
              <a:rPr lang="en-CA" dirty="0" smtClean="0"/>
              <a:t>a</a:t>
            </a:r>
            <a:r>
              <a:rPr lang="en-US" dirty="0" smtClean="0"/>
              <a:t> </a:t>
            </a:r>
            <a:r>
              <a:rPr lang="en-US" dirty="0"/>
              <a:t>file template to add </a:t>
            </a:r>
            <a:r>
              <a:rPr lang="en-US" dirty="0" smtClean="0"/>
              <a:t>my name </a:t>
            </a:r>
            <a:r>
              <a:rPr lang="en-US" dirty="0"/>
              <a:t>&amp; student </a:t>
            </a:r>
            <a:r>
              <a:rPr lang="en-US" dirty="0" smtClean="0"/>
              <a:t>number to all source files</a:t>
            </a:r>
            <a:endParaRPr lang="en-CA" dirty="0" smtClean="0"/>
          </a:p>
          <a:p>
            <a:pPr lvl="1">
              <a:buClr>
                <a:schemeClr val="accent1"/>
              </a:buClr>
              <a:buFont typeface="Wingdings" charset="2"/>
              <a:buChar char="ü"/>
            </a:pPr>
            <a:r>
              <a:rPr lang="en-CA" dirty="0" smtClean="0"/>
              <a:t>Used packages; the </a:t>
            </a:r>
            <a:r>
              <a:rPr lang="en-CA" dirty="0"/>
              <a:t>root package is </a:t>
            </a:r>
            <a:r>
              <a:rPr lang="en-CA" dirty="0" smtClean="0"/>
              <a:t>my student number, ex. </a:t>
            </a:r>
            <a:r>
              <a:rPr lang="en-CA" dirty="0"/>
              <a:t>package </a:t>
            </a:r>
            <a:r>
              <a:rPr lang="en-CA" dirty="0" smtClean="0"/>
              <a:t>a00123456…;</a:t>
            </a:r>
          </a:p>
          <a:p>
            <a:pPr lvl="1">
              <a:buClr>
                <a:schemeClr val="accent1"/>
              </a:buClr>
              <a:buFont typeface="Wingdings" charset="2"/>
              <a:buChar char="ü"/>
            </a:pPr>
            <a:r>
              <a:rPr lang="en-CA" dirty="0" smtClean="0"/>
              <a:t>Used </a:t>
            </a:r>
            <a:r>
              <a:rPr lang="en-US" dirty="0" smtClean="0"/>
              <a:t>great object</a:t>
            </a:r>
            <a:r>
              <a:rPr lang="en-US" dirty="0"/>
              <a:t>-oriented design</a:t>
            </a:r>
            <a:endParaRPr lang="en-CA" dirty="0"/>
          </a:p>
          <a:p>
            <a:pPr lvl="1">
              <a:buClr>
                <a:schemeClr val="accent1"/>
              </a:buClr>
              <a:buFont typeface="Wingdings" charset="2"/>
              <a:buChar char="ü"/>
            </a:pPr>
            <a:r>
              <a:rPr lang="en-CA" dirty="0" smtClean="0"/>
              <a:t>Run “Source &gt; Format” on my project</a:t>
            </a:r>
            <a:endParaRPr lang="en-CA" dirty="0"/>
          </a:p>
          <a:p>
            <a:pPr lvl="1">
              <a:buClr>
                <a:schemeClr val="accent1"/>
              </a:buClr>
              <a:buFont typeface="Wingdings" charset="2"/>
              <a:buChar char="ü"/>
            </a:pPr>
            <a:r>
              <a:rPr lang="en-CA" dirty="0" smtClean="0"/>
              <a:t>Included all source </a:t>
            </a:r>
            <a:r>
              <a:rPr lang="en-CA" dirty="0"/>
              <a:t>code &amp; required </a:t>
            </a:r>
            <a:r>
              <a:rPr lang="en-CA" dirty="0" smtClean="0"/>
              <a:t>resources</a:t>
            </a:r>
            <a:endParaRPr lang="en-CA" dirty="0"/>
          </a:p>
          <a:p>
            <a:pPr lvl="1">
              <a:buClr>
                <a:schemeClr val="accent1"/>
              </a:buClr>
              <a:buFont typeface="Wingdings" charset="2"/>
              <a:buChar char="ü"/>
            </a:pPr>
            <a:r>
              <a:rPr lang="en-CA" dirty="0"/>
              <a:t>Created a runnable Jar file for </a:t>
            </a:r>
            <a:r>
              <a:rPr lang="en-CA" dirty="0" smtClean="0"/>
              <a:t>testing</a:t>
            </a:r>
          </a:p>
          <a:p>
            <a:pPr lvl="1">
              <a:buClr>
                <a:schemeClr val="accent1"/>
              </a:buClr>
              <a:buFont typeface="Wingdings" charset="2"/>
              <a:buChar char="ü"/>
            </a:pPr>
            <a:r>
              <a:rPr lang="en-CA" dirty="0" smtClean="0"/>
              <a:t>Zipped up </a:t>
            </a:r>
            <a:r>
              <a:rPr lang="en-CA" dirty="0"/>
              <a:t>all </a:t>
            </a:r>
            <a:r>
              <a:rPr lang="en-CA" dirty="0" smtClean="0"/>
              <a:t>my files </a:t>
            </a:r>
            <a:r>
              <a:rPr lang="en-CA" dirty="0"/>
              <a:t>into a </a:t>
            </a:r>
            <a:r>
              <a:rPr lang="en-CA" dirty="0" smtClean="0"/>
              <a:t>single file </a:t>
            </a:r>
            <a:r>
              <a:rPr lang="en-CA" dirty="0"/>
              <a:t>named &lt;your student number&gt;.zip, ex. A00123456.</a:t>
            </a:r>
            <a:r>
              <a:rPr lang="en-CA" dirty="0" smtClean="0"/>
              <a:t>zip</a:t>
            </a:r>
          </a:p>
          <a:p>
            <a:pPr lvl="1">
              <a:buClr>
                <a:schemeClr val="accent1"/>
              </a:buClr>
              <a:buFont typeface="Wingdings" charset="2"/>
              <a:buChar char="ü"/>
            </a:pPr>
            <a:r>
              <a:rPr lang="en-CA" dirty="0" smtClean="0"/>
              <a:t>Submitted my lab before the due date &amp; time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38609D-5DFB-F842-A0FB-52895D17955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1569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Purpose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989013" y="1479626"/>
            <a:ext cx="7165975" cy="4646537"/>
          </a:xfrm>
        </p:spPr>
        <p:txBody>
          <a:bodyPr/>
          <a:lstStyle/>
          <a:p>
            <a:r>
              <a:rPr lang="en-US" dirty="0"/>
              <a:t>To demonstrate </a:t>
            </a:r>
            <a:r>
              <a:rPr lang="en-US" dirty="0" smtClean="0"/>
              <a:t>knowledge of</a:t>
            </a:r>
          </a:p>
          <a:p>
            <a:r>
              <a:rPr lang="en-US" dirty="0" smtClean="0"/>
              <a:t>Annotations</a:t>
            </a:r>
          </a:p>
          <a:p>
            <a:r>
              <a:rPr lang="en-US" dirty="0" smtClean="0"/>
              <a:t>Exceptions</a:t>
            </a:r>
          </a:p>
          <a:p>
            <a:r>
              <a:rPr lang="en-US" dirty="0" smtClean="0"/>
              <a:t>Date &amp; time formatting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38609D-5DFB-F842-A0FB-52895D17955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Extend Lab 2 to make use of date and time processing, annotations and exceptions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38609D-5DFB-F842-A0FB-52895D17955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70833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input data has changed to a </a:t>
            </a:r>
            <a:r>
              <a:rPr lang="en-US" dirty="0"/>
              <a:t>j</a:t>
            </a:r>
            <a:r>
              <a:rPr lang="en-US" dirty="0" smtClean="0"/>
              <a:t>oined date field:</a:t>
            </a:r>
            <a:endParaRPr lang="en-US" dirty="0"/>
          </a:p>
          <a:p>
            <a:r>
              <a:rPr lang="en-US" dirty="0"/>
              <a:t> "1|Fred|Fish|5707 Sidley St|Burnaby|V5J 5E6|(604) 433-5004|fredfish@imperial.net|</a:t>
            </a:r>
            <a:r>
              <a:rPr lang="en-US" dirty="0">
                <a:solidFill>
                  <a:srgbClr val="FF9900"/>
                </a:solidFill>
              </a:rPr>
              <a:t>20080322</a:t>
            </a:r>
            <a:r>
              <a:rPr lang="en-US" dirty="0"/>
              <a:t>:2|Laurie|Nash|2816 Commercial Dr|Vancouver|V5N 4C6|(604) 876-0182|laurieeenash@modern.com|</a:t>
            </a:r>
            <a:r>
              <a:rPr lang="en-US" dirty="0">
                <a:solidFill>
                  <a:srgbClr val="FF9900"/>
                </a:solidFill>
              </a:rPr>
              <a:t>20140828</a:t>
            </a:r>
            <a:r>
              <a:rPr lang="en-US" dirty="0"/>
              <a:t>:3|Conrad|Washington|13479 King George Blvd|Surrey|V3T 2T8|(604) 588-4988|cwash@daytona.net|</a:t>
            </a:r>
            <a:r>
              <a:rPr lang="en-US" dirty="0">
                <a:solidFill>
                  <a:srgbClr val="FF9900"/>
                </a:solidFill>
              </a:rPr>
              <a:t>20110712</a:t>
            </a:r>
            <a:r>
              <a:rPr lang="en-US" dirty="0"/>
              <a:t>:4|Jeanette|Price|21000 Westminster Hwy|Richmond|V6V 2S9|(604) 276-2552|priceizrite@pacific.com|</a:t>
            </a:r>
            <a:r>
              <a:rPr lang="en-US" dirty="0">
                <a:solidFill>
                  <a:srgbClr val="FF9900"/>
                </a:solidFill>
              </a:rPr>
              <a:t>20151003</a:t>
            </a:r>
            <a:r>
              <a:rPr lang="en-US" dirty="0"/>
              <a:t>:5|Mark|Chan|3766 E 1st Ave|Burnaby|V5C 3V9|(604) 293-1022|mchan@hcenter.com|</a:t>
            </a:r>
            <a:r>
              <a:rPr lang="en-US" dirty="0">
                <a:solidFill>
                  <a:srgbClr val="FF9900"/>
                </a:solidFill>
              </a:rPr>
              <a:t>20100401</a:t>
            </a:r>
            <a:r>
              <a:rPr lang="en-US" dirty="0"/>
              <a:t>"</a:t>
            </a:r>
          </a:p>
          <a:p>
            <a:r>
              <a:rPr lang="en-US" dirty="0" smtClean="0"/>
              <a:t>Update </a:t>
            </a:r>
            <a:r>
              <a:rPr lang="en-US" dirty="0"/>
              <a:t>Customer appropriately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38609D-5DFB-F842-A0FB-52895D17955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19539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use of the following annotations in your solution as appropriate</a:t>
            </a:r>
          </a:p>
          <a:p>
            <a:pPr lvl="1"/>
            <a:r>
              <a:rPr lang="en-US" dirty="0" smtClean="0">
                <a:ea typeface="ＭＳ Ｐゴシック" pitchFamily="-109" charset="-128"/>
                <a:cs typeface="ＭＳ Ｐゴシック" pitchFamily="-109" charset="-128"/>
              </a:rPr>
              <a:t>@Override</a:t>
            </a:r>
          </a:p>
          <a:p>
            <a:pPr lvl="1"/>
            <a:r>
              <a:rPr lang="en-US" dirty="0" smtClean="0">
                <a:ea typeface="ＭＳ Ｐゴシック" pitchFamily="-109" charset="-128"/>
                <a:cs typeface="ＭＳ Ｐゴシック" pitchFamily="-109" charset="-128"/>
              </a:rPr>
              <a:t>@Deprecated</a:t>
            </a:r>
          </a:p>
          <a:p>
            <a:pPr lvl="1"/>
            <a:r>
              <a:rPr lang="en-US" dirty="0" smtClean="0">
                <a:ea typeface="ＭＳ Ｐゴシック" pitchFamily="-109" charset="-128"/>
                <a:cs typeface="ＭＳ Ｐゴシック" pitchFamily="-109" charset="-128"/>
              </a:rPr>
              <a:t>@</a:t>
            </a:r>
            <a:r>
              <a:rPr lang="en-US" dirty="0" err="1" smtClean="0">
                <a:ea typeface="ＭＳ Ｐゴシック" pitchFamily="-109" charset="-128"/>
                <a:cs typeface="ＭＳ Ｐゴシック" pitchFamily="-109" charset="-128"/>
              </a:rPr>
              <a:t>SuppressWarnings</a:t>
            </a:r>
            <a:endParaRPr lang="en-US" dirty="0" smtClean="0">
              <a:ea typeface="ＭＳ Ｐゴシック" pitchFamily="-109" charset="-128"/>
              <a:cs typeface="ＭＳ Ｐゴシック" pitchFamily="-109" charset="-128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38609D-5DFB-F842-A0FB-52895D17955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39900" y="5041900"/>
            <a:ext cx="5951818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i="1" dirty="0" smtClean="0"/>
              <a:t>Your code probably has @Override already,</a:t>
            </a:r>
          </a:p>
          <a:p>
            <a:r>
              <a:rPr lang="en-US" sz="1800" i="1" dirty="0" smtClean="0"/>
              <a:t>So you’ll just need to find </a:t>
            </a:r>
            <a:r>
              <a:rPr lang="en-US" sz="1800" i="1" dirty="0" smtClean="0"/>
              <a:t>appropriate </a:t>
            </a:r>
            <a:r>
              <a:rPr lang="en-US" sz="1800" i="1" dirty="0" smtClean="0"/>
              <a:t>use of</a:t>
            </a:r>
          </a:p>
          <a:p>
            <a:pPr marL="0" lvl="1"/>
            <a:r>
              <a:rPr lang="en-US" sz="1800" i="1" dirty="0">
                <a:ea typeface="ＭＳ Ｐゴシック" pitchFamily="-109" charset="-128"/>
                <a:cs typeface="ＭＳ Ｐゴシック" pitchFamily="-109" charset="-128"/>
              </a:rPr>
              <a:t>@</a:t>
            </a:r>
            <a:r>
              <a:rPr lang="en-US" sz="1800" i="1" dirty="0" smtClean="0">
                <a:ea typeface="ＭＳ Ｐゴシック" pitchFamily="-109" charset="-128"/>
                <a:cs typeface="ＭＳ Ｐゴシック" pitchFamily="-109" charset="-128"/>
              </a:rPr>
              <a:t>Deprecated</a:t>
            </a:r>
            <a:r>
              <a:rPr lang="en-US" sz="1800" i="1" dirty="0" smtClean="0"/>
              <a:t> and </a:t>
            </a:r>
            <a:r>
              <a:rPr lang="en-US" sz="1800" i="1" dirty="0" smtClean="0">
                <a:ea typeface="ＭＳ Ｐゴシック" pitchFamily="-109" charset="-128"/>
                <a:cs typeface="ＭＳ Ｐゴシック" pitchFamily="-109" charset="-128"/>
              </a:rPr>
              <a:t>@</a:t>
            </a:r>
            <a:r>
              <a:rPr lang="en-US" sz="1800" i="1" dirty="0" err="1" smtClean="0">
                <a:ea typeface="ＭＳ Ｐゴシック" pitchFamily="-109" charset="-128"/>
                <a:cs typeface="ＭＳ Ｐゴシック" pitchFamily="-109" charset="-128"/>
              </a:rPr>
              <a:t>SuppressWarning</a:t>
            </a:r>
            <a:r>
              <a:rPr lang="en-US" sz="1800" i="1" dirty="0" err="1" smtClean="0"/>
              <a:t>s</a:t>
            </a:r>
            <a:r>
              <a:rPr lang="en-US" sz="1800" i="1" dirty="0" smtClean="0"/>
              <a:t> if they exist.</a:t>
            </a:r>
            <a:endParaRPr lang="en-US" sz="1800" i="1" dirty="0">
              <a:ea typeface="ＭＳ Ｐゴシック" pitchFamily="-109" charset="-128"/>
              <a:cs typeface="ＭＳ Ｐゴシック" pitchFamily="-10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4405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-109" charset="-128"/>
                <a:cs typeface="ＭＳ Ｐゴシック" pitchFamily="-109" charset="-128"/>
              </a:rPr>
              <a:t>Create a new class, </a:t>
            </a:r>
            <a:r>
              <a:rPr lang="en-US" dirty="0" err="1" smtClean="0">
                <a:ea typeface="ＭＳ Ｐゴシック" pitchFamily="-109" charset="-128"/>
                <a:cs typeface="ＭＳ Ｐゴシック" pitchFamily="-109" charset="-128"/>
              </a:rPr>
              <a:t>ApplicationException</a:t>
            </a:r>
            <a:r>
              <a:rPr lang="en-US" dirty="0" smtClean="0">
                <a:ea typeface="ＭＳ Ｐゴシック" pitchFamily="-109" charset="-128"/>
                <a:cs typeface="ＭＳ Ｐゴシック" pitchFamily="-109" charset="-128"/>
              </a:rPr>
              <a:t>, which subclasses Exception and overrides all the Exception constructors</a:t>
            </a:r>
          </a:p>
          <a:p>
            <a:endParaRPr lang="en-US" dirty="0" smtClean="0">
              <a:ea typeface="ＭＳ Ｐゴシック" pitchFamily="-109" charset="-128"/>
              <a:cs typeface="ＭＳ Ｐゴシック" pitchFamily="-109" charset="-128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38609D-5DFB-F842-A0FB-52895D17955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52125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43588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ea typeface="ＭＳ Ｐゴシック" pitchFamily="-109" charset="-128"/>
                <a:cs typeface="ＭＳ Ｐゴシック" pitchFamily="-109" charset="-128"/>
              </a:rPr>
              <a:t>If not enough data elements are in one record, then the </a:t>
            </a:r>
            <a:r>
              <a:rPr lang="en-US" dirty="0" err="1" smtClean="0"/>
              <a:t>Customer</a:t>
            </a:r>
            <a:r>
              <a:rPr lang="en-US" dirty="0" err="1" smtClean="0">
                <a:ea typeface="ＭＳ Ｐゴシック" pitchFamily="-109" charset="-128"/>
                <a:cs typeface="ＭＳ Ｐゴシック" pitchFamily="-109" charset="-128"/>
              </a:rPr>
              <a:t>Reader.read</a:t>
            </a:r>
            <a:r>
              <a:rPr lang="en-US" dirty="0" smtClean="0">
                <a:ea typeface="ＭＳ Ｐゴシック" pitchFamily="-109" charset="-128"/>
                <a:cs typeface="ＭＳ Ｐゴシック" pitchFamily="-109" charset="-128"/>
              </a:rPr>
              <a:t> method will throw an </a:t>
            </a:r>
            <a:r>
              <a:rPr lang="en-US" dirty="0" err="1" smtClean="0">
                <a:ea typeface="ＭＳ Ｐゴシック" pitchFamily="-109" charset="-128"/>
                <a:cs typeface="ＭＳ Ｐゴシック" pitchFamily="-109" charset="-128"/>
              </a:rPr>
              <a:t>ApplicationException</a:t>
            </a:r>
            <a:r>
              <a:rPr lang="en-US" dirty="0" smtClean="0">
                <a:ea typeface="ＭＳ Ｐゴシック" pitchFamily="-109" charset="-128"/>
                <a:cs typeface="ＭＳ Ｐゴシック" pitchFamily="-109" charset="-128"/>
              </a:rPr>
              <a:t> similar to the following:</a:t>
            </a:r>
          </a:p>
          <a:p>
            <a:pPr marL="349250" lvl="1" indent="0">
              <a:buNone/>
            </a:pPr>
            <a:r>
              <a:rPr lang="en-US" dirty="0">
                <a:latin typeface="Courier New"/>
                <a:ea typeface="ＭＳ Ｐゴシック" pitchFamily="-109" charset="-128"/>
                <a:cs typeface="Courier New"/>
              </a:rPr>
              <a:t>	</a:t>
            </a:r>
            <a:r>
              <a:rPr lang="en-US" dirty="0" smtClean="0">
                <a:latin typeface="Courier New"/>
                <a:ea typeface="ＭＳ Ｐゴシック" pitchFamily="-109" charset="-128"/>
                <a:cs typeface="Courier New"/>
              </a:rPr>
              <a:t>Expected 6 elements but got 5</a:t>
            </a:r>
          </a:p>
          <a:p>
            <a:r>
              <a:rPr lang="en-US" dirty="0" smtClean="0">
                <a:ea typeface="ＭＳ Ｐゴシック" pitchFamily="-109" charset="-128"/>
                <a:cs typeface="ＭＳ Ｐゴシック" pitchFamily="-109" charset="-128"/>
              </a:rPr>
              <a:t>You must display the number of elements provided - this can’t be hard-coded</a:t>
            </a:r>
          </a:p>
          <a:p>
            <a:r>
              <a:rPr lang="en-US" dirty="0" smtClean="0">
                <a:ea typeface="ＭＳ Ｐゴシック" pitchFamily="-109" charset="-128"/>
                <a:cs typeface="ＭＳ Ｐゴシック" pitchFamily="-109" charset="-128"/>
              </a:rPr>
              <a:t>All exceptions should be thrown by </a:t>
            </a:r>
            <a:r>
              <a:rPr lang="en-US" dirty="0" err="1" smtClean="0"/>
              <a:t>CustomerReader.read</a:t>
            </a:r>
            <a:r>
              <a:rPr lang="en-US" dirty="0" smtClean="0"/>
              <a:t>(…) and caught and printed by the Lab3 object</a:t>
            </a:r>
          </a:p>
          <a:p>
            <a:r>
              <a:rPr lang="en-US" dirty="0" smtClean="0"/>
              <a:t>Any exceptions internal to read(</a:t>
            </a:r>
            <a:r>
              <a:rPr lang="is-IS" dirty="0" smtClean="0"/>
              <a:t>…) should be caught and re-thrown as </a:t>
            </a:r>
            <a:r>
              <a:rPr lang="en-US" dirty="0" err="1" smtClean="0">
                <a:ea typeface="ＭＳ Ｐゴシック" pitchFamily="-109" charset="-128"/>
                <a:cs typeface="ＭＳ Ｐゴシック" pitchFamily="-109" charset="-128"/>
              </a:rPr>
              <a:t>ApplicationExceptions</a:t>
            </a:r>
            <a:endParaRPr lang="en-US" dirty="0" smtClean="0"/>
          </a:p>
          <a:p>
            <a:r>
              <a:rPr lang="en-US" dirty="0" smtClean="0">
                <a:ea typeface="ＭＳ Ｐゴシック" pitchFamily="-109" charset="-128"/>
                <a:cs typeface="ＭＳ Ｐゴシック" pitchFamily="-109" charset="-128"/>
              </a:rPr>
              <a:t>After an exception is thrown, the application will stop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25EBC-4DD4-954C-8A1D-70CBE1AB5BB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37627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source of problems in Lab2 was the email address:</a:t>
            </a:r>
          </a:p>
          <a:p>
            <a:r>
              <a:rPr lang="en-US" dirty="0" smtClean="0"/>
              <a:t>In this lab, if an invalid email is provided, your program will print</a:t>
            </a:r>
          </a:p>
          <a:p>
            <a:pPr marL="0" lvl="1" indent="0">
              <a:spcBef>
                <a:spcPts val="2200"/>
              </a:spcBef>
              <a:buClr>
                <a:schemeClr val="bg2"/>
              </a:buClr>
              <a:buNone/>
            </a:pPr>
            <a:r>
              <a:rPr lang="en-US" sz="1400" dirty="0" smtClean="0">
                <a:latin typeface="Courier New"/>
                <a:ea typeface="ＭＳ Ｐゴシック" pitchFamily="-109" charset="-128"/>
                <a:cs typeface="Courier New"/>
              </a:rPr>
              <a:t>a00123456.ApplicationException: ‘</a:t>
            </a:r>
            <a:r>
              <a:rPr lang="en-US" sz="1400" dirty="0" err="1" smtClean="0">
                <a:latin typeface="Courier New"/>
                <a:ea typeface="ＭＳ Ｐゴシック" pitchFamily="-109" charset="-128"/>
                <a:cs typeface="Courier New"/>
              </a:rPr>
              <a:t>mchan</a:t>
            </a:r>
            <a:r>
              <a:rPr lang="en-US" sz="1400" dirty="0" smtClean="0">
                <a:latin typeface="Courier New"/>
                <a:ea typeface="ＭＳ Ｐゴシック" pitchFamily="-109" charset="-128"/>
                <a:cs typeface="Courier New"/>
              </a:rPr>
              <a:t>’ is an invalid email address</a:t>
            </a:r>
            <a:endParaRPr lang="en-US" dirty="0" smtClean="0"/>
          </a:p>
          <a:p>
            <a:r>
              <a:rPr lang="en-US" dirty="0" smtClean="0"/>
              <a:t>The program will stop after the bad data is encountered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38609D-5DFB-F842-A0FB-52895D17955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60625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Date &amp;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When your program starts, print the date and time and also print the date and time and program duration when it ends</a:t>
            </a:r>
          </a:p>
          <a:p>
            <a:r>
              <a:rPr lang="en-US" dirty="0"/>
              <a:t>Use the Java 8 </a:t>
            </a:r>
            <a:r>
              <a:rPr lang="en-US" dirty="0" err="1"/>
              <a:t>java.time</a:t>
            </a:r>
            <a:r>
              <a:rPr lang="en-US" dirty="0"/>
              <a:t> </a:t>
            </a:r>
            <a:r>
              <a:rPr lang="en-US" dirty="0" smtClean="0"/>
              <a:t>classes</a:t>
            </a:r>
          </a:p>
          <a:p>
            <a:r>
              <a:rPr lang="en-US" dirty="0"/>
              <a:t>Hint</a:t>
            </a:r>
          </a:p>
          <a:p>
            <a:pPr lvl="1"/>
            <a:r>
              <a:rPr lang="en-US" dirty="0"/>
              <a:t>Look at the Instant </a:t>
            </a:r>
            <a:r>
              <a:rPr lang="en-US" dirty="0" smtClean="0"/>
              <a:t>class and the </a:t>
            </a:r>
            <a:r>
              <a:rPr lang="en-US" dirty="0" err="1" smtClean="0"/>
              <a:t>java.time</a:t>
            </a:r>
            <a:r>
              <a:rPr lang="en-US" dirty="0" smtClean="0"/>
              <a:t> examples</a:t>
            </a:r>
          </a:p>
          <a:p>
            <a:pPr marL="282575" lvl="1" indent="-282575">
              <a:spcBef>
                <a:spcPts val="2000"/>
              </a:spcBef>
            </a:pPr>
            <a:r>
              <a:rPr lang="en-US" dirty="0"/>
              <a:t>Do NOT use the 'old' </a:t>
            </a:r>
            <a:r>
              <a:rPr lang="en-US" dirty="0" smtClean="0"/>
              <a:t>Date or </a:t>
            </a:r>
            <a:r>
              <a:rPr lang="en-US" dirty="0" err="1" smtClean="0"/>
              <a:t>GregorianCalendar</a:t>
            </a:r>
            <a:r>
              <a:rPr lang="en-US" dirty="0" smtClean="0"/>
              <a:t> classes</a:t>
            </a:r>
          </a:p>
          <a:p>
            <a:pPr marL="282575" lvl="1" indent="-282575">
              <a:spcBef>
                <a:spcPts val="2000"/>
              </a:spcBef>
            </a:pPr>
            <a:r>
              <a:rPr lang="en-US" dirty="0"/>
              <a:t>Your input data now includes the user’s joined date. Convert the input value to use the </a:t>
            </a:r>
            <a:r>
              <a:rPr lang="en-US" dirty="0" err="1"/>
              <a:t>LocalDate</a:t>
            </a:r>
            <a:r>
              <a:rPr lang="en-US" dirty="0"/>
              <a:t> class and print the value in the </a:t>
            </a:r>
            <a:r>
              <a:rPr lang="en-US" dirty="0" smtClean="0"/>
              <a:t>report</a:t>
            </a:r>
          </a:p>
          <a:p>
            <a:pPr marL="282575" lvl="1" indent="-282575">
              <a:spcBef>
                <a:spcPts val="2000"/>
              </a:spcBef>
            </a:pPr>
            <a:r>
              <a:rPr lang="en-US" dirty="0" smtClean="0"/>
              <a:t>Check </a:t>
            </a:r>
            <a:r>
              <a:rPr lang="en-US" dirty="0"/>
              <a:t>for bad date data (ex. 0, 20100399</a:t>
            </a:r>
            <a:r>
              <a:rPr lang="is-IS" dirty="0"/>
              <a:t>…)</a:t>
            </a:r>
            <a:endParaRPr lang="en-US" dirty="0"/>
          </a:p>
          <a:p>
            <a:pPr marL="282575" lvl="1" indent="-282575">
              <a:spcBef>
                <a:spcPts val="2000"/>
              </a:spcBef>
            </a:pPr>
            <a:endParaRPr lang="en-US" dirty="0"/>
          </a:p>
          <a:p>
            <a:pPr marL="282575" lvl="1" indent="-282575">
              <a:spcBef>
                <a:spcPts val="2000"/>
              </a:spcBef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38609D-5DFB-F842-A0FB-52895D17955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803138" y="2619561"/>
            <a:ext cx="2894183" cy="33855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is-IS" sz="1600" dirty="0">
                <a:latin typeface="Consolas"/>
                <a:cs typeface="Consolas"/>
              </a:rPr>
              <a:t>2016-09-26T18:18:</a:t>
            </a:r>
            <a:r>
              <a:rPr lang="is-IS" sz="1600" dirty="0" smtClean="0">
                <a:latin typeface="Consolas"/>
                <a:cs typeface="Consolas"/>
              </a:rPr>
              <a:t>00.072Z</a:t>
            </a:r>
            <a:endParaRPr lang="is-IS" sz="16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88524400"/>
      </p:ext>
    </p:extLst>
  </p:cSld>
  <p:clrMapOvr>
    <a:masterClrMapping/>
  </p:clrMapOvr>
</p:sld>
</file>

<file path=ppt/theme/theme1.xml><?xml version="1.0" encoding="utf-8"?>
<a:theme xmlns:a="http://schemas.openxmlformats.org/drawingml/2006/main" name="Revolution">
  <a:themeElements>
    <a:clrScheme name="Revolution">
      <a:dk1>
        <a:sysClr val="windowText" lastClr="000000"/>
      </a:dk1>
      <a:lt1>
        <a:sysClr val="window" lastClr="FFFFFF"/>
      </a:lt1>
      <a:dk2>
        <a:srgbClr val="1B3861"/>
      </a:dk2>
      <a:lt2>
        <a:srgbClr val="38ABED"/>
      </a:lt2>
      <a:accent1>
        <a:srgbClr val="0C5986"/>
      </a:accent1>
      <a:accent2>
        <a:srgbClr val="DDF53D"/>
      </a:accent2>
      <a:accent3>
        <a:srgbClr val="508709"/>
      </a:accent3>
      <a:accent4>
        <a:srgbClr val="BF5E00"/>
      </a:accent4>
      <a:accent5>
        <a:srgbClr val="9C0001"/>
      </a:accent5>
      <a:accent6>
        <a:srgbClr val="660075"/>
      </a:accent6>
      <a:hlink>
        <a:srgbClr val="ABF24D"/>
      </a:hlink>
      <a:folHlink>
        <a:srgbClr val="A0E7FB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Revolution">
      <a: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0800000">
              <a:srgbClr val="808080">
                <a:alpha val="75000"/>
              </a:srgbClr>
            </a:innerShdw>
          </a:effectLst>
        </a:effectStyle>
        <a:effectStyle>
          <a:effectLst>
            <a:innerShdw blurRad="50800" dist="25400" dir="13500000">
              <a:srgbClr val="808080">
                <a:alpha val="75000"/>
              </a:srgbClr>
            </a:innerShdw>
            <a:outerShdw blurRad="63500" dist="50800" dir="5400000" algn="br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1400000"/>
            </a:lightRig>
          </a:scene3d>
          <a:sp3d contourW="12700" prstMaterial="softmetal">
            <a:bevelT w="63500" h="254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Revolution.thmx</Template>
  <TotalTime>9844</TotalTime>
  <Words>595</Words>
  <Application>Microsoft Office PowerPoint</Application>
  <PresentationFormat>On-screen Show (4:3)</PresentationFormat>
  <Paragraphs>87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Revolution</vt:lpstr>
      <vt:lpstr>Lab 3</vt:lpstr>
      <vt:lpstr>Purpose</vt:lpstr>
      <vt:lpstr>Goal</vt:lpstr>
      <vt:lpstr>INPUT</vt:lpstr>
      <vt:lpstr>Annotations</vt:lpstr>
      <vt:lpstr>Exceptions</vt:lpstr>
      <vt:lpstr>Exceptions</vt:lpstr>
      <vt:lpstr>Exceptions</vt:lpstr>
      <vt:lpstr>Date &amp; Time</vt:lpstr>
      <vt:lpstr>Output</vt:lpstr>
      <vt:lpstr>Checklist</vt:lpstr>
    </vt:vector>
  </TitlesOfParts>
  <Company>Kodak Graphic Communication Canada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</dc:title>
  <cp:lastModifiedBy>paul</cp:lastModifiedBy>
  <cp:revision>103</cp:revision>
  <cp:lastPrinted>2011-09-20T06:39:24Z</cp:lastPrinted>
  <dcterms:created xsi:type="dcterms:W3CDTF">2011-01-11T07:46:35Z</dcterms:created>
  <dcterms:modified xsi:type="dcterms:W3CDTF">2016-09-30T17:25:48Z</dcterms:modified>
</cp:coreProperties>
</file>