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46" r:id="rId1"/>
  </p:sldMasterIdLst>
  <p:notesMasterIdLst>
    <p:notesMasterId r:id="rId11"/>
  </p:notesMasterIdLst>
  <p:handoutMasterIdLst>
    <p:handoutMasterId r:id="rId12"/>
  </p:handoutMasterIdLst>
  <p:sldIdLst>
    <p:sldId id="321" r:id="rId2"/>
    <p:sldId id="332" r:id="rId3"/>
    <p:sldId id="346" r:id="rId4"/>
    <p:sldId id="354" r:id="rId5"/>
    <p:sldId id="361" r:id="rId6"/>
    <p:sldId id="355" r:id="rId7"/>
    <p:sldId id="357" r:id="rId8"/>
    <p:sldId id="359" r:id="rId9"/>
    <p:sldId id="344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clrMru>
    <a:srgbClr val="7C7CD4"/>
    <a:srgbClr val="A6A6E2"/>
    <a:srgbClr val="F0C802"/>
    <a:srgbClr val="EFD349"/>
    <a:srgbClr val="8888D8"/>
    <a:srgbClr val="008000"/>
    <a:srgbClr val="FFCC6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1228" autoAdjust="0"/>
  </p:normalViewPr>
  <p:slideViewPr>
    <p:cSldViewPr snapToGrid="0">
      <p:cViewPr varScale="1">
        <p:scale>
          <a:sx n="102" d="100"/>
          <a:sy n="102" d="100"/>
        </p:scale>
        <p:origin x="-12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1613" y="-7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56DEF4-ED0B-A745-ADCA-D1F7E05AA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0535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49DDD13-15C7-6147-BCA1-0F92FA746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07719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6DF66A-15D6-464A-A0E3-5A874F4A09F7}" type="slidenum">
              <a:rPr lang="en-US"/>
              <a:pPr/>
              <a:t>1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1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0AE9B-DB27-EA48-86FF-04B1DD31B2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18BBD-D523-FF41-BD10-9917140D4081}" type="datetime1">
              <a:rPr lang="en-US" smtClean="0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D1D04E-7672-EC4A-8CAF-1BE65CBEC503}" type="datetime1">
              <a:rPr lang="en-US" smtClean="0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E1FF762-6F29-0E47-866B-1B950D744715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A7266-11A4-7245-9B89-901207A9FF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9F275-E7D3-5F4F-86B6-D42857935A98}" type="datetime1">
              <a:rPr lang="en-US" smtClean="0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pPr>
              <a:defRPr/>
            </a:pPr>
            <a:fld id="{20F9F275-E7D3-5F4F-86B6-D42857935A98}" type="datetime1">
              <a:rPr lang="en-US" smtClean="0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fld id="{20F9F275-E7D3-5F4F-86B6-D42857935A98}" type="datetime1">
              <a:rPr lang="en-US" smtClean="0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fld id="{20F9F275-E7D3-5F4F-86B6-D42857935A98}" type="datetime1">
              <a:rPr lang="en-US" smtClean="0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9F275-E7D3-5F4F-86B6-D42857935A98}" type="datetime1">
              <a:rPr lang="en-US" smtClean="0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9F275-E7D3-5F4F-86B6-D42857935A98}" type="datetime1">
              <a:rPr lang="en-US" smtClean="0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0BB755-E456-DA43-BB13-9C92AA77132F}" type="datetime1">
              <a:rPr lang="en-US" smtClean="0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D328CB83-6844-2644-B4A5-8E575FD5621D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October 28,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0AE8EE-F17C-1D47-B555-3F31253D1BB7}" type="datetime1">
              <a:rPr lang="en-US" smtClean="0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E940CAC-9E95-6A47-B68C-300B6591E48B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3F2EE-51F7-8A4F-8461-0CCAC078A9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DF6FA5-E37A-6F4F-B355-F20E52B2F457}" type="datetime1">
              <a:rPr lang="en-US" smtClean="0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2C899C16-2B80-4745-9496-8BBB6F6E8C8D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7278E-6C56-7449-80AC-E49876A4B9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9F275-E7D3-5F4F-86B6-D42857935A98}" type="datetime1">
              <a:rPr lang="en-US" smtClean="0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9F275-E7D3-5F4F-86B6-D42857935A98}" type="datetime1">
              <a:rPr lang="en-US" smtClean="0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9F275-E7D3-5F4F-86B6-D42857935A98}" type="datetime1">
              <a:rPr lang="en-US" smtClean="0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46A48A-2431-F243-9362-7834403F1828}" type="datetime1">
              <a:rPr lang="en-US" smtClean="0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815B5410-D9DA-FC45-BBEE-8D478A659CC4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4BFC1-B56D-A34B-8B2E-282590389F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0F9F275-E7D3-5F4F-86B6-D42857935A98}" type="datetime1">
              <a:rPr lang="en-US" smtClean="0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96B2288-EAC2-A34E-B017-82418F7D1CD0}" type="slidenum">
              <a:rPr lang="en-US" smtClean="0"/>
              <a:pPr>
                <a:defRPr/>
              </a:pPr>
              <a:t>‹#›</a:t>
            </a:fld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  <p:sldLayoutId id="2147484358" r:id="rId12"/>
    <p:sldLayoutId id="2147484359" r:id="rId13"/>
    <p:sldLayoutId id="2147484360" r:id="rId14"/>
    <p:sldLayoutId id="2147484361" r:id="rId15"/>
    <p:sldLayoutId id="2147484362" r:id="rId1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Calibri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Calibri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Calibri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Calibri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Calibri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Calibri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javaguide.html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CA" dirty="0">
                <a:latin typeface="Arial" pitchFamily="-112" charset="0"/>
                <a:ea typeface="+mj-ea"/>
                <a:cs typeface="+mj-cs"/>
              </a:rPr>
              <a:t>Lab </a:t>
            </a:r>
            <a:r>
              <a:rPr lang="en-CA" dirty="0" smtClean="0">
                <a:latin typeface="Arial" pitchFamily="-112" charset="0"/>
                <a:ea typeface="+mj-ea"/>
                <a:cs typeface="+mj-cs"/>
              </a:rPr>
              <a:t>7</a:t>
            </a:r>
            <a:endParaRPr lang="en-US" dirty="0">
              <a:latin typeface="Arial" pitchFamily="-112" charset="0"/>
              <a:ea typeface="+mj-ea"/>
              <a:cs typeface="+mj-cs"/>
            </a:endParaRP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Font typeface="Wingdings" pitchFamily="-112" charset="2"/>
              <a:buNone/>
            </a:pPr>
            <a:r>
              <a:rPr lang="en-AU" dirty="0" smtClean="0"/>
              <a:t>JDBC &amp; Databases</a:t>
            </a:r>
            <a:endParaRPr lang="en-A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demonstrate </a:t>
            </a:r>
            <a:r>
              <a:rPr lang="en-US" smtClean="0"/>
              <a:t>knowledge of JDBC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5C87E72-C2D7-C645-B37D-0CA0B1D1E223}" type="slidenum">
              <a:rPr lang="en-US"/>
              <a:pPr/>
              <a:t>2</a:t>
            </a:fld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33387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Building on Lab 5, modify the application to use JDBC</a:t>
            </a:r>
            <a:endParaRPr lang="en-US" dirty="0"/>
          </a:p>
          <a:p>
            <a:r>
              <a:rPr lang="en-US" dirty="0" smtClean="0"/>
              <a:t>Load the customers from a file to the database</a:t>
            </a:r>
          </a:p>
          <a:p>
            <a:pPr lvl="1"/>
            <a:r>
              <a:rPr lang="en-US" dirty="0" smtClean="0"/>
              <a:t>Only do this if the data has </a:t>
            </a:r>
            <a:r>
              <a:rPr lang="en-US" dirty="0" smtClean="0">
                <a:solidFill>
                  <a:srgbClr val="FEB80A"/>
                </a:solidFill>
              </a:rPr>
              <a:t>not</a:t>
            </a:r>
            <a:r>
              <a:rPr lang="en-US" dirty="0" smtClean="0"/>
              <a:t> already been loaded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D328CB83-6844-2644-B4A5-8E575FD5621D}" type="slidenum">
              <a:rPr lang="en-US" smtClean="0"/>
              <a:pPr>
                <a:defRPr/>
              </a:pPr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xmlns="" val="77083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Responsibilities:</a:t>
            </a:r>
          </a:p>
          <a:p>
            <a:pPr lvl="1"/>
            <a:r>
              <a:rPr lang="en-US" dirty="0" smtClean="0"/>
              <a:t>Loading </a:t>
            </a:r>
            <a:r>
              <a:rPr lang="en-US" dirty="0"/>
              <a:t>the JDBC </a:t>
            </a:r>
            <a:r>
              <a:rPr lang="en-US" dirty="0" smtClean="0"/>
              <a:t>driver</a:t>
            </a:r>
          </a:p>
          <a:p>
            <a:pPr lvl="1"/>
            <a:r>
              <a:rPr lang="en-US" dirty="0" smtClean="0"/>
              <a:t>Establishing the database connection</a:t>
            </a:r>
          </a:p>
          <a:p>
            <a:pPr lvl="1"/>
            <a:r>
              <a:rPr lang="en-US" dirty="0" smtClean="0"/>
              <a:t>Closing the connection</a:t>
            </a:r>
          </a:p>
          <a:p>
            <a:r>
              <a:rPr lang="en-US" dirty="0"/>
              <a:t>Use the Database class from the examples – it should provide everything you need</a:t>
            </a:r>
          </a:p>
          <a:p>
            <a:r>
              <a:rPr lang="en-US" dirty="0" smtClean="0"/>
              <a:t>Call the shutdown</a:t>
            </a:r>
            <a:r>
              <a:rPr lang="en-US" dirty="0"/>
              <a:t>() </a:t>
            </a:r>
            <a:r>
              <a:rPr lang="en-US" dirty="0" smtClean="0"/>
              <a:t>method before your app exits</a:t>
            </a:r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D328CB83-6844-2644-B4A5-8E575FD5621D}" type="slidenum">
              <a:rPr lang="en-US" smtClean="0"/>
              <a:pPr>
                <a:defRPr/>
              </a:pPr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xmlns="" val="218937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Names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table names </a:t>
            </a:r>
            <a:r>
              <a:rPr lang="en-US" dirty="0" smtClean="0"/>
              <a:t>will include your ID# so that it is unique.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A00123456_Customers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D328CB83-6844-2644-B4A5-8E575FD5621D}" type="slidenum">
              <a:rPr lang="en-US" smtClean="0"/>
              <a:pPr>
                <a:defRPr/>
              </a:pPr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xmlns="" val="157134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Helper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629" y="1828800"/>
            <a:ext cx="8480006" cy="482096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179388" algn="l"/>
                <a:tab pos="358775" algn="l"/>
                <a:tab pos="538163" algn="l"/>
                <a:tab pos="719138" algn="l"/>
              </a:tabLst>
            </a:pPr>
            <a:r>
              <a:rPr lang="en-US" sz="1200" dirty="0"/>
              <a:t>	</a:t>
            </a:r>
            <a:r>
              <a:rPr lang="en-US" sz="1600" dirty="0"/>
              <a:t>public static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tableExists</a:t>
            </a:r>
            <a:r>
              <a:rPr lang="en-US" sz="1600" dirty="0" smtClean="0"/>
              <a:t>(Connection connection, String </a:t>
            </a:r>
            <a:r>
              <a:rPr lang="en-US" sz="1600" dirty="0" err="1" smtClean="0"/>
              <a:t>tableName</a:t>
            </a:r>
            <a:r>
              <a:rPr lang="en-US" sz="1600" dirty="0" smtClean="0"/>
              <a:t>) </a:t>
            </a:r>
            <a:r>
              <a:rPr lang="en-US" sz="1600" dirty="0"/>
              <a:t>throws </a:t>
            </a:r>
            <a:r>
              <a:rPr lang="en-US" sz="1600" dirty="0" err="1"/>
              <a:t>SQLException</a:t>
            </a:r>
            <a:r>
              <a:rPr lang="en-US" sz="1600" dirty="0"/>
              <a:t>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179388" algn="l"/>
                <a:tab pos="358775" algn="l"/>
                <a:tab pos="538163" algn="l"/>
                <a:tab pos="719138" algn="l"/>
              </a:tabLst>
            </a:pPr>
            <a:r>
              <a:rPr lang="en-US" sz="1600" dirty="0"/>
              <a:t>		</a:t>
            </a:r>
            <a:r>
              <a:rPr lang="en-US" sz="1600" dirty="0" err="1"/>
              <a:t>DatabaseMetaData</a:t>
            </a:r>
            <a:r>
              <a:rPr lang="en-US" sz="1600" dirty="0"/>
              <a:t> </a:t>
            </a:r>
            <a:r>
              <a:rPr lang="en-US" sz="1600" dirty="0" err="1"/>
              <a:t>databaseMetaData</a:t>
            </a:r>
            <a:r>
              <a:rPr lang="en-US" sz="1600" dirty="0"/>
              <a:t> = </a:t>
            </a:r>
            <a:r>
              <a:rPr lang="en-US" sz="1600" dirty="0" err="1" smtClean="0"/>
              <a:t>connection.getMetaData</a:t>
            </a:r>
            <a:r>
              <a:rPr lang="en-US" sz="1600" dirty="0"/>
              <a:t>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179388" algn="l"/>
                <a:tab pos="358775" algn="l"/>
                <a:tab pos="538163" algn="l"/>
                <a:tab pos="719138" algn="l"/>
              </a:tabLst>
            </a:pPr>
            <a:r>
              <a:rPr lang="en-US" sz="1600" dirty="0"/>
              <a:t>		</a:t>
            </a:r>
            <a:r>
              <a:rPr lang="en-US" sz="1600" dirty="0" err="1"/>
              <a:t>ResultSet</a:t>
            </a:r>
            <a:r>
              <a:rPr lang="en-US" sz="1600" dirty="0"/>
              <a:t> </a:t>
            </a:r>
            <a:r>
              <a:rPr lang="en-US" sz="1600" dirty="0" err="1"/>
              <a:t>resultSet</a:t>
            </a:r>
            <a:r>
              <a:rPr lang="en-US" sz="1600" dirty="0"/>
              <a:t> = </a:t>
            </a:r>
            <a:r>
              <a:rPr lang="en-US" sz="1600" dirty="0" err="1"/>
              <a:t>databaseMetaData.getTables</a:t>
            </a:r>
            <a:r>
              <a:rPr lang="en-US" sz="1600" dirty="0" smtClean="0"/>
              <a:t>(</a:t>
            </a:r>
            <a:r>
              <a:rPr lang="en-US" sz="1600" dirty="0" err="1" smtClean="0"/>
              <a:t>connection.getCatalog</a:t>
            </a:r>
            <a:r>
              <a:rPr lang="en-US" sz="1600" dirty="0"/>
              <a:t>(), "%", "%", null);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179388" algn="l"/>
                <a:tab pos="358775" algn="l"/>
                <a:tab pos="538163" algn="l"/>
                <a:tab pos="719138" algn="l"/>
              </a:tabLst>
            </a:pPr>
            <a:r>
              <a:rPr lang="en-US" sz="1600" dirty="0"/>
              <a:t>		String name = null;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179388" algn="l"/>
                <a:tab pos="358775" algn="l"/>
                <a:tab pos="538163" algn="l"/>
                <a:tab pos="719138" algn="l"/>
              </a:tabLst>
            </a:pPr>
            <a:r>
              <a:rPr lang="en-US" sz="1600" dirty="0"/>
              <a:t>		while (</a:t>
            </a:r>
            <a:r>
              <a:rPr lang="en-US" sz="1600" dirty="0" err="1"/>
              <a:t>resultSet.next</a:t>
            </a:r>
            <a:r>
              <a:rPr lang="en-US" sz="1600" dirty="0"/>
              <a:t>())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179388" algn="l"/>
                <a:tab pos="358775" algn="l"/>
                <a:tab pos="538163" algn="l"/>
                <a:tab pos="719138" algn="l"/>
              </a:tabLst>
            </a:pPr>
            <a:r>
              <a:rPr lang="en-US" sz="1600" dirty="0"/>
              <a:t>			name = </a:t>
            </a:r>
            <a:r>
              <a:rPr lang="en-US" sz="1600" dirty="0" err="1"/>
              <a:t>resultSet.getString</a:t>
            </a:r>
            <a:r>
              <a:rPr lang="en-US" sz="1600" dirty="0"/>
              <a:t>("TABLE_NAME");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179388" algn="l"/>
                <a:tab pos="358775" algn="l"/>
                <a:tab pos="538163" algn="l"/>
                <a:tab pos="719138" algn="l"/>
              </a:tabLst>
            </a:pPr>
            <a:r>
              <a:rPr lang="en-US" sz="1600" dirty="0"/>
              <a:t>			if (</a:t>
            </a:r>
            <a:r>
              <a:rPr lang="en-US" sz="1600" dirty="0" err="1"/>
              <a:t>name.equalsIgnoreCase</a:t>
            </a:r>
            <a:r>
              <a:rPr lang="en-US" sz="1600" dirty="0"/>
              <a:t>(</a:t>
            </a:r>
            <a:r>
              <a:rPr lang="en-US" sz="1600" dirty="0" err="1"/>
              <a:t>tableName</a:t>
            </a:r>
            <a:r>
              <a:rPr lang="en-US" sz="1600" dirty="0"/>
              <a:t>))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179388" algn="l"/>
                <a:tab pos="358775" algn="l"/>
                <a:tab pos="538163" algn="l"/>
                <a:tab pos="719138" algn="l"/>
              </a:tabLst>
            </a:pPr>
            <a:r>
              <a:rPr lang="en-US" sz="1600" dirty="0"/>
              <a:t>				return true;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179388" algn="l"/>
                <a:tab pos="358775" algn="l"/>
                <a:tab pos="538163" algn="l"/>
                <a:tab pos="719138" algn="l"/>
              </a:tabLst>
            </a:pPr>
            <a:r>
              <a:rPr lang="en-US" sz="1600" dirty="0"/>
              <a:t>			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179388" algn="l"/>
                <a:tab pos="358775" algn="l"/>
                <a:tab pos="538163" algn="l"/>
                <a:tab pos="719138" algn="l"/>
              </a:tabLst>
            </a:pPr>
            <a:r>
              <a:rPr lang="en-US" sz="1600" dirty="0"/>
              <a:t>		</a:t>
            </a: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179388" algn="l"/>
                <a:tab pos="358775" algn="l"/>
                <a:tab pos="538163" algn="l"/>
                <a:tab pos="719138" algn="l"/>
              </a:tabLst>
            </a:pPr>
            <a:r>
              <a:rPr lang="en-US" sz="1600" dirty="0"/>
              <a:t>		return false;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179388" algn="l"/>
                <a:tab pos="358775" algn="l"/>
                <a:tab pos="538163" algn="l"/>
                <a:tab pos="719138" algn="l"/>
              </a:tabLst>
            </a:pPr>
            <a:r>
              <a:rPr lang="en-US" sz="1600" dirty="0"/>
              <a:t>	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179388" algn="l"/>
                <a:tab pos="358775" algn="l"/>
                <a:tab pos="538163" algn="l"/>
                <a:tab pos="719138" algn="l"/>
              </a:tabLst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D328CB83-6844-2644-B4A5-8E575FD5621D}" type="slidenum">
              <a:rPr lang="en-US" smtClean="0"/>
              <a:pPr>
                <a:defRPr/>
              </a:pPr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xmlns="" val="89559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CustomerDAO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4998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Model a </a:t>
            </a:r>
            <a:r>
              <a:rPr lang="en-US" dirty="0" err="1" smtClean="0"/>
              <a:t>CustomerDAO</a:t>
            </a:r>
            <a:r>
              <a:rPr lang="en-US" dirty="0" smtClean="0"/>
              <a:t> class after the </a:t>
            </a:r>
            <a:r>
              <a:rPr lang="en-US" dirty="0" err="1" smtClean="0"/>
              <a:t>StudentDAO</a:t>
            </a:r>
            <a:r>
              <a:rPr lang="en-US" dirty="0" smtClean="0"/>
              <a:t> class example</a:t>
            </a:r>
          </a:p>
          <a:p>
            <a:r>
              <a:rPr lang="en-US" dirty="0" smtClean="0"/>
              <a:t>You </a:t>
            </a:r>
            <a:r>
              <a:rPr lang="en-US" i="1" dirty="0" smtClean="0"/>
              <a:t>MUST</a:t>
            </a:r>
            <a:r>
              <a:rPr lang="en-US" dirty="0" smtClean="0"/>
              <a:t> add all the </a:t>
            </a:r>
            <a:r>
              <a:rPr lang="en-US" dirty="0">
                <a:solidFill>
                  <a:srgbClr val="FFCC66"/>
                </a:solidFill>
              </a:rPr>
              <a:t>c</a:t>
            </a:r>
            <a:r>
              <a:rPr lang="en-US" dirty="0" smtClean="0">
                <a:solidFill>
                  <a:srgbClr val="FFCC66"/>
                </a:solidFill>
              </a:rPr>
              <a:t>reate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C66"/>
                </a:solidFill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C66"/>
                </a:solidFill>
              </a:rPr>
              <a:t>update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C66"/>
                </a:solidFill>
              </a:rPr>
              <a:t>delete</a:t>
            </a:r>
            <a:r>
              <a:rPr lang="en-US" dirty="0" smtClean="0"/>
              <a:t> (CRUD) operations, although you won’t be using all of these methods in the lab </a:t>
            </a:r>
          </a:p>
          <a:p>
            <a:r>
              <a:rPr lang="en-US" dirty="0" smtClean="0"/>
              <a:t>Add a </a:t>
            </a:r>
            <a:r>
              <a:rPr lang="en-US" dirty="0" smtClean="0">
                <a:solidFill>
                  <a:srgbClr val="F5C201"/>
                </a:solidFill>
              </a:rPr>
              <a:t>List&lt;String&gt; </a:t>
            </a:r>
            <a:r>
              <a:rPr lang="en-US" dirty="0" err="1" smtClean="0">
                <a:solidFill>
                  <a:srgbClr val="F5C201"/>
                </a:solidFill>
              </a:rPr>
              <a:t>getIds</a:t>
            </a:r>
            <a:r>
              <a:rPr lang="en-US" dirty="0" smtClean="0">
                <a:solidFill>
                  <a:srgbClr val="F5C201"/>
                </a:solidFill>
              </a:rPr>
              <a:t>() </a:t>
            </a:r>
            <a:r>
              <a:rPr lang="en-US" dirty="0" smtClean="0"/>
              <a:t>method and use this method to retrieve a list of customer IDs</a:t>
            </a:r>
          </a:p>
          <a:p>
            <a:r>
              <a:rPr lang="en-US" dirty="0" smtClean="0"/>
              <a:t>Also </a:t>
            </a:r>
            <a:r>
              <a:rPr lang="en-US" dirty="0"/>
              <a:t>add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5C201"/>
                </a:solidFill>
              </a:rPr>
              <a:t>Customer </a:t>
            </a:r>
            <a:r>
              <a:rPr lang="en-US" dirty="0" err="1" smtClean="0">
                <a:solidFill>
                  <a:srgbClr val="F5C201"/>
                </a:solidFill>
              </a:rPr>
              <a:t>getCustomer</a:t>
            </a:r>
            <a:r>
              <a:rPr lang="en-US" dirty="0" smtClean="0">
                <a:solidFill>
                  <a:srgbClr val="F5C201"/>
                </a:solidFill>
              </a:rPr>
              <a:t>(</a:t>
            </a:r>
            <a:r>
              <a:rPr lang="en-US" dirty="0">
                <a:solidFill>
                  <a:srgbClr val="F5C201"/>
                </a:solidFill>
              </a:rPr>
              <a:t>String </a:t>
            </a:r>
            <a:r>
              <a:rPr lang="en-US" dirty="0" smtClean="0">
                <a:solidFill>
                  <a:srgbClr val="F5C201"/>
                </a:solidFill>
              </a:rPr>
              <a:t>id) </a:t>
            </a:r>
            <a:r>
              <a:rPr lang="en-US" dirty="0" smtClean="0"/>
              <a:t>method to retrieve a single customer using their id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dirty="0" smtClean="0"/>
              <a:t>-</a:t>
            </a:r>
            <a:r>
              <a:rPr lang="en-US" dirty="0"/>
              <a:t>½ for each missing </a:t>
            </a:r>
            <a:r>
              <a:rPr lang="en-US" dirty="0" smtClean="0"/>
              <a:t>operation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D328CB83-6844-2644-B4A5-8E575FD5621D}" type="slidenum">
              <a:rPr lang="en-US" smtClean="0"/>
              <a:pPr>
                <a:defRPr/>
              </a:pPr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xmlns="" val="254196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Create a test method in a </a:t>
            </a:r>
            <a:r>
              <a:rPr lang="en-US" dirty="0" err="1" smtClean="0"/>
              <a:t>CustomerDaoTester</a:t>
            </a:r>
            <a:r>
              <a:rPr lang="en-US" dirty="0" smtClean="0"/>
              <a:t> class that will retrieve a list of customer IDs then retrieve each Customer from the DB using the id and print the customer</a:t>
            </a:r>
          </a:p>
          <a:p>
            <a:r>
              <a:rPr lang="en-US" dirty="0"/>
              <a:t>Call the </a:t>
            </a:r>
            <a:r>
              <a:rPr lang="en-US" dirty="0" err="1" smtClean="0"/>
              <a:t>CustomerDaoTester</a:t>
            </a:r>
            <a:r>
              <a:rPr lang="en-US" dirty="0" smtClean="0"/>
              <a:t> object's test method from the Lab7 class.</a:t>
            </a:r>
          </a:p>
          <a:p>
            <a:r>
              <a:rPr lang="en-US" dirty="0" smtClean="0"/>
              <a:t>See </a:t>
            </a:r>
            <a:r>
              <a:rPr lang="en-US" dirty="0" err="1" smtClean="0"/>
              <a:t>out.log</a:t>
            </a:r>
            <a:r>
              <a:rPr lang="en-US" dirty="0" smtClean="0"/>
              <a:t> for a sample log output</a:t>
            </a:r>
          </a:p>
          <a:p>
            <a:r>
              <a:rPr lang="en-US" dirty="0"/>
              <a:t>You don't need to generate a </a:t>
            </a:r>
            <a:r>
              <a:rPr lang="en-US" dirty="0" smtClean="0"/>
              <a:t>customer report</a:t>
            </a:r>
            <a:endParaRPr lang="en-US" dirty="0"/>
          </a:p>
          <a:p>
            <a:r>
              <a:rPr lang="en-US" dirty="0" smtClean="0"/>
              <a:t>To re-test the creation of your tables, implement a </a:t>
            </a:r>
            <a:r>
              <a:rPr lang="en-US" dirty="0" err="1" smtClean="0"/>
              <a:t>dropTables</a:t>
            </a:r>
            <a:r>
              <a:rPr lang="en-US" dirty="0" smtClean="0"/>
              <a:t> method that will get called when the 'drop' </a:t>
            </a:r>
            <a:r>
              <a:rPr lang="en-US" dirty="0" err="1" smtClean="0"/>
              <a:t>commandline</a:t>
            </a:r>
            <a:r>
              <a:rPr lang="en-US" dirty="0" smtClean="0"/>
              <a:t> option is passed to your program. ex. java –jar A00123456Lab7.jar drop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D328CB83-6844-2644-B4A5-8E575FD5621D}" type="slidenum">
              <a:rPr lang="en-US" smtClean="0"/>
              <a:pPr>
                <a:defRPr/>
              </a:pPr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xmlns="" val="45714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ecklist.jpeg"/>
          <p:cNvPicPr>
            <a:picLocks noChangeAspect="1"/>
          </p:cNvPicPr>
          <p:nvPr/>
        </p:nvPicPr>
        <p:blipFill>
          <a:blip r:embed="rId2" cstate="print">
            <a:alphaModFix amt="68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19461" y="342790"/>
            <a:ext cx="2322391" cy="18032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I have: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Met </a:t>
            </a:r>
            <a:r>
              <a:rPr lang="en-CA" dirty="0"/>
              <a:t>all the </a:t>
            </a:r>
            <a:r>
              <a:rPr lang="en-CA" dirty="0" smtClean="0"/>
              <a:t>functional requirements</a:t>
            </a:r>
            <a:endParaRPr lang="en-CA" dirty="0"/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Followed the </a:t>
            </a:r>
            <a:r>
              <a:rPr lang="en-CA" dirty="0">
                <a:solidFill>
                  <a:srgbClr val="FAC810"/>
                </a:solidFill>
                <a:hlinkClick r:id="rId3"/>
              </a:rPr>
              <a:t>java coding conventions</a:t>
            </a:r>
            <a:endParaRPr lang="en-CA" dirty="0" smtClean="0"/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Used a</a:t>
            </a:r>
            <a:r>
              <a:rPr lang="en-US" dirty="0" smtClean="0"/>
              <a:t> </a:t>
            </a:r>
            <a:r>
              <a:rPr lang="en-US" dirty="0"/>
              <a:t>file template to add </a:t>
            </a:r>
            <a:r>
              <a:rPr lang="en-US" dirty="0" smtClean="0"/>
              <a:t>my name </a:t>
            </a:r>
            <a:r>
              <a:rPr lang="en-US" dirty="0"/>
              <a:t>&amp; student </a:t>
            </a:r>
            <a:r>
              <a:rPr lang="en-US" dirty="0" smtClean="0"/>
              <a:t>number to all source files</a:t>
            </a:r>
            <a:endParaRPr lang="en-CA" dirty="0" smtClean="0"/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Used packages; the </a:t>
            </a:r>
            <a:r>
              <a:rPr lang="en-CA" dirty="0"/>
              <a:t>root package is </a:t>
            </a:r>
            <a:r>
              <a:rPr lang="en-CA" dirty="0" smtClean="0"/>
              <a:t>my student number, ex. </a:t>
            </a:r>
            <a:r>
              <a:rPr lang="en-CA" dirty="0"/>
              <a:t>package a00123456.</a:t>
            </a:r>
            <a:r>
              <a:rPr lang="en-CA" dirty="0" smtClean="0"/>
              <a:t>labs…;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Used </a:t>
            </a:r>
            <a:r>
              <a:rPr lang="en-US" dirty="0" smtClean="0"/>
              <a:t>great object</a:t>
            </a:r>
            <a:r>
              <a:rPr lang="en-US" dirty="0"/>
              <a:t>-oriented design</a:t>
            </a:r>
            <a:endParaRPr lang="en-CA" dirty="0"/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Run “Source &gt; Format” on my project</a:t>
            </a:r>
            <a:endParaRPr lang="en-CA" dirty="0"/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Included all source </a:t>
            </a:r>
            <a:r>
              <a:rPr lang="en-CA" dirty="0"/>
              <a:t>code &amp; required </a:t>
            </a:r>
            <a:r>
              <a:rPr lang="en-CA" dirty="0" smtClean="0"/>
              <a:t>resources</a:t>
            </a:r>
            <a:endParaRPr lang="en-CA" dirty="0"/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/>
              <a:t>Created a runnable Jar file for </a:t>
            </a:r>
            <a:r>
              <a:rPr lang="en-CA" dirty="0" smtClean="0"/>
              <a:t>testing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Zipped up </a:t>
            </a:r>
            <a:r>
              <a:rPr lang="en-CA" dirty="0"/>
              <a:t>all </a:t>
            </a:r>
            <a:r>
              <a:rPr lang="en-CA" dirty="0" smtClean="0"/>
              <a:t>my files </a:t>
            </a:r>
            <a:r>
              <a:rPr lang="en-CA" dirty="0"/>
              <a:t>into a </a:t>
            </a:r>
            <a:r>
              <a:rPr lang="en-CA" dirty="0" smtClean="0"/>
              <a:t>single file </a:t>
            </a:r>
            <a:r>
              <a:rPr lang="en-CA" dirty="0"/>
              <a:t>named &lt;your student number&gt;.zip, ex. A00123456.</a:t>
            </a:r>
            <a:r>
              <a:rPr lang="en-CA" dirty="0" smtClean="0"/>
              <a:t>zip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Submitted my lab before the due date &amp; time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D328CB83-6844-2644-B4A5-8E575FD5621D}" type="slidenum">
              <a:rPr lang="en-US" smtClean="0"/>
              <a:pPr>
                <a:defRPr/>
              </a:pPr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xmlns="" val="27156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3653</TotalTime>
  <Words>383</Words>
  <Application>Microsoft Office PowerPoint</Application>
  <PresentationFormat>On-screen Show (4:3)</PresentationFormat>
  <Paragraphs>64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Revolution</vt:lpstr>
      <vt:lpstr>Lab 7</vt:lpstr>
      <vt:lpstr>Purpose</vt:lpstr>
      <vt:lpstr>Goal</vt:lpstr>
      <vt:lpstr>Database Class</vt:lpstr>
      <vt:lpstr>Table Names </vt:lpstr>
      <vt:lpstr>Database Helper Method</vt:lpstr>
      <vt:lpstr>CustomerDAO</vt:lpstr>
      <vt:lpstr>Testing</vt:lpstr>
      <vt:lpstr>Checklist</vt:lpstr>
    </vt:vector>
  </TitlesOfParts>
  <Company>Kodak Graphic Communication Canada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cp:lastModifiedBy>paul</cp:lastModifiedBy>
  <cp:revision>126</cp:revision>
  <cp:lastPrinted>2011-09-20T06:39:24Z</cp:lastPrinted>
  <dcterms:created xsi:type="dcterms:W3CDTF">2011-01-11T07:46:35Z</dcterms:created>
  <dcterms:modified xsi:type="dcterms:W3CDTF">2016-10-28T17:15:44Z</dcterms:modified>
</cp:coreProperties>
</file>