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1SYzWJsGSQe66Pp61+CZgZzsH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25B2A1-37D4-414D-B55E-2EF06EEFE8F4}">
  <a:tblStyle styleId="{2B25B2A1-37D4-414D-B55E-2EF06EEFE8F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FB789A-8E99-4E3C-A64D-E5F13AEF0C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0A905E-0E97-4BCA-A31A-0A52C382322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64e1bb7c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4664e1bb7c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664e1bb7c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4664e1bb7c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664e1bb7c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4664e1bb7c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64e1bb7c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4664e1bb7c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664e1bb7c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14664e1bb7c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4664e1bb7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14664e1bb7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664e1bb7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4664e1bb7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4664e1bb7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14664e1bb7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4664e1bb7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14664e1bb7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4664e1bb7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14664e1bb7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4664e1bb7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14664e1bb7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4664e1bb7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14664e1bb7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4664e1bb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g14664e1bb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64e1bb7c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4664e1bb7c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6553200" y="6617245"/>
            <a:ext cx="2133600" cy="19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l="1036"/>
          <a:stretch/>
        </p:blipFill>
        <p:spPr>
          <a:xfrm>
            <a:off x="0" y="764704"/>
            <a:ext cx="4716016" cy="35243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i="0" u="none" strike="noStrike" cap="none">
                <a:solidFill>
                  <a:srgbClr val="953734"/>
                </a:solidFill>
                <a:latin typeface="Malgun Gothic"/>
                <a:ea typeface="Malgun Gothic"/>
                <a:cs typeface="Malgun Gothic"/>
                <a:sym typeface="Malgun Gothic"/>
              </a:rPr>
              <a:t>SW개발/HW제작 설계서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36925" y="3933050"/>
            <a:ext cx="8909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 b="1">
                <a:solidFill>
                  <a:srgbClr val="77787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명 : 빅데이터/머신러닝 기반 산불 피해 예측 모델</a:t>
            </a:r>
            <a:endParaRPr sz="2400" b="1">
              <a:solidFill>
                <a:srgbClr val="7778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778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95" name="Google Shape;95;p1"/>
              <p:cNvCxnSpPr/>
              <p:nvPr/>
            </p:nvCxnSpPr>
            <p:spPr>
              <a:xfrm>
                <a:off x="728966" y="206489"/>
                <a:ext cx="1538778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3B5AA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6" name="Google Shape;96;p1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b="1">
                    <a:solidFill>
                      <a:srgbClr val="3B5AA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내가 기획한 ICT가</a:t>
                </a:r>
                <a:endParaRPr sz="1200" b="1">
                  <a:solidFill>
                    <a:srgbClr val="3B5AA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b="1">
                    <a:solidFill>
                      <a:srgbClr val="3B5AA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세상을 바꾼다면?</a:t>
                </a:r>
                <a:endParaRPr sz="1200" b="1">
                  <a:solidFill>
                    <a:srgbClr val="3B5AA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97" name="Google Shape;9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"/>
          <p:cNvSpPr txBox="1"/>
          <p:nvPr/>
        </p:nvSpPr>
        <p:spPr>
          <a:xfrm>
            <a:off x="808680" y="4754468"/>
            <a:ext cx="752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2022. 08. 22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5550" y="290666"/>
            <a:ext cx="868102" cy="27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64e1bb7c_2_27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g14664e1bb7c_2_27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g14664e1bb7c_2_27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4664e1bb7c_2_27"/>
          <p:cNvSpPr txBox="1"/>
          <p:nvPr/>
        </p:nvSpPr>
        <p:spPr>
          <a:xfrm>
            <a:off x="323528" y="692697"/>
            <a:ext cx="295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유즈케이스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g14664e1bb7c_2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4664e1bb7c_2_27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14664e1bb7c_2_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219" name="Google Shape;219;g14664e1bb7c_2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4664e1bb7c_2_27"/>
          <p:cNvSpPr txBox="1"/>
          <p:nvPr/>
        </p:nvSpPr>
        <p:spPr>
          <a:xfrm>
            <a:off x="107500" y="1136150"/>
            <a:ext cx="632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주요기능에 대한 유즈케이스 명세서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        3.  산불 위험 지역 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1" name="Google Shape;221;g14664e1bb7c_2_27"/>
          <p:cNvGraphicFramePr/>
          <p:nvPr/>
        </p:nvGraphicFramePr>
        <p:xfrm>
          <a:off x="0" y="195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{C5FB789A-8E99-4E3C-A64D-E5F13AEF0C92}</a:tableStyleId>
              </a:tblPr>
              <a:tblGrid>
                <a:gridCol w="12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</a:rPr>
                        <a:t>기능명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산불 위험 지역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</a:rPr>
                        <a:t>개요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여러 산에 대한 산불 위험 지수를 확인할 수 있다.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관련 액터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사용자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선행조건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없음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이벤트 흐름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사용자가 화면 아래에 있는 ‘산불 위험지역 보러가기’ 버튼을 클릭한다.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다양한 산들에 대한 산불 위험 지수를 산불 위험지수 API를 통해 가져온다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그 수치를 기준으로 내림차순 정렬을 하여 사용자에게 산불 위험 지수 순위를 제공한다.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후행조건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위험 지수를 사용자에게 화면상으로 제공한다.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64e1bb7c_2_42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" name="Google Shape;227;g14664e1bb7c_2_42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g14664e1bb7c_2_42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g14664e1bb7c_2_42"/>
          <p:cNvSpPr txBox="1"/>
          <p:nvPr/>
        </p:nvSpPr>
        <p:spPr>
          <a:xfrm>
            <a:off x="323528" y="692697"/>
            <a:ext cx="295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유즈케이스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g14664e1bb7c_2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4664e1bb7c_2_42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14664e1bb7c_2_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233" name="Google Shape;233;g14664e1bb7c_2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4664e1bb7c_2_42"/>
          <p:cNvSpPr txBox="1"/>
          <p:nvPr/>
        </p:nvSpPr>
        <p:spPr>
          <a:xfrm>
            <a:off x="107500" y="1136150"/>
            <a:ext cx="632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주요기능에 대한 유즈케이스 명세서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        4. 주변 소방서 위치 확인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5" name="Google Shape;235;g14664e1bb7c_2_42"/>
          <p:cNvGraphicFramePr/>
          <p:nvPr/>
        </p:nvGraphicFramePr>
        <p:xfrm>
          <a:off x="-12575" y="174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{C5FB789A-8E99-4E3C-A64D-E5F13AEF0C92}</a:tableStyleId>
              </a:tblPr>
              <a:tblGrid>
                <a:gridCol w="14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</a:rPr>
                        <a:t>기능명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주변 소방서 위치 확인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</a:rPr>
                        <a:t>개요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사용자가 검색했던 산의 위치를 기준으로 주변에 있는 소방서 위치를 제공한다.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관련 액터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사용자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선행조건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사용자가 특정 산을 검색해야 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이벤트 흐름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사용자가 특정산을 검색한 후, 아래에 있는 ‘주변 소방서 보러가기’버튼을 클릭한다.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AWS Loacation Service를 이용하여 사용자가 검색한 산의 위치를 기준으로 주변에 있는 소방서 위치를 지도위에 표시하여 사용자에게 제공한다.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또한 소방서 DB를 이용하여 소방서에 대한 다양한 정보(전화번호, 소방차 개수등등)를 위치와 함께 제공한다.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후행조건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소방서 위치 및 정보를 제공한다.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p11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11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11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구성도</a:t>
            </a: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시나리오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6" name="Google Shape;24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1"/>
          <p:cNvSpPr txBox="1"/>
          <p:nvPr/>
        </p:nvSpPr>
        <p:spPr>
          <a:xfrm>
            <a:off x="107500" y="3975025"/>
            <a:ext cx="4462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 산불 피해 면적, 비용 데이터, 기후 데이터 전달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산불 피해 면적, 비용 예측 알고리즘 : sklearn 라이브러리를 이용하여 기후데이터를 기반으로 산불피해 면적, 비용을 예측함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 예측 결과 전달 : 분석한 결과를 데이터 베이스에 저장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산불 지수 계산 : 기상청으로부터 실시간으로 전달받은 기후(기온, 습도, 풍향 등 ) 데이터를 이용하여 산불 지수 계산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산불 지수 결과 전달 : 산불 지수가 높은 순서대로 데이터 베이스에 저장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4492075" y="3975025"/>
            <a:ext cx="47712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예상되는 산불 피해 데이터 요청 : 예상 산불 피해 면적, 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비용 데이터 전달 요청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예상되는 산불 피해 데이터 전달 : 요청한 데이터 전달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산불 위험지역 데이터 요청 : 전국적으로 산불이 위험이 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산의 데이터 요청 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산불 위험지역 데이터 전달 : 요청한 데이터 전달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소방서 정보 요청 : 원하는 산 인근 소방서의 주소, 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전화번호, 팩스 데이터 요청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소방서 정보 전달 : 요청한 데이터 전달</a:t>
            </a:r>
            <a:endParaRPr/>
          </a:p>
        </p:txBody>
      </p:sp>
      <p:pic>
        <p:nvPicPr>
          <p:cNvPr id="249" name="Google Shape;24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298" y="1197359"/>
            <a:ext cx="5361370" cy="2705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11"/>
          <p:cNvCxnSpPr/>
          <p:nvPr/>
        </p:nvCxnSpPr>
        <p:spPr>
          <a:xfrm>
            <a:off x="4487183" y="3978613"/>
            <a:ext cx="17100" cy="23961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664e1bb7c_0_471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6" name="Google Shape;256;g14664e1bb7c_0_471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g14664e1bb7c_0_471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g14664e1bb7c_0_471"/>
          <p:cNvSpPr txBox="1"/>
          <p:nvPr/>
        </p:nvSpPr>
        <p:spPr>
          <a:xfrm>
            <a:off x="323528" y="692697"/>
            <a:ext cx="295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흐름도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9" name="Google Shape;259;g14664e1bb7c_0_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4664e1bb7c_0_471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g14664e1bb7c_0_4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4664e1bb7c_0_4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94150"/>
            <a:ext cx="8839200" cy="421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664e1bb7c_0_406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Google Shape;268;g14664e1bb7c_0_406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g14664e1bb7c_0_406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g14664e1bb7c_0_406"/>
          <p:cNvSpPr txBox="1"/>
          <p:nvPr/>
        </p:nvSpPr>
        <p:spPr>
          <a:xfrm>
            <a:off x="323528" y="692697"/>
            <a:ext cx="295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흐름도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1" name="Google Shape;271;g14664e1bb7c_0_4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4664e1bb7c_0_406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g14664e1bb7c_0_4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4664e1bb7c_0_406"/>
          <p:cNvSpPr txBox="1"/>
          <p:nvPr/>
        </p:nvSpPr>
        <p:spPr>
          <a:xfrm>
            <a:off x="336100" y="1497100"/>
            <a:ext cx="38313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-KR" sz="1200"/>
              <a:t>산 이름 검색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/>
              <a:t>1) 사용자가 산 이름을 입력하고 서버로 전송한다.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/>
              <a:t>2) 서버의 Amazon location service를 이용해 지도상에서 산의 위치를 보여준다.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/>
              <a:t>3) 기상청 날씨 api와 산불위험지수 api를 이용하여 현재 날씨정보와 산불위험지수를 전송한다.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/>
              <a:t>4) 사용자는 WEB을 통해 입력한 산에 대한 현재 날씨 정보와 산불 위험 지수를 확인할 수 있다.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-KR" sz="1200"/>
              <a:t>소방서 보러가기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/>
              <a:t>1) 사용자가 소방서 보러가기 버튼을 클릭한다.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/>
              <a:t>2) 입력한 산의 주소를 Amazon location service를 이용해 확인하고 DB로 전송한다.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/>
              <a:t>3) DB에 있는 해당 주소의 소방서 위치, 번호, 팩스, 소방차 대수 정보를 불러온다.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/>
              <a:t>3) 사용자는 </a:t>
            </a:r>
            <a:r>
              <a:rPr lang="ko-KR" sz="1200">
                <a:solidFill>
                  <a:srgbClr val="000000"/>
                </a:solidFill>
              </a:rPr>
              <a:t> WEB을 통해 </a:t>
            </a:r>
            <a:r>
              <a:rPr lang="ko-KR" sz="1200"/>
              <a:t>소방서 정보를 알 수 있다.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solidFill>
                <a:srgbClr val="000000"/>
              </a:solidFill>
            </a:endParaRPr>
          </a:p>
        </p:txBody>
      </p:sp>
      <p:sp>
        <p:nvSpPr>
          <p:cNvPr id="275" name="Google Shape;275;g14664e1bb7c_0_406"/>
          <p:cNvSpPr txBox="1"/>
          <p:nvPr/>
        </p:nvSpPr>
        <p:spPr>
          <a:xfrm>
            <a:off x="4653750" y="1497100"/>
            <a:ext cx="41793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ko-KR" sz="1200">
                <a:solidFill>
                  <a:srgbClr val="000000"/>
                </a:solidFill>
              </a:rPr>
              <a:t>산불 위험 지역 보러가기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</a:rPr>
              <a:t>1) 사용자가 산불 위험 지역 보러가기 버튼을 클릭한다.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</a:rPr>
              <a:t>2) 산불위험지수 api에서 현재 산불위험지수가 높은 지역을 전송한다.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</a:rPr>
              <a:t>3) 이를 지수가 높은 순으로 정렬하고 web상 에서 사용자에게 제공한다.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ko-KR" sz="1200">
                <a:solidFill>
                  <a:srgbClr val="000000"/>
                </a:solidFill>
              </a:rPr>
              <a:t>산불 피해 예측 결과보기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</a:rPr>
              <a:t>1) 사용자가 산불 피해 예측 버튼을 클릭한다.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</a:rPr>
              <a:t>2) 기상청 날씨 api에서 사용자가 입력한 산의 기상정보를 DB로 전송한다.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</a:rPr>
              <a:t>3) 서버에서 기상정보를 이용해 산불 피해 예상 면적과 금액을 예측한다.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200">
                <a:solidFill>
                  <a:srgbClr val="000000"/>
                </a:solidFill>
              </a:rPr>
              <a:t>4) 사용자는 WEB을 통해 산불 피해 예상 면적과 금액을 알 수 있다.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276" name="Google Shape;276;g14664e1bb7c_0_406"/>
          <p:cNvCxnSpPr/>
          <p:nvPr/>
        </p:nvCxnSpPr>
        <p:spPr>
          <a:xfrm>
            <a:off x="4317925" y="1573675"/>
            <a:ext cx="0" cy="43173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2" name="Google Shape;282;p12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12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흐름도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5" name="Google Shape;2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12"/>
          <p:cNvGrpSpPr/>
          <p:nvPr/>
        </p:nvGrpSpPr>
        <p:grpSpPr>
          <a:xfrm>
            <a:off x="0" y="1073700"/>
            <a:ext cx="9270725" cy="5464175"/>
            <a:chOff x="0" y="1073700"/>
            <a:chExt cx="9270725" cy="5464175"/>
          </a:xfrm>
        </p:grpSpPr>
        <p:sp>
          <p:nvSpPr>
            <p:cNvPr id="290" name="Google Shape;290;p12"/>
            <p:cNvSpPr/>
            <p:nvPr/>
          </p:nvSpPr>
          <p:spPr>
            <a:xfrm>
              <a:off x="62225" y="3136050"/>
              <a:ext cx="1071300" cy="492600"/>
            </a:xfrm>
            <a:prstGeom prst="rect">
              <a:avLst/>
            </a:prstGeom>
            <a:solidFill>
              <a:srgbClr val="EEECE1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forest_fire 데이터</a:t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1428163" y="3022650"/>
              <a:ext cx="454975" cy="719400"/>
            </a:xfrm>
            <a:prstGeom prst="flowChartMagneticDisk">
              <a:avLst/>
            </a:prstGeom>
            <a:solidFill>
              <a:srgbClr val="EEECE1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DB</a:t>
              </a:r>
              <a:endParaRPr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2232400" y="1577375"/>
              <a:ext cx="3242100" cy="49605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-KR" b="1"/>
                <a:t>산불 피해 예측 모형</a:t>
              </a:r>
              <a:endParaRPr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     입력변수                   예측 값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  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endPara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endPara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endPara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endPara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          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    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-KR" b="1"/>
                <a:t>예측모형의 적용 알고리즘</a:t>
              </a:r>
              <a:endParaRPr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2"/>
            <p:cNvSpPr txBox="1"/>
            <p:nvPr/>
          </p:nvSpPr>
          <p:spPr>
            <a:xfrm>
              <a:off x="2938450" y="1073700"/>
              <a:ext cx="21348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300" b="1" u="sng">
                  <a:solidFill>
                    <a:srgbClr val="000000"/>
                  </a:solidFill>
                </a:rPr>
                <a:t>ML 알고리즘을 이용한 </a:t>
              </a:r>
              <a:endParaRPr sz="1300" b="1" u="sng">
                <a:solidFill>
                  <a:srgbClr val="000000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300" b="1" u="sng">
                  <a:solidFill>
                    <a:srgbClr val="000000"/>
                  </a:solidFill>
                </a:rPr>
                <a:t>산불 피해(면적, 금액) 예측</a:t>
              </a:r>
              <a:endParaRPr sz="1300" b="1" u="sng">
                <a:solidFill>
                  <a:srgbClr val="000000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u="sng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" name="Google Shape;294;p12"/>
            <p:cNvSpPr txBox="1"/>
            <p:nvPr/>
          </p:nvSpPr>
          <p:spPr>
            <a:xfrm>
              <a:off x="0" y="1078788"/>
              <a:ext cx="3000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00" b="1" u="sng">
                  <a:solidFill>
                    <a:srgbClr val="000000"/>
                  </a:solidFill>
                </a:rPr>
                <a:t>분석 데이터셋 구성</a:t>
              </a:r>
              <a:endParaRPr u="sng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2545850" y="2508100"/>
              <a:ext cx="868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/>
                <a:t>  상대습도</a:t>
              </a:r>
              <a:endParaRPr sz="11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3933150" y="2549350"/>
              <a:ext cx="1326000" cy="492600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산불피해면적</a:t>
              </a:r>
              <a:endParaRPr/>
            </a:p>
          </p:txBody>
        </p:sp>
        <p:sp>
          <p:nvSpPr>
            <p:cNvPr id="297" name="Google Shape;297;p12"/>
            <p:cNvSpPr txBox="1"/>
            <p:nvPr/>
          </p:nvSpPr>
          <p:spPr>
            <a:xfrm>
              <a:off x="2514850" y="5060725"/>
              <a:ext cx="3242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부스팅 : XGBoost, LightGBM …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회귀 : LinearRegressor,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        Ridge/Lasso Regression 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2545850" y="2902875"/>
              <a:ext cx="868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 실효습도</a:t>
              </a:r>
              <a:endParaRPr sz="12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2545850" y="3274875"/>
              <a:ext cx="868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    기온</a:t>
              </a:r>
              <a:r>
                <a:rPr lang="ko-KR"/>
                <a:t> </a:t>
              </a:r>
              <a:endParaRPr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3933150" y="3139925"/>
              <a:ext cx="1326000" cy="492600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산불피해금액</a:t>
              </a:r>
              <a:endParaRPr/>
            </a:p>
          </p:txBody>
        </p:sp>
        <p:sp>
          <p:nvSpPr>
            <p:cNvPr id="301" name="Google Shape;301;p12"/>
            <p:cNvSpPr txBox="1"/>
            <p:nvPr/>
          </p:nvSpPr>
          <p:spPr>
            <a:xfrm>
              <a:off x="6399425" y="1097550"/>
              <a:ext cx="2134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300" b="1" u="sng">
                  <a:solidFill>
                    <a:srgbClr val="000000"/>
                  </a:solidFill>
                </a:rPr>
                <a:t>예측 결과 검증</a:t>
              </a:r>
              <a:endParaRPr sz="1300" b="1" u="sng">
                <a:solidFill>
                  <a:srgbClr val="000000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u="sng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748425" y="3919600"/>
              <a:ext cx="2785800" cy="384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예측 결과 검증(오차 분포 분석)</a:t>
              </a:r>
              <a:endParaRPr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596025" y="4527338"/>
              <a:ext cx="1181100" cy="384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모형 검증</a:t>
              </a:r>
              <a:endParaRPr/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5596025" y="5624575"/>
              <a:ext cx="1181100" cy="492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모형 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최종 테스트</a:t>
              </a:r>
              <a:endParaRPr/>
            </a:p>
          </p:txBody>
        </p:sp>
        <p:cxnSp>
          <p:nvCxnSpPr>
            <p:cNvPr id="305" name="Google Shape;305;p12"/>
            <p:cNvCxnSpPr/>
            <p:nvPr/>
          </p:nvCxnSpPr>
          <p:spPr>
            <a:xfrm>
              <a:off x="2545850" y="2415700"/>
              <a:ext cx="868200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2"/>
            <p:cNvCxnSpPr/>
            <p:nvPr/>
          </p:nvCxnSpPr>
          <p:spPr>
            <a:xfrm>
              <a:off x="3933150" y="2414650"/>
              <a:ext cx="1326000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2"/>
            <p:cNvCxnSpPr>
              <a:endCxn id="296" idx="1"/>
            </p:cNvCxnSpPr>
            <p:nvPr/>
          </p:nvCxnSpPr>
          <p:spPr>
            <a:xfrm>
              <a:off x="3414150" y="2644150"/>
              <a:ext cx="519000" cy="151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8" name="Google Shape;308;p12"/>
            <p:cNvCxnSpPr>
              <a:stCxn id="298" idx="3"/>
              <a:endCxn id="296" idx="1"/>
            </p:cNvCxnSpPr>
            <p:nvPr/>
          </p:nvCxnSpPr>
          <p:spPr>
            <a:xfrm rot="10800000" flipH="1">
              <a:off x="3414050" y="2795775"/>
              <a:ext cx="519000" cy="2433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9" name="Google Shape;309;p12"/>
            <p:cNvCxnSpPr>
              <a:stCxn id="299" idx="3"/>
              <a:endCxn id="296" idx="1"/>
            </p:cNvCxnSpPr>
            <p:nvPr/>
          </p:nvCxnSpPr>
          <p:spPr>
            <a:xfrm rot="10800000" flipH="1">
              <a:off x="3414050" y="2795775"/>
              <a:ext cx="519000" cy="6153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" name="Google Shape;310;p12"/>
            <p:cNvCxnSpPr>
              <a:endCxn id="300" idx="1"/>
            </p:cNvCxnSpPr>
            <p:nvPr/>
          </p:nvCxnSpPr>
          <p:spPr>
            <a:xfrm>
              <a:off x="3414150" y="2644325"/>
              <a:ext cx="519000" cy="7419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311;p12"/>
            <p:cNvCxnSpPr>
              <a:stCxn id="298" idx="3"/>
              <a:endCxn id="300" idx="1"/>
            </p:cNvCxnSpPr>
            <p:nvPr/>
          </p:nvCxnSpPr>
          <p:spPr>
            <a:xfrm>
              <a:off x="3414050" y="3039075"/>
              <a:ext cx="519000" cy="3471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2" name="Google Shape;312;p12"/>
            <p:cNvCxnSpPr>
              <a:endCxn id="300" idx="1"/>
            </p:cNvCxnSpPr>
            <p:nvPr/>
          </p:nvCxnSpPr>
          <p:spPr>
            <a:xfrm rot="10800000" flipH="1">
              <a:off x="3414150" y="3386225"/>
              <a:ext cx="519000" cy="249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3" name="Google Shape;313;p12"/>
            <p:cNvSpPr/>
            <p:nvPr/>
          </p:nvSpPr>
          <p:spPr>
            <a:xfrm>
              <a:off x="2545850" y="3676925"/>
              <a:ext cx="868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  </a:t>
              </a:r>
              <a:r>
                <a:rPr lang="ko-KR" sz="2000"/>
                <a:t>  …</a:t>
              </a:r>
              <a:r>
                <a:rPr lang="ko-KR" sz="2200"/>
                <a:t> </a:t>
              </a:r>
              <a:endParaRPr sz="2200"/>
            </a:p>
          </p:txBody>
        </p:sp>
        <p:sp>
          <p:nvSpPr>
            <p:cNvPr id="314" name="Google Shape;314;p12"/>
            <p:cNvSpPr txBox="1"/>
            <p:nvPr/>
          </p:nvSpPr>
          <p:spPr>
            <a:xfrm>
              <a:off x="62226" y="3646875"/>
              <a:ext cx="16158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000000"/>
                  </a:solidFill>
                </a:rPr>
                <a:t>1911~2014년 동안 발생한 산불의 위치, 시간, 날씨, 피해면적, 피해금액 등</a:t>
              </a:r>
              <a:endParaRPr/>
            </a:p>
          </p:txBody>
        </p:sp>
        <p:cxnSp>
          <p:nvCxnSpPr>
            <p:cNvPr id="315" name="Google Shape;315;p12"/>
            <p:cNvCxnSpPr>
              <a:endCxn id="291" idx="2"/>
            </p:cNvCxnSpPr>
            <p:nvPr/>
          </p:nvCxnSpPr>
          <p:spPr>
            <a:xfrm>
              <a:off x="1078963" y="3382350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6" name="Google Shape;316;p12"/>
            <p:cNvCxnSpPr/>
            <p:nvPr/>
          </p:nvCxnSpPr>
          <p:spPr>
            <a:xfrm rot="10800000" flipH="1">
              <a:off x="1883138" y="3380850"/>
              <a:ext cx="353700" cy="1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12"/>
            <p:cNvSpPr/>
            <p:nvPr/>
          </p:nvSpPr>
          <p:spPr>
            <a:xfrm>
              <a:off x="5748425" y="1577375"/>
              <a:ext cx="2785800" cy="384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기후데이터 기반 산불 피해 예측</a:t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72225" y="2097950"/>
              <a:ext cx="817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/>
                <a:t> 상대습도</a:t>
              </a:r>
              <a:endParaRPr sz="1100"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6573275" y="2097925"/>
              <a:ext cx="868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 실효습도</a:t>
              </a:r>
              <a:endParaRPr sz="1200"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8019100" y="2102400"/>
              <a:ext cx="817200" cy="279000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피해면적</a:t>
              </a:r>
              <a:endParaRPr sz="1200"/>
            </a:p>
          </p:txBody>
        </p:sp>
        <p:sp>
          <p:nvSpPr>
            <p:cNvPr id="321" name="Google Shape;321;p12"/>
            <p:cNvSpPr txBox="1"/>
            <p:nvPr/>
          </p:nvSpPr>
          <p:spPr>
            <a:xfrm>
              <a:off x="7477563" y="1962025"/>
              <a:ext cx="6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…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72225" y="2506025"/>
              <a:ext cx="817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/>
                <a:t>      10</a:t>
              </a:r>
              <a:endParaRPr sz="1100"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72225" y="2914050"/>
              <a:ext cx="817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/>
                <a:t>       8</a:t>
              </a:r>
              <a:endParaRPr sz="1100"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573275" y="2505975"/>
              <a:ext cx="868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     19</a:t>
              </a:r>
              <a:endParaRPr sz="1200"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573275" y="2912400"/>
              <a:ext cx="868200" cy="272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     12</a:t>
              </a:r>
              <a:endParaRPr sz="1200"/>
            </a:p>
          </p:txBody>
        </p:sp>
        <p:sp>
          <p:nvSpPr>
            <p:cNvPr id="326" name="Google Shape;326;p12"/>
            <p:cNvSpPr txBox="1"/>
            <p:nvPr/>
          </p:nvSpPr>
          <p:spPr>
            <a:xfrm>
              <a:off x="6727050" y="4414650"/>
              <a:ext cx="2493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000000"/>
                  </a:solidFill>
                </a:rPr>
                <a:t>- 1911년~2012년 데이터를 학습하여 모형 구성</a:t>
              </a:r>
              <a:endParaRPr>
                <a:solidFill>
                  <a:srgbClr val="000000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000000"/>
                  </a:solidFill>
                </a:rPr>
                <a:t>- 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8019100" y="2498150"/>
              <a:ext cx="817200" cy="279000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     29</a:t>
              </a:r>
              <a:endParaRPr sz="1200"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8019100" y="2893900"/>
              <a:ext cx="817200" cy="279000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     35</a:t>
              </a:r>
              <a:endParaRPr sz="1200"/>
            </a:p>
          </p:txBody>
        </p:sp>
        <p:sp>
          <p:nvSpPr>
            <p:cNvPr id="329" name="Google Shape;329;p12"/>
            <p:cNvSpPr txBox="1"/>
            <p:nvPr/>
          </p:nvSpPr>
          <p:spPr>
            <a:xfrm>
              <a:off x="6777125" y="5039300"/>
              <a:ext cx="249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000000"/>
                  </a:solidFill>
                </a:rPr>
                <a:t> 2013년 데이터로 예측 검정</a:t>
              </a:r>
              <a:endParaRPr/>
            </a:p>
          </p:txBody>
        </p:sp>
        <p:sp>
          <p:nvSpPr>
            <p:cNvPr id="330" name="Google Shape;330;p12"/>
            <p:cNvSpPr txBox="1"/>
            <p:nvPr/>
          </p:nvSpPr>
          <p:spPr>
            <a:xfrm>
              <a:off x="7521413" y="2441263"/>
              <a:ext cx="6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…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12"/>
            <p:cNvSpPr txBox="1"/>
            <p:nvPr/>
          </p:nvSpPr>
          <p:spPr>
            <a:xfrm>
              <a:off x="7553763" y="2740838"/>
              <a:ext cx="6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…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12"/>
            <p:cNvSpPr txBox="1"/>
            <p:nvPr/>
          </p:nvSpPr>
          <p:spPr>
            <a:xfrm>
              <a:off x="5952675" y="3099075"/>
              <a:ext cx="201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12"/>
            <p:cNvSpPr txBox="1"/>
            <p:nvPr/>
          </p:nvSpPr>
          <p:spPr>
            <a:xfrm>
              <a:off x="6790875" y="5514525"/>
              <a:ext cx="235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000000"/>
                  </a:solidFill>
                </a:rPr>
                <a:t>- 1911~2013년 데이터 학습</a:t>
              </a:r>
              <a:endParaRPr/>
            </a:p>
          </p:txBody>
        </p:sp>
        <p:sp>
          <p:nvSpPr>
            <p:cNvPr id="334" name="Google Shape;334;p12"/>
            <p:cNvSpPr txBox="1"/>
            <p:nvPr/>
          </p:nvSpPr>
          <p:spPr>
            <a:xfrm>
              <a:off x="6867075" y="3099075"/>
              <a:ext cx="201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12"/>
            <p:cNvSpPr txBox="1"/>
            <p:nvPr/>
          </p:nvSpPr>
          <p:spPr>
            <a:xfrm>
              <a:off x="8314875" y="3099075"/>
              <a:ext cx="201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7969750" y="2054725"/>
              <a:ext cx="924300" cy="16221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2"/>
            <p:cNvSpPr txBox="1"/>
            <p:nvPr/>
          </p:nvSpPr>
          <p:spPr>
            <a:xfrm>
              <a:off x="6790875" y="5842700"/>
              <a:ext cx="2354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000000"/>
                  </a:solidFill>
                </a:rPr>
                <a:t>- 2014년 데이터로 최종 모델 테스트</a:t>
              </a:r>
              <a:endParaRPr/>
            </a:p>
          </p:txBody>
        </p:sp>
        <p:cxnSp>
          <p:nvCxnSpPr>
            <p:cNvPr id="338" name="Google Shape;338;p12"/>
            <p:cNvCxnSpPr>
              <a:endCxn id="317" idx="1"/>
            </p:cNvCxnSpPr>
            <p:nvPr/>
          </p:nvCxnSpPr>
          <p:spPr>
            <a:xfrm rot="-5400000">
              <a:off x="4467575" y="2776775"/>
              <a:ext cx="2287800" cy="273900"/>
            </a:xfrm>
            <a:prstGeom prst="bentConnector2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39" name="Google Shape;339;p12"/>
            <p:cNvCxnSpPr>
              <a:stCxn id="292" idx="3"/>
            </p:cNvCxnSpPr>
            <p:nvPr/>
          </p:nvCxnSpPr>
          <p:spPr>
            <a:xfrm>
              <a:off x="5474500" y="4057625"/>
              <a:ext cx="285300" cy="46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5" name="Google Shape;345;p15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5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5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메뉴 구성도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8" name="Google Shape;34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5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sp>
        <p:nvSpPr>
          <p:cNvPr id="351" name="Google Shape;351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2" name="Google Shape;35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5"/>
          <p:cNvSpPr/>
          <p:nvPr/>
        </p:nvSpPr>
        <p:spPr>
          <a:xfrm>
            <a:off x="512650" y="2677125"/>
            <a:ext cx="1790400" cy="9591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산불 예측 서비스 어플</a:t>
            </a: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2596125" y="2765025"/>
            <a:ext cx="1484400" cy="7833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메인 화면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: 산 검색화면</a:t>
            </a: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4526000" y="748575"/>
            <a:ext cx="1632900" cy="699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산 지도</a:t>
            </a: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4526000" y="1571837"/>
            <a:ext cx="1632900" cy="699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산 날씨 정보</a:t>
            </a: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4526000" y="2395099"/>
            <a:ext cx="1632900" cy="699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산불 지수</a:t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4531253" y="3218362"/>
            <a:ext cx="1632900" cy="699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소방서</a:t>
            </a: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4526000" y="4041613"/>
            <a:ext cx="1632900" cy="699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산불 위험 지역 보러가기</a:t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4531253" y="4864875"/>
            <a:ext cx="1632900" cy="699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산불 발생 시 피해예측</a:t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6620575" y="5624699"/>
            <a:ext cx="1484400" cy="689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예상 피해 면적</a:t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6620575" y="4864875"/>
            <a:ext cx="1484400" cy="689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예상 피해 금액</a:t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6620575" y="3223450"/>
            <a:ext cx="1484400" cy="689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소방서 정보 </a:t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6620575" y="4044163"/>
            <a:ext cx="1484400" cy="689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산불 위험 지역 리스트 </a:t>
            </a:r>
            <a:endParaRPr/>
          </a:p>
        </p:txBody>
      </p:sp>
      <p:cxnSp>
        <p:nvCxnSpPr>
          <p:cNvPr id="365" name="Google Shape;365;p15"/>
          <p:cNvCxnSpPr>
            <a:endCxn id="354" idx="1"/>
          </p:cNvCxnSpPr>
          <p:nvPr/>
        </p:nvCxnSpPr>
        <p:spPr>
          <a:xfrm rot="10800000" flipH="1">
            <a:off x="2303025" y="3156675"/>
            <a:ext cx="293100" cy="7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15"/>
          <p:cNvCxnSpPr>
            <a:endCxn id="357" idx="1"/>
          </p:cNvCxnSpPr>
          <p:nvPr/>
        </p:nvCxnSpPr>
        <p:spPr>
          <a:xfrm rot="10800000" flipH="1">
            <a:off x="4304000" y="2745049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15"/>
          <p:cNvCxnSpPr/>
          <p:nvPr/>
        </p:nvCxnSpPr>
        <p:spPr>
          <a:xfrm rot="10800000" flipH="1">
            <a:off x="4304000" y="1919524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p15"/>
          <p:cNvCxnSpPr/>
          <p:nvPr/>
        </p:nvCxnSpPr>
        <p:spPr>
          <a:xfrm rot="10800000" flipH="1">
            <a:off x="4312713" y="3566062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15"/>
          <p:cNvCxnSpPr/>
          <p:nvPr/>
        </p:nvCxnSpPr>
        <p:spPr>
          <a:xfrm rot="10800000" flipH="1">
            <a:off x="4304000" y="4387049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15"/>
          <p:cNvCxnSpPr/>
          <p:nvPr/>
        </p:nvCxnSpPr>
        <p:spPr>
          <a:xfrm rot="10800000" flipH="1">
            <a:off x="4304000" y="5208049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15"/>
          <p:cNvCxnSpPr/>
          <p:nvPr/>
        </p:nvCxnSpPr>
        <p:spPr>
          <a:xfrm rot="10800000" flipH="1">
            <a:off x="6243263" y="3566049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15"/>
          <p:cNvCxnSpPr/>
          <p:nvPr/>
        </p:nvCxnSpPr>
        <p:spPr>
          <a:xfrm rot="10800000" flipH="1">
            <a:off x="6240638" y="4386774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15"/>
          <p:cNvCxnSpPr/>
          <p:nvPr/>
        </p:nvCxnSpPr>
        <p:spPr>
          <a:xfrm rot="10800000" flipH="1">
            <a:off x="6395675" y="5177037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15"/>
          <p:cNvCxnSpPr/>
          <p:nvPr/>
        </p:nvCxnSpPr>
        <p:spPr>
          <a:xfrm rot="10800000" flipH="1">
            <a:off x="6395675" y="5967274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15"/>
          <p:cNvCxnSpPr/>
          <p:nvPr/>
        </p:nvCxnSpPr>
        <p:spPr>
          <a:xfrm>
            <a:off x="4284250" y="1055075"/>
            <a:ext cx="18600" cy="4159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15"/>
          <p:cNvCxnSpPr>
            <a:stCxn id="354" idx="3"/>
          </p:cNvCxnSpPr>
          <p:nvPr/>
        </p:nvCxnSpPr>
        <p:spPr>
          <a:xfrm rot="10800000" flipH="1">
            <a:off x="4080525" y="3149175"/>
            <a:ext cx="235800" cy="7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15"/>
          <p:cNvCxnSpPr/>
          <p:nvPr/>
        </p:nvCxnSpPr>
        <p:spPr>
          <a:xfrm>
            <a:off x="6391975" y="5209725"/>
            <a:ext cx="0" cy="7599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15"/>
          <p:cNvCxnSpPr>
            <a:stCxn id="360" idx="3"/>
            <a:endCxn id="360" idx="3"/>
          </p:cNvCxnSpPr>
          <p:nvPr/>
        </p:nvCxnSpPr>
        <p:spPr>
          <a:xfrm>
            <a:off x="6164153" y="521482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15"/>
          <p:cNvCxnSpPr>
            <a:stCxn id="360" idx="3"/>
            <a:endCxn id="360" idx="3"/>
          </p:cNvCxnSpPr>
          <p:nvPr/>
        </p:nvCxnSpPr>
        <p:spPr>
          <a:xfrm>
            <a:off x="6164153" y="521482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15"/>
          <p:cNvCxnSpPr>
            <a:stCxn id="360" idx="3"/>
            <a:endCxn id="360" idx="3"/>
          </p:cNvCxnSpPr>
          <p:nvPr/>
        </p:nvCxnSpPr>
        <p:spPr>
          <a:xfrm>
            <a:off x="6164153" y="521482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15"/>
          <p:cNvCxnSpPr/>
          <p:nvPr/>
        </p:nvCxnSpPr>
        <p:spPr>
          <a:xfrm rot="10800000" flipH="1">
            <a:off x="6158900" y="5175525"/>
            <a:ext cx="235800" cy="7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15"/>
          <p:cNvCxnSpPr/>
          <p:nvPr/>
        </p:nvCxnSpPr>
        <p:spPr>
          <a:xfrm rot="10800000" flipH="1">
            <a:off x="4304000" y="1057999"/>
            <a:ext cx="222000" cy="4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664e1bb7c_0_306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8" name="Google Shape;388;g14664e1bb7c_0_306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g14664e1bb7c_0_306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0" name="Google Shape;390;g14664e1bb7c_0_306"/>
          <p:cNvSpPr txBox="1"/>
          <p:nvPr/>
        </p:nvSpPr>
        <p:spPr>
          <a:xfrm>
            <a:off x="323528" y="692696"/>
            <a:ext cx="2880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화면 설계서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1" name="Google Shape;391;g14664e1bb7c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4664e1bb7c_0_306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14664e1bb7c_0_3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394" name="Google Shape;394;g14664e1bb7c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g14664e1bb7c_0_306"/>
          <p:cNvGraphicFramePr/>
          <p:nvPr/>
        </p:nvGraphicFramePr>
        <p:xfrm>
          <a:off x="296490" y="976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{5C0A905E-0E97-4BCA-A31A-0A52C3823228}</a:tableStyleId>
              </a:tblPr>
              <a:tblGrid>
                <a:gridCol w="290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75">
                <a:tc row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기능 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특정 산에 대한 산불 지수 및 기상 상태 제공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기능설명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웹 사용자가 특정 산을 검색하면 그 산에 대한 간단한 기상정보와 산불 위험지수를 알 수 있다. 또한 이 화면을 통해 산불 위험 지역 및 산불 발생 시 피해 예상 규모 그리고 산 주변의 소방서를 확인할 수 있다</a:t>
                      </a:r>
                      <a:endParaRPr sz="1000"/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처리내용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∎</a:t>
                      </a:r>
                      <a:r>
                        <a:rPr lang="ko-KR" sz="1000"/>
                        <a:t>산에 대한 정보 확인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사용자가 특정 산을 검색하면 그 산에 대한 간단한 기상정보와 산불 위험지수를 알 수 있다.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∎주변 소방서 위치 확인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‘주변 소방서 보러가기’버튼을 클릭하면 웹사용자가 검색한 산을 기준으로 주변 소방서 위치를 지도로 표시한 화면으로 넘어가게 된다.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∎산불위험지역 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‘산불위험지역 보러가기’버튼을 클릭하면 계산한 산불 지수를 기준으로 내림차순 정렬을 적용한 산들의 순위를 보여주는 화면으로 넘어가게 된다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∎산불 발생시 피해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‘산불 발생시 피해 예상’ ’버튼을 클릭하면 사용자가 검색한 산에 산불이 발생했을시 발생하게 될 피해면적과 금액을 머신러닝을 통해 예측하여 단위와 함께 보여주는 화면으로 넘어가게 된다.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요구사항 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사용자의 산 이름 검색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96" name="Google Shape;396;g14664e1bb7c_0_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25" y="1124700"/>
            <a:ext cx="3096300" cy="525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4664e1bb7c_0_289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2" name="Google Shape;402;g14664e1bb7c_0_289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g14664e1bb7c_0_289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4" name="Google Shape;404;g14664e1bb7c_0_289"/>
          <p:cNvSpPr txBox="1"/>
          <p:nvPr/>
        </p:nvSpPr>
        <p:spPr>
          <a:xfrm>
            <a:off x="323528" y="692696"/>
            <a:ext cx="2880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화면 설계서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5" name="Google Shape;405;g14664e1bb7c_0_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4664e1bb7c_0_289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14664e1bb7c_0_2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408" name="Google Shape;408;g14664e1bb7c_0_2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9" name="Google Shape;409;g14664e1bb7c_0_289"/>
          <p:cNvGraphicFramePr/>
          <p:nvPr/>
        </p:nvGraphicFramePr>
        <p:xfrm>
          <a:off x="315377" y="1473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{5C0A905E-0E97-4BCA-A31A-0A52C3823228}</a:tableStyleId>
              </a:tblPr>
              <a:tblGrid>
                <a:gridCol w="290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75">
                <a:tc row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기능 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산불 피해 규모 예측 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기능설명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웹 사용자가 검색한 산에 대한 기본정보와 해당 산에서 산불이 발생했을 때, 피해규모와 피해 면적을 예측하여 단위와 함께 제공한다. </a:t>
                      </a:r>
                      <a:endParaRPr sz="1000"/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8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처리내용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∎</a:t>
                      </a:r>
                      <a:r>
                        <a:rPr lang="ko-KR" sz="1000"/>
                        <a:t>예상 피해 면적 및 규모 확인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머신러닝 알고리즘을 통해 산불 피해 면적과 규모를 예측하여 단위와 함께 그 수치를 알려준다. </a:t>
                      </a:r>
                      <a:endParaRPr sz="1000"/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요구사항 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사용자의 산 이름 검색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10" name="Google Shape;410;g14664e1bb7c_0_289"/>
          <p:cNvPicPr preferRelativeResize="0"/>
          <p:nvPr/>
        </p:nvPicPr>
        <p:blipFill rotWithShape="1">
          <a:blip r:embed="rId5">
            <a:alphaModFix/>
          </a:blip>
          <a:srcRect l="1930" r="-1929"/>
          <a:stretch/>
        </p:blipFill>
        <p:spPr>
          <a:xfrm>
            <a:off x="107500" y="1140775"/>
            <a:ext cx="3096300" cy="50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664e1bb7c_0_276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6" name="Google Shape;416;g14664e1bb7c_0_276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g14664e1bb7c_0_276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g14664e1bb7c_0_276"/>
          <p:cNvSpPr txBox="1"/>
          <p:nvPr/>
        </p:nvSpPr>
        <p:spPr>
          <a:xfrm>
            <a:off x="323528" y="692696"/>
            <a:ext cx="2880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화면 설계서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9" name="Google Shape;419;g14664e1bb7c_0_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4664e1bb7c_0_276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g14664e1bb7c_0_2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422" name="Google Shape;422;g14664e1bb7c_0_2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g14664e1bb7c_0_276"/>
          <p:cNvGraphicFramePr/>
          <p:nvPr/>
        </p:nvGraphicFramePr>
        <p:xfrm>
          <a:off x="424339" y="1328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{5C0A905E-0E97-4BCA-A31A-0A52C3823228}</a:tableStyleId>
              </a:tblPr>
              <a:tblGrid>
                <a:gridCol w="290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75">
                <a:tc row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기능 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특정 산에 대한 정보 제공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기능설명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웹 사용자가 특정 산을 검색하면 그 산에 대한 간단한 기상정보와 산불 위험지수를 알 수 있다.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또한 이 화면을 통해 산불 위험 지역 및 산불 발생 시 피해 예상 규모 그리고 산 주변의 소방서를 확인할 수 있다</a:t>
                      </a:r>
                      <a:endParaRPr sz="1000"/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처리내용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∎</a:t>
                      </a:r>
                      <a:r>
                        <a:rPr lang="ko-KR" sz="1000"/>
                        <a:t>산불 위험 지역 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산불 위험 수치를 기준으로 내림차순 정렬을 하여 산불 지수가 높은 산부터 먼저 보여준다. 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이때 순위와 함께 간단한 기상정보를 알려주고, 자연발화 가능성 또한 알려줌으로써 사용자가 산불에 대한 예방을 할 수 있도록 한다.</a:t>
                      </a:r>
                      <a:endParaRPr sz="1000"/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요구사항 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사용자의 산 이름 검색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24" name="Google Shape;424;g14664e1bb7c_0_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150" y="1175382"/>
            <a:ext cx="2981550" cy="5130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2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단계별 주요 산출물</a:t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Google Shape;110;p2"/>
          <p:cNvGraphicFramePr/>
          <p:nvPr/>
        </p:nvGraphicFramePr>
        <p:xfrm>
          <a:off x="1187625" y="1412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{2B25B2A1-37D4-414D-B55E-2EF06EEFE8F4}</a:tableStyleId>
              </a:tblPr>
              <a:tblGrid>
                <a:gridCol w="12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단계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DE9D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산출물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일반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응용 소프트웨어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응용 하드웨어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∙모바일 APP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∙Web 등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∙빅데이터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∙인공지능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∙블록체인 등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∙IoT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∙로봇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∙드론 등</a:t>
                      </a:r>
                      <a:endParaRPr sz="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환경 분석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시장/기술 환경 분석서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설문조사 결과서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인터뷰 결과서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요구사항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분석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요구사항 정의서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유즈케이스 정의서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5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아키텍처 설계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서비스 구성도(시스템 구성도)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서비스 흐름도(데이터 흐름도)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UI/UX 정의서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하드웨어/센서 구성도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-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-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600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기능 설계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메뉴 구성도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화면 설계서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엔티티 관계도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기능 처리도(기능 흐름도)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알고리즘 명세서/설명서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데이터 수집처리 정의서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-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-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하드웨어 설계도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-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-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개발 / 구현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프로그램 목록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테이블 정의서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△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핵심 소스코드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○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11" name="Google Shape;111;p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○ 필수, △ 선택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0" name="Google Shape;430;p17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17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2" name="Google Shape;432;p17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화면 설계서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3" name="Google Shape;4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7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436" name="Google Shape;43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7" name="Google Shape;437;p17"/>
          <p:cNvGraphicFramePr/>
          <p:nvPr/>
        </p:nvGraphicFramePr>
        <p:xfrm>
          <a:off x="424339" y="1607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{5C0A905E-0E97-4BCA-A31A-0A52C3823228}</a:tableStyleId>
              </a:tblPr>
              <a:tblGrid>
                <a:gridCol w="290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75">
                <a:tc row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기능 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소방서 위치 제공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기능설명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웹 사용자가 검색한 산의 위치를 기준으로 주변 소방서의 위치를 알려준다</a:t>
                      </a:r>
                      <a:endParaRPr sz="1000"/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처리내용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∎</a:t>
                      </a:r>
                      <a:r>
                        <a:rPr lang="ko-KR" sz="1000"/>
                        <a:t> 소방서 위치 확인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사용자가 검색한 산의 위치를 기준으로 주변 소방서의 위치를 지도로 제공해준다. 이때 위치뿐만 아니라 소방서의 전화번호 소방차의 개수 등 다양한 정보도 함께 제공해준다.</a:t>
                      </a:r>
                      <a:endParaRPr sz="1000"/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</a:rPr>
                        <a:t>요구사항 명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사용자의 산 이름 검색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75" marR="63375" marT="17525" marB="175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38" name="Google Shape;4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50" y="1254850"/>
            <a:ext cx="2880300" cy="47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4664e1bb7c_0_236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4" name="Google Shape;444;g14664e1bb7c_0_236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g14664e1bb7c_0_236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g14664e1bb7c_0_236"/>
          <p:cNvSpPr txBox="1"/>
          <p:nvPr/>
        </p:nvSpPr>
        <p:spPr>
          <a:xfrm>
            <a:off x="323528" y="692697"/>
            <a:ext cx="295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화면설계서 - </a:t>
            </a: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인터페이스(sw)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7" name="Google Shape;447;g14664e1bb7c_0_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14664e1bb7c_0_236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14664e1bb7c_0_2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450" name="Google Shape;450;g14664e1bb7c_0_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4664e1bb7c_0_236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한이음 ▶ 프로그램 설계서</a:t>
            </a:r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14664e1bb7c_0_236"/>
          <p:cNvSpPr txBox="1"/>
          <p:nvPr/>
        </p:nvSpPr>
        <p:spPr>
          <a:xfrm>
            <a:off x="722125" y="1340350"/>
            <a:ext cx="11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첫 화면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14664e1bb7c_0_236"/>
          <p:cNvSpPr txBox="1"/>
          <p:nvPr/>
        </p:nvSpPr>
        <p:spPr>
          <a:xfrm>
            <a:off x="5495800" y="1069000"/>
            <a:ext cx="220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사용자가 특정 산을 검색했을 때 보이는 화면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g14664e1bb7c_0_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350" y="1740550"/>
            <a:ext cx="2735924" cy="45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14664e1bb7c_0_236"/>
          <p:cNvSpPr/>
          <p:nvPr/>
        </p:nvSpPr>
        <p:spPr>
          <a:xfrm>
            <a:off x="3467163" y="3424025"/>
            <a:ext cx="1949700" cy="61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857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14664e1bb7c_0_236"/>
          <p:cNvSpPr txBox="1"/>
          <p:nvPr/>
        </p:nvSpPr>
        <p:spPr>
          <a:xfrm>
            <a:off x="3678325" y="3531725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특정 산 검색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7" name="Google Shape;457;g14664e1bb7c_0_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0244" y="1675975"/>
            <a:ext cx="2797055" cy="46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3" name="Google Shape;463;p18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18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5" name="Google Shape;465;p18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화면설계서 - </a:t>
            </a: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인터페이스(sw)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6" name="Google Shape;46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8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469" name="Google Shape;46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50" y="1773454"/>
            <a:ext cx="2723050" cy="456494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8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한이음 ▶ 프로그램 설계서</a:t>
            </a:r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23525" y="1157850"/>
            <a:ext cx="220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사용자가 특정 산을 검색했을 때 보이는 화면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3" name="Google Shape;473;p18"/>
          <p:cNvPicPr preferRelativeResize="0"/>
          <p:nvPr/>
        </p:nvPicPr>
        <p:blipFill rotWithShape="1">
          <a:blip r:embed="rId6">
            <a:alphaModFix/>
          </a:blip>
          <a:srcRect l="1930" r="-1929"/>
          <a:stretch/>
        </p:blipFill>
        <p:spPr>
          <a:xfrm>
            <a:off x="3234324" y="2115800"/>
            <a:ext cx="1800000" cy="32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2050" y="2129975"/>
            <a:ext cx="1802425" cy="310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6100" y="2113524"/>
            <a:ext cx="1802425" cy="31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8"/>
          <p:cNvSpPr/>
          <p:nvPr/>
        </p:nvSpPr>
        <p:spPr>
          <a:xfrm>
            <a:off x="424350" y="5623150"/>
            <a:ext cx="868200" cy="733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1286113" y="5623150"/>
            <a:ext cx="868200" cy="733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8"/>
          <p:cNvSpPr/>
          <p:nvPr/>
        </p:nvSpPr>
        <p:spPr>
          <a:xfrm>
            <a:off x="2154325" y="5623150"/>
            <a:ext cx="868200" cy="733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8"/>
          <p:cNvSpPr/>
          <p:nvPr/>
        </p:nvSpPr>
        <p:spPr>
          <a:xfrm>
            <a:off x="3124200" y="1920750"/>
            <a:ext cx="455100" cy="434700"/>
          </a:xfrm>
          <a:prstGeom prst="flowChartConnector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8"/>
          <p:cNvSpPr txBox="1"/>
          <p:nvPr/>
        </p:nvSpPr>
        <p:spPr>
          <a:xfrm>
            <a:off x="3167100" y="1891800"/>
            <a:ext cx="110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18"/>
          <p:cNvSpPr/>
          <p:nvPr/>
        </p:nvSpPr>
        <p:spPr>
          <a:xfrm>
            <a:off x="5160150" y="1920750"/>
            <a:ext cx="455100" cy="434700"/>
          </a:xfrm>
          <a:prstGeom prst="flowChartConnector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8"/>
          <p:cNvSpPr txBox="1"/>
          <p:nvPr/>
        </p:nvSpPr>
        <p:spPr>
          <a:xfrm>
            <a:off x="5203050" y="1891800"/>
            <a:ext cx="110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7161900" y="1949700"/>
            <a:ext cx="455100" cy="434700"/>
          </a:xfrm>
          <a:prstGeom prst="flowChartConnector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8"/>
          <p:cNvSpPr txBox="1"/>
          <p:nvPr/>
        </p:nvSpPr>
        <p:spPr>
          <a:xfrm>
            <a:off x="7204800" y="1920750"/>
            <a:ext cx="110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323524" y="5460325"/>
            <a:ext cx="356400" cy="338700"/>
          </a:xfrm>
          <a:prstGeom prst="flowChartConnector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 txBox="1"/>
          <p:nvPr/>
        </p:nvSpPr>
        <p:spPr>
          <a:xfrm>
            <a:off x="323524" y="5398825"/>
            <a:ext cx="73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1169361" y="5475025"/>
            <a:ext cx="356400" cy="338700"/>
          </a:xfrm>
          <a:prstGeom prst="flowChartConnector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 txBox="1"/>
          <p:nvPr/>
        </p:nvSpPr>
        <p:spPr>
          <a:xfrm>
            <a:off x="1169362" y="5413525"/>
            <a:ext cx="73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2039224" y="5475025"/>
            <a:ext cx="356400" cy="338700"/>
          </a:xfrm>
          <a:prstGeom prst="flowChartConnector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 txBox="1"/>
          <p:nvPr/>
        </p:nvSpPr>
        <p:spPr>
          <a:xfrm>
            <a:off x="2039224" y="5413525"/>
            <a:ext cx="73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6" name="Google Shape;496;p20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20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8" name="Google Shape;498;p20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엔티티관계도 -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9" name="Google Shape;4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0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3" name="Google Shape;50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350" y="1277144"/>
            <a:ext cx="8511300" cy="4926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664e1bb7c_0_85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0" name="Google Shape;510;g14664e1bb7c_0_85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1" name="Google Shape;511;g14664e1bb7c_0_85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2" name="Google Shape;512;g14664e1bb7c_0_85"/>
          <p:cNvSpPr txBox="1"/>
          <p:nvPr/>
        </p:nvSpPr>
        <p:spPr>
          <a:xfrm>
            <a:off x="323528" y="692696"/>
            <a:ext cx="2808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기능 처리도(기능 흐름도)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3" name="Google Shape;513;g14664e1bb7c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14664e1bb7c_0_85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14664e1bb7c_0_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graphicFrame>
        <p:nvGraphicFramePr>
          <p:cNvPr id="516" name="Google Shape;516;g14664e1bb7c_0_85"/>
          <p:cNvGraphicFramePr/>
          <p:nvPr/>
        </p:nvGraphicFramePr>
        <p:xfrm>
          <a:off x="168879" y="213285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{2B25B2A1-37D4-414D-B55E-2EF06EEFE8F4}</a:tableStyleId>
              </a:tblPr>
              <a:tblGrid>
                <a:gridCol w="884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B5AA8"/>
                          </a:solidFill>
                        </a:rPr>
                        <a:t>기능 흐름도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7" name="Google Shape;517;g14664e1bb7c_0_85"/>
          <p:cNvSpPr txBox="1"/>
          <p:nvPr/>
        </p:nvSpPr>
        <p:spPr>
          <a:xfrm>
            <a:off x="586102" y="2492896"/>
            <a:ext cx="4968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&lt;머신러닝 기반 산불 예측 시스템&gt;</a:t>
            </a:r>
            <a:endParaRPr/>
          </a:p>
        </p:txBody>
      </p:sp>
      <p:sp>
        <p:nvSpPr>
          <p:cNvPr id="518" name="Google Shape;518;g14664e1bb7c_0_85"/>
          <p:cNvSpPr/>
          <p:nvPr/>
        </p:nvSpPr>
        <p:spPr>
          <a:xfrm>
            <a:off x="1502156" y="3129979"/>
            <a:ext cx="1440000" cy="309600"/>
          </a:xfrm>
          <a:prstGeom prst="rect">
            <a:avLst/>
          </a:prstGeom>
          <a:noFill/>
          <a:ln w="9525" cap="flat" cmpd="sng">
            <a:solidFill>
              <a:srgbClr val="0026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산 이름 검색</a:t>
            </a:r>
            <a:endParaRPr/>
          </a:p>
        </p:txBody>
      </p:sp>
      <p:sp>
        <p:nvSpPr>
          <p:cNvPr id="519" name="Google Shape;519;g14664e1bb7c_0_85"/>
          <p:cNvSpPr/>
          <p:nvPr/>
        </p:nvSpPr>
        <p:spPr>
          <a:xfrm>
            <a:off x="1502156" y="4555554"/>
            <a:ext cx="1440000" cy="53970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전래동화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(PFCBGSGM) DB</a:t>
            </a:r>
            <a:endParaRPr/>
          </a:p>
        </p:txBody>
      </p:sp>
      <p:sp>
        <p:nvSpPr>
          <p:cNvPr id="520" name="Google Shape;520;g14664e1bb7c_0_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전래동화 옵션</a:t>
            </a:r>
            <a:endParaRPr/>
          </a:p>
        </p:txBody>
      </p:sp>
      <p:cxnSp>
        <p:nvCxnSpPr>
          <p:cNvPr id="521" name="Google Shape;521;g14664e1bb7c_0_85"/>
          <p:cNvCxnSpPr/>
          <p:nvPr/>
        </p:nvCxnSpPr>
        <p:spPr>
          <a:xfrm rot="5400000">
            <a:off x="2008643" y="3626879"/>
            <a:ext cx="360300" cy="150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2" name="Google Shape;522;g14664e1bb7c_0_85"/>
          <p:cNvCxnSpPr/>
          <p:nvPr/>
        </p:nvCxnSpPr>
        <p:spPr>
          <a:xfrm rot="5400000">
            <a:off x="2018918" y="4346854"/>
            <a:ext cx="358800" cy="150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3" name="Google Shape;523;g14664e1bb7c_0_85"/>
          <p:cNvCxnSpPr>
            <a:stCxn id="520" idx="3"/>
            <a:endCxn id="518" idx="3"/>
          </p:cNvCxnSpPr>
          <p:nvPr/>
        </p:nvCxnSpPr>
        <p:spPr>
          <a:xfrm rot="10800000" flipH="1">
            <a:off x="2907093" y="3284736"/>
            <a:ext cx="35100" cy="701700"/>
          </a:xfrm>
          <a:prstGeom prst="bentConnector3">
            <a:avLst>
              <a:gd name="adj1" fmla="val 778313"/>
            </a:avLst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4" name="Google Shape;524;g14664e1bb7c_0_85"/>
          <p:cNvSpPr txBox="1"/>
          <p:nvPr/>
        </p:nvSpPr>
        <p:spPr>
          <a:xfrm>
            <a:off x="2026031" y="4109467"/>
            <a:ext cx="257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10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g14664e1bb7c_0_85"/>
          <p:cNvSpPr txBox="1"/>
          <p:nvPr/>
        </p:nvSpPr>
        <p:spPr>
          <a:xfrm>
            <a:off x="2953131" y="3242692"/>
            <a:ext cx="281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10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g14664e1bb7c_0_85"/>
          <p:cNvSpPr/>
          <p:nvPr/>
        </p:nvSpPr>
        <p:spPr>
          <a:xfrm>
            <a:off x="3737356" y="3009329"/>
            <a:ext cx="1224000" cy="349200"/>
          </a:xfrm>
          <a:prstGeom prst="rect">
            <a:avLst/>
          </a:prstGeom>
          <a:noFill/>
          <a:ln w="9525" cap="flat" cmpd="sng">
            <a:solidFill>
              <a:srgbClr val="0026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전래동화 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선택</a:t>
            </a:r>
            <a:endParaRPr/>
          </a:p>
        </p:txBody>
      </p:sp>
      <p:sp>
        <p:nvSpPr>
          <p:cNvPr id="527" name="Google Shape;527;g14664e1bb7c_0_85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동화보기</a:t>
            </a:r>
            <a:endParaRPr/>
          </a:p>
        </p:txBody>
      </p:sp>
      <p:sp>
        <p:nvSpPr>
          <p:cNvPr id="528" name="Google Shape;528;g14664e1bb7c_0_85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재생녹화</a:t>
            </a:r>
            <a:endParaRPr/>
          </a:p>
        </p:txBody>
      </p:sp>
      <p:sp>
        <p:nvSpPr>
          <p:cNvPr id="529" name="Google Shape;529;g14664e1bb7c_0_85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다시보기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g14664e1bb7c_0_8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인기동화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g14664e1bb7c_0_85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게임하기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2" name="Google Shape;532;g14664e1bb7c_0_85"/>
          <p:cNvCxnSpPr/>
          <p:nvPr/>
        </p:nvCxnSpPr>
        <p:spPr>
          <a:xfrm>
            <a:off x="4970843" y="3188717"/>
            <a:ext cx="360300" cy="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3" name="Google Shape;533;g14664e1bb7c_0_85"/>
          <p:cNvCxnSpPr/>
          <p:nvPr/>
        </p:nvCxnSpPr>
        <p:spPr>
          <a:xfrm rot="-5400000">
            <a:off x="3935031" y="4356354"/>
            <a:ext cx="2341500" cy="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4" name="Google Shape;534;g14664e1bb7c_0_85"/>
          <p:cNvCxnSpPr/>
          <p:nvPr/>
        </p:nvCxnSpPr>
        <p:spPr>
          <a:xfrm>
            <a:off x="5115306" y="3703067"/>
            <a:ext cx="216000" cy="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5" name="Google Shape;535;g14664e1bb7c_0_85"/>
          <p:cNvCxnSpPr/>
          <p:nvPr/>
        </p:nvCxnSpPr>
        <p:spPr>
          <a:xfrm>
            <a:off x="5110543" y="4231704"/>
            <a:ext cx="216000" cy="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6" name="Google Shape;536;g14664e1bb7c_0_85"/>
          <p:cNvCxnSpPr/>
          <p:nvPr/>
        </p:nvCxnSpPr>
        <p:spPr>
          <a:xfrm>
            <a:off x="5110543" y="4763517"/>
            <a:ext cx="216000" cy="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7" name="Google Shape;537;g14664e1bb7c_0_85"/>
          <p:cNvCxnSpPr/>
          <p:nvPr/>
        </p:nvCxnSpPr>
        <p:spPr>
          <a:xfrm>
            <a:off x="5110543" y="5320729"/>
            <a:ext cx="216000" cy="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8" name="Google Shape;538;g14664e1bb7c_0_85"/>
          <p:cNvCxnSpPr>
            <a:endCxn id="519" idx="3"/>
          </p:cNvCxnSpPr>
          <p:nvPr/>
        </p:nvCxnSpPr>
        <p:spPr>
          <a:xfrm rot="10800000">
            <a:off x="2222156" y="5095254"/>
            <a:ext cx="2883000" cy="431700"/>
          </a:xfrm>
          <a:prstGeom prst="bentConnector2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9" name="Google Shape;539;g14664e1bb7c_0_85"/>
          <p:cNvCxnSpPr/>
          <p:nvPr/>
        </p:nvCxnSpPr>
        <p:spPr>
          <a:xfrm>
            <a:off x="6761543" y="3187129"/>
            <a:ext cx="216000" cy="150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40" name="Google Shape;540;g14664e1bb7c_0_85"/>
          <p:cNvSpPr/>
          <p:nvPr/>
        </p:nvSpPr>
        <p:spPr>
          <a:xfrm>
            <a:off x="7012368" y="3545904"/>
            <a:ext cx="1079400" cy="309600"/>
          </a:xfrm>
          <a:prstGeom prst="rect">
            <a:avLst/>
          </a:prstGeom>
          <a:noFill/>
          <a:ln w="9525" cap="flat" cmpd="sng">
            <a:solidFill>
              <a:srgbClr val="0026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오디오 플레이</a:t>
            </a:r>
            <a:endParaRPr/>
          </a:p>
        </p:txBody>
      </p:sp>
      <p:cxnSp>
        <p:nvCxnSpPr>
          <p:cNvPr id="541" name="Google Shape;541;g14664e1bb7c_0_85"/>
          <p:cNvCxnSpPr/>
          <p:nvPr/>
        </p:nvCxnSpPr>
        <p:spPr>
          <a:xfrm>
            <a:off x="6771068" y="3703067"/>
            <a:ext cx="216000" cy="150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542" name="Google Shape;542;g14664e1bb7c_0_85"/>
          <p:cNvCxnSpPr/>
          <p:nvPr/>
        </p:nvCxnSpPr>
        <p:spPr>
          <a:xfrm>
            <a:off x="6752018" y="4230117"/>
            <a:ext cx="216000" cy="150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543" name="Google Shape;543;g14664e1bb7c_0_85"/>
          <p:cNvCxnSpPr/>
          <p:nvPr/>
        </p:nvCxnSpPr>
        <p:spPr>
          <a:xfrm>
            <a:off x="6752018" y="4761929"/>
            <a:ext cx="216000" cy="150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544" name="Google Shape;544;g14664e1bb7c_0_85"/>
          <p:cNvCxnSpPr/>
          <p:nvPr/>
        </p:nvCxnSpPr>
        <p:spPr>
          <a:xfrm>
            <a:off x="6752018" y="5304854"/>
            <a:ext cx="216000" cy="1500"/>
          </a:xfrm>
          <a:prstGeom prst="straightConnector1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45" name="Google Shape;545;g14664e1bb7c_0_85"/>
          <p:cNvSpPr/>
          <p:nvPr/>
        </p:nvSpPr>
        <p:spPr>
          <a:xfrm>
            <a:off x="6993318" y="4065017"/>
            <a:ext cx="1079400" cy="309600"/>
          </a:xfrm>
          <a:prstGeom prst="rect">
            <a:avLst/>
          </a:prstGeom>
          <a:noFill/>
          <a:ln w="9525" cap="flat" cmpd="sng">
            <a:solidFill>
              <a:srgbClr val="0026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과거이력 검색</a:t>
            </a:r>
            <a:endParaRPr/>
          </a:p>
        </p:txBody>
      </p:sp>
      <p:sp>
        <p:nvSpPr>
          <p:cNvPr id="546" name="Google Shape;546;g14664e1bb7c_0_85"/>
          <p:cNvSpPr/>
          <p:nvPr/>
        </p:nvSpPr>
        <p:spPr>
          <a:xfrm>
            <a:off x="6982206" y="2915667"/>
            <a:ext cx="1440000" cy="53970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전래동화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(PFOBSCDM) DB</a:t>
            </a:r>
            <a:endParaRPr/>
          </a:p>
        </p:txBody>
      </p:sp>
      <p:sp>
        <p:nvSpPr>
          <p:cNvPr id="547" name="Google Shape;547;g14664e1bb7c_0_85"/>
          <p:cNvSpPr/>
          <p:nvPr/>
        </p:nvSpPr>
        <p:spPr>
          <a:xfrm>
            <a:off x="6982206" y="4484117"/>
            <a:ext cx="1440000" cy="53970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인기순위 정보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(COMCODEM) DB</a:t>
            </a:r>
            <a:endParaRPr/>
          </a:p>
        </p:txBody>
      </p:sp>
      <p:sp>
        <p:nvSpPr>
          <p:cNvPr id="548" name="Google Shape;548;g14664e1bb7c_0_85"/>
          <p:cNvSpPr/>
          <p:nvPr/>
        </p:nvSpPr>
        <p:spPr>
          <a:xfrm>
            <a:off x="6982206" y="5049267"/>
            <a:ext cx="1440000" cy="53970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게임정보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(PFCBICDM) DB</a:t>
            </a:r>
            <a:endParaRPr/>
          </a:p>
        </p:txBody>
      </p:sp>
      <p:sp>
        <p:nvSpPr>
          <p:cNvPr id="549" name="Google Shape;549;g14664e1bb7c_0_85"/>
          <p:cNvSpPr/>
          <p:nvPr/>
        </p:nvSpPr>
        <p:spPr>
          <a:xfrm>
            <a:off x="4837493" y="2910904"/>
            <a:ext cx="268200" cy="2031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85725" marR="0" lvl="0" indent="-857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550" name="Google Shape;550;g14664e1bb7c_0_85"/>
          <p:cNvSpPr/>
          <p:nvPr/>
        </p:nvSpPr>
        <p:spPr>
          <a:xfrm>
            <a:off x="929068" y="5657279"/>
            <a:ext cx="268200" cy="2031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85725" marR="0" lvl="0" indent="-857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sp>
        <p:nvSpPr>
          <p:cNvPr id="551" name="Google Shape;551;g14664e1bb7c_0_85"/>
          <p:cNvSpPr txBox="1"/>
          <p:nvPr/>
        </p:nvSpPr>
        <p:spPr>
          <a:xfrm>
            <a:off x="1145448" y="5620767"/>
            <a:ext cx="4479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전래동화 APP 실행하여 프로그램 네비게이션으로 해당 컨텐츠를 선택한다.</a:t>
            </a:r>
            <a:endParaRPr/>
          </a:p>
        </p:txBody>
      </p:sp>
      <p:sp>
        <p:nvSpPr>
          <p:cNvPr id="552" name="Google Shape;552;g14664e1bb7c_0_85"/>
          <p:cNvSpPr/>
          <p:nvPr/>
        </p:nvSpPr>
        <p:spPr>
          <a:xfrm>
            <a:off x="929068" y="5898579"/>
            <a:ext cx="268200" cy="2031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85725" marR="0" lvl="0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553" name="Google Shape;553;g14664e1bb7c_0_85"/>
          <p:cNvSpPr txBox="1"/>
          <p:nvPr/>
        </p:nvSpPr>
        <p:spPr>
          <a:xfrm>
            <a:off x="1156081" y="5857304"/>
            <a:ext cx="6760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전래동화 옵션을 선택,  옵션체크(동화보기, 재생하기, 다시보기, 인기동화, 게임하기)를 선택한 후 해당 컨텐츠 재생</a:t>
            </a:r>
            <a:endParaRPr sz="10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14664e1bb7c_0_85"/>
          <p:cNvSpPr/>
          <p:nvPr/>
        </p:nvSpPr>
        <p:spPr>
          <a:xfrm>
            <a:off x="2657856" y="3015679"/>
            <a:ext cx="268200" cy="2031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85725" marR="0" lvl="0" indent="-857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graphicFrame>
        <p:nvGraphicFramePr>
          <p:cNvPr id="555" name="Google Shape;555;g14664e1bb7c_0_85"/>
          <p:cNvGraphicFramePr/>
          <p:nvPr/>
        </p:nvGraphicFramePr>
        <p:xfrm>
          <a:off x="168879" y="12456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{2B25B2A1-37D4-414D-B55E-2EF06EEFE8F4}</a:tableStyleId>
              </a:tblPr>
              <a:tblGrid>
                <a:gridCol w="11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                       </a:t>
                      </a:r>
                      <a:r>
                        <a:rPr lang="ko-KR" sz="1000" b="1">
                          <a:solidFill>
                            <a:srgbClr val="3B5AA8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프로그램 명</a:t>
                      </a:r>
                      <a:endParaRPr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>
                        <a:alpha val="498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머신러닝 기반 사불 예측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/>
                        <a:t>2021. 07.06  .</a:t>
                      </a:r>
                      <a:endParaRPr sz="1000" b="1" u="none" strike="noStrike" cap="none">
                        <a:solidFill>
                          <a:srgbClr val="3B5AA8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5AA8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rgbClr val="3B5AA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1" i="0" u="none" strike="noStrike" cap="none">
                        <a:solidFill>
                          <a:srgbClr val="3B5AA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>
                        <a:alpha val="498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여러 산들의 산불 위험 수치을 알려주고 또한 머신러닝 알고리즘 기반 산불 피해 면적 및 피해 금액을 예측하여 사용자에게 제공해주는 웹 서비스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7787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6" name="Google Shape;556;g14664e1bb7c_0_85"/>
          <p:cNvSpPr/>
          <p:nvPr/>
        </p:nvSpPr>
        <p:spPr>
          <a:xfrm>
            <a:off x="7456534" y="978599"/>
            <a:ext cx="1571100" cy="23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실무 산출물 형식</a:t>
            </a:r>
            <a:endParaRPr/>
          </a:p>
        </p:txBody>
      </p:sp>
      <p:pic>
        <p:nvPicPr>
          <p:cNvPr id="557" name="Google Shape;557;g14664e1bb7c_0_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14664e1bb7c_0_85"/>
          <p:cNvPicPr preferRelativeResize="0"/>
          <p:nvPr/>
        </p:nvPicPr>
        <p:blipFill rotWithShape="1">
          <a:blip r:embed="rId5">
            <a:alphaModFix/>
          </a:blip>
          <a:srcRect l="1756" t="1400" r="2255" b="3983"/>
          <a:stretch/>
        </p:blipFill>
        <p:spPr>
          <a:xfrm>
            <a:off x="144750" y="2698387"/>
            <a:ext cx="8848776" cy="4130263"/>
          </a:xfrm>
          <a:prstGeom prst="rect">
            <a:avLst/>
          </a:prstGeom>
          <a:noFill/>
          <a:ln w="9525" cap="flat" cmpd="sng">
            <a:solidFill>
              <a:srgbClr val="00264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4664e1bb7c_0_67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4" name="Google Shape;564;g14664e1bb7c_0_67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5" name="Google Shape;565;g14664e1bb7c_0_67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6" name="Google Shape;566;g14664e1bb7c_0_67"/>
          <p:cNvSpPr txBox="1"/>
          <p:nvPr/>
        </p:nvSpPr>
        <p:spPr>
          <a:xfrm>
            <a:off x="323528" y="692697"/>
            <a:ext cx="295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 명세서 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7" name="Google Shape;567;g14664e1bb7c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14664e1bb7c_0_67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g14664e1bb7c_0_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570" name="Google Shape;570;g14664e1bb7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14664e1bb7c_0_67"/>
          <p:cNvSpPr/>
          <p:nvPr/>
        </p:nvSpPr>
        <p:spPr>
          <a:xfrm>
            <a:off x="222256" y="1473901"/>
            <a:ext cx="4291800" cy="438630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14664e1bb7c_0_67"/>
          <p:cNvSpPr/>
          <p:nvPr/>
        </p:nvSpPr>
        <p:spPr>
          <a:xfrm>
            <a:off x="4572000" y="1473901"/>
            <a:ext cx="4291800" cy="438630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3" name="Google Shape;573;g14664e1bb7c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525" y="2012425"/>
            <a:ext cx="4088624" cy="32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14664e1bb7c_0_67"/>
          <p:cNvSpPr txBox="1"/>
          <p:nvPr/>
        </p:nvSpPr>
        <p:spPr>
          <a:xfrm>
            <a:off x="4635950" y="1473900"/>
            <a:ext cx="40887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Random Forest 알고리즘 시나리오</a:t>
            </a:r>
            <a:endParaRPr sz="16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예/아니오 질문을 이어가면서 데이터를 분리한다.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지정된 질문까지 한 후, 마지막으로 분리된 데이터를 leaf 노드라고 한다.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것을 결정트리라고 한다.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여러개의 결정트리를 형성한다.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bagging과정을 통해 training set(과거 산불데이터)의 부분집합을 만든다.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training set의 부분집합을 만들어진 여러개의 결정트리의 각 트리에 통과시킨다.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트리가 분류한 결과를 가지고 투표(Voting)해 가장 많이 득표한 결과를 최종 산불 피해면적과 비용으로 선택한다.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0" name="Google Shape;580;p23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1" name="Google Shape;581;p23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2" name="Google Shape;582;p23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 명세서 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3" name="Google Shape;5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3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586" name="Google Shape;58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3"/>
          <p:cNvSpPr/>
          <p:nvPr/>
        </p:nvSpPr>
        <p:spPr>
          <a:xfrm>
            <a:off x="222256" y="1473901"/>
            <a:ext cx="4291800" cy="438630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23"/>
          <p:cNvSpPr/>
          <p:nvPr/>
        </p:nvSpPr>
        <p:spPr>
          <a:xfrm>
            <a:off x="4572000" y="1473901"/>
            <a:ext cx="4291800" cy="438630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XGBoost 알고리즘</a:t>
            </a:r>
            <a:endParaRPr sz="18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m1에 x에서 샘플링된 데이터를 넣는다.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나온 결과 중에서 예측이 잘못된 x중의 값들에 가중치를 반영해서 다음 모델인 m2에 넣는다. 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y2 결과에서 예측이 잘못된 x’에 값들에 가중치를 반영해서 m3에 넣는다.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모델의 성능이 다르기 때문에 각 모델에 가중치 W를 반영한다. 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과정을 병렬적으로 학습한다. </a:t>
            </a:r>
            <a:endParaRPr sz="18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9" name="Google Shape;5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763" y="1584150"/>
            <a:ext cx="3644787" cy="41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5" name="Google Shape;595;p25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6" name="Google Shape;596;p25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7" name="Google Shape;597;p25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- </a:t>
            </a: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8" name="Google Shape;59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5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601" name="Google Shape;60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2" name="Google Shape;602;p25"/>
          <p:cNvGraphicFramePr/>
          <p:nvPr/>
        </p:nvGraphicFramePr>
        <p:xfrm>
          <a:off x="298210" y="14587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{5C0A905E-0E97-4BCA-A31A-0A52C3823228}</a:tableStyleId>
              </a:tblPr>
              <a:tblGrid>
                <a:gridCol w="119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분류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2250" marR="42250" marT="11675" marB="11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기능번호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2250" marR="42250" marT="11675" marB="11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명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2250" marR="42250" marT="11675" marB="11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0">
                <a:tc rowSpan="10">
                  <a:txBody>
                    <a:bodyPr/>
                    <a:lstStyle/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/>
                    </a:p>
                  </a:txBody>
                  <a:tcPr marL="42250" marR="42250" marT="11675" marB="11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지도에서 산 위치 표시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 날씨 정보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산불위험지수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소방서 보러가기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A01_B04_C01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소방서 정보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위험지역 보러가기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A01_B05_C01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위험지역 리스트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발생 시 피해 예측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A01_B06_C01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예상 피해 금액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A01_B06_C02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예상 피해 면적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4664e1bb7c_0_46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8" name="Google Shape;608;g14664e1bb7c_0_46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9" name="Google Shape;609;g14664e1bb7c_0_46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0" name="Google Shape;610;g14664e1bb7c_0_46"/>
          <p:cNvSpPr txBox="1"/>
          <p:nvPr/>
        </p:nvSpPr>
        <p:spPr>
          <a:xfrm>
            <a:off x="323528" y="692696"/>
            <a:ext cx="2880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정의서 - ERD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1" name="Google Shape;611;g14664e1bb7c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14664e1bb7c_0_46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g14664e1bb7c_0_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sp>
        <p:nvSpPr>
          <p:cNvPr id="614" name="Google Shape;614;g14664e1bb7c_0_4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5" name="Google Shape;615;g14664e1bb7c_0_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14664e1bb7c_0_46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한이음 ▶ 프로그램 설계서</a:t>
            </a:r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g14664e1bb7c_0_46"/>
          <p:cNvSpPr txBox="1"/>
          <p:nvPr/>
        </p:nvSpPr>
        <p:spPr>
          <a:xfrm>
            <a:off x="10817000" y="3784900"/>
            <a:ext cx="43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14664e1bb7c_0_46"/>
          <p:cNvSpPr txBox="1"/>
          <p:nvPr/>
        </p:nvSpPr>
        <p:spPr>
          <a:xfrm>
            <a:off x="401825" y="1224250"/>
            <a:ext cx="43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9" name="Google Shape;619;g14664e1bb7c_0_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7150" y="1241700"/>
            <a:ext cx="6951424" cy="5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4664e1bb7c_0_26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5" name="Google Shape;625;g14664e1bb7c_0_26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6" name="Google Shape;626;g14664e1bb7c_0_26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7" name="Google Shape;627;g14664e1bb7c_0_26"/>
          <p:cNvSpPr txBox="1"/>
          <p:nvPr/>
        </p:nvSpPr>
        <p:spPr>
          <a:xfrm>
            <a:off x="323528" y="692696"/>
            <a:ext cx="2880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정의서 - ERD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28" name="Google Shape;628;g14664e1bb7c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14664e1bb7c_0_26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g14664e1bb7c_0_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sp>
        <p:nvSpPr>
          <p:cNvPr id="631" name="Google Shape;631;g14664e1bb7c_0_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2" name="Google Shape;632;g14664e1bb7c_0_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g14664e1bb7c_0_26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한이음 ▶ 프로그램 설계서</a:t>
            </a:r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g14664e1bb7c_0_26"/>
          <p:cNvSpPr txBox="1"/>
          <p:nvPr/>
        </p:nvSpPr>
        <p:spPr>
          <a:xfrm>
            <a:off x="-773475" y="1224900"/>
            <a:ext cx="43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5" name="Google Shape;635;g14664e1bb7c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9575" y="1459313"/>
            <a:ext cx="5812735" cy="44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3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3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시장/기술 동향 분석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00" y="1701925"/>
            <a:ext cx="5804175" cy="45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5974350" y="1579650"/>
            <a:ext cx="3009300" cy="48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42424"/>
                </a:solidFill>
              </a:rPr>
              <a:t>산림청은 인공지능(AI) 등 신기술을 접목해 산불과 산사태 등 다양한 재난 상황 대응력을 높이고 있다.</a:t>
            </a:r>
            <a:endParaRPr sz="1200">
              <a:solidFill>
                <a:srgbClr val="24242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42424"/>
                </a:solidFill>
              </a:rPr>
              <a:t>산림청은 2019년부터 지난해까지 과학기술정보통신부 '국민생활안전 긴급대응 연구사업' 과제로 산불확산예측시스템 개선 연구 사업을 추진했다. </a:t>
            </a:r>
            <a:endParaRPr sz="1200">
              <a:solidFill>
                <a:srgbClr val="24242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42424"/>
                </a:solidFill>
              </a:rPr>
              <a:t>이를 통해 간이 기상장비와 현장 기상정보 자동 수신체계를 개발하고 진화효과 판정모형 구현을 통한 산불확산 예측 고도화를 이뤘다.</a:t>
            </a:r>
            <a:endParaRPr sz="1200">
              <a:solidFill>
                <a:srgbClr val="24242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42424"/>
                </a:solidFill>
              </a:rPr>
              <a:t>또 '대형산불 기작 규명 및 맞춤형 피해 저감 관리 기술 개발' 과제를 통해 수관화· 비화 알고리즘 개선작업이 진행 중이다.</a:t>
            </a:r>
            <a:endParaRPr sz="1200">
              <a:solidFill>
                <a:srgbClr val="24242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200">
                <a:solidFill>
                  <a:srgbClr val="242424"/>
                </a:solidFill>
              </a:rPr>
              <a:t> 중장기적으로는 산불확산 예측 알고리즘 고도화를 통한 산불단계 임무 별 자동의사결정 지원 기술 개발 연구를 진행할 예정이다. </a:t>
            </a:r>
            <a:endParaRPr sz="12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1" name="Google Shape;641;p26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2" name="Google Shape;642;p26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3" name="Google Shape;643;p26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정의서 - ERD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4" name="Google Shape;64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6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8" name="Google Shape;6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6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한이음 ▶ 프로그램 설계서</a:t>
            </a:r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26"/>
          <p:cNvSpPr txBox="1"/>
          <p:nvPr/>
        </p:nvSpPr>
        <p:spPr>
          <a:xfrm>
            <a:off x="401825" y="1224250"/>
            <a:ext cx="43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1" name="Google Shape;6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00" y="1541100"/>
            <a:ext cx="600075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6"/>
          <p:cNvSpPr txBox="1"/>
          <p:nvPr/>
        </p:nvSpPr>
        <p:spPr>
          <a:xfrm>
            <a:off x="603400" y="1140900"/>
            <a:ext cx="30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소방서 DATA.csv 테이블 정의서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3" name="Google Shape;6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325" y="3830583"/>
            <a:ext cx="6000751" cy="2525767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26"/>
          <p:cNvSpPr txBox="1"/>
          <p:nvPr/>
        </p:nvSpPr>
        <p:spPr>
          <a:xfrm>
            <a:off x="603400" y="3472775"/>
            <a:ext cx="30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산 DATA.csv 테이블 정의서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4664e1bb7c_0_6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0" name="Google Shape;660;g14664e1bb7c_0_6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1" name="Google Shape;661;g14664e1bb7c_0_6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2" name="Google Shape;662;g14664e1bb7c_0_6"/>
          <p:cNvSpPr txBox="1"/>
          <p:nvPr/>
        </p:nvSpPr>
        <p:spPr>
          <a:xfrm>
            <a:off x="323528" y="692697"/>
            <a:ext cx="295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핵심소스코드(1)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-XGboost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3" name="Google Shape;663;g14664e1bb7c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4664e1bb7c_0_6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g14664e1bb7c_0_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sp>
        <p:nvSpPr>
          <p:cNvPr id="666" name="Google Shape;666;g14664e1bb7c_0_6"/>
          <p:cNvSpPr/>
          <p:nvPr/>
        </p:nvSpPr>
        <p:spPr>
          <a:xfrm>
            <a:off x="222255" y="1473901"/>
            <a:ext cx="8740200" cy="4763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7" name="Google Shape;667;g14664e1bb7c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g14664e1bb7c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80938"/>
            <a:ext cx="9143999" cy="455637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4" name="Google Shape;674;p27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675;p27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6" name="Google Shape;676;p27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핵심소스코드(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-lightGBM</a:t>
            </a:r>
            <a:endParaRPr sz="1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7" name="Google Shape;67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27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1" name="Google Shape;68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325" y="2278875"/>
            <a:ext cx="8638851" cy="32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8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8" name="Google Shape;688;p28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689;p28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0" name="Google Shape;690;p28"/>
          <p:cNvSpPr txBox="1"/>
          <p:nvPr/>
        </p:nvSpPr>
        <p:spPr>
          <a:xfrm>
            <a:off x="316063" y="541281"/>
            <a:ext cx="28083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핵심소스코드(3)</a:t>
            </a:r>
            <a:endParaRPr sz="1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-randomforest</a:t>
            </a:r>
            <a:endParaRPr sz="1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1" name="Google Shape;69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8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694" name="Google Shape;69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8"/>
          <p:cNvSpPr/>
          <p:nvPr/>
        </p:nvSpPr>
        <p:spPr>
          <a:xfrm>
            <a:off x="222255" y="1473901"/>
            <a:ext cx="8740200" cy="476340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6" name="Google Shape;696;p28"/>
          <p:cNvPicPr preferRelativeResize="0"/>
          <p:nvPr/>
        </p:nvPicPr>
        <p:blipFill rotWithShape="1">
          <a:blip r:embed="rId5">
            <a:alphaModFix/>
          </a:blip>
          <a:srcRect t="-433" r="19801" b="-433"/>
          <a:stretch/>
        </p:blipFill>
        <p:spPr>
          <a:xfrm>
            <a:off x="424350" y="2858156"/>
            <a:ext cx="8538100" cy="357261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7" name="Google Shape;6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350" y="1378075"/>
            <a:ext cx="8559301" cy="1441566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9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3" name="Google Shape;703;p29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4" name="Google Shape;704;p29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5" name="Google Shape;705;p29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참조- </a:t>
            </a: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및 설명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6" name="Google Shape;7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9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709" name="Google Shape;70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29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한이음 ▶ 프로그램 설계서</a:t>
            </a:r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1" name="Google Shape;711;p29"/>
          <p:cNvGraphicFramePr/>
          <p:nvPr/>
        </p:nvGraphicFramePr>
        <p:xfrm>
          <a:off x="450882" y="1217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{5C0A905E-0E97-4BCA-A31A-0A52C3823228}</a:tableStyleId>
              </a:tblPr>
              <a:tblGrid>
                <a:gridCol w="82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9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적용내역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25">
                <a:tc rowSpan="13">
                  <a:txBody>
                    <a:bodyPr/>
                    <a:lstStyle/>
                    <a:p>
                      <a:pPr marL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S/W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개발환경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OS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Windows 10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운영체제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개발환경(IDE)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Visual studio code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웹 개발 환경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개발 도구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AWS EC2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클라우드 서버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Django</a:t>
                      </a:r>
                      <a:endParaRPr sz="12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웹 서버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Numpy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산불 데이터 전처리 과정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sklearn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피해 예측 모델 개발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Pandas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데이터 전처리 과정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HTML/CSS/js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Front-end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개발언어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MySQL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데이터베이스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Python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피해 예측 모델 개발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javascript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웹 개발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34"/>
          <p:cNvPicPr preferRelativeResize="0"/>
          <p:nvPr/>
        </p:nvPicPr>
        <p:blipFill rotWithShape="1">
          <a:blip r:embed="rId3">
            <a:alphaModFix/>
          </a:blip>
          <a:srcRect l="1036"/>
          <a:stretch/>
        </p:blipFill>
        <p:spPr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4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>
                <a:solidFill>
                  <a:srgbClr val="3B5AA8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5000" b="1">
              <a:solidFill>
                <a:srgbClr val="3B5AA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9" name="Google Shape;719;p3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720" name="Google Shape;720;p34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721" name="Google Shape;721;p34"/>
              <p:cNvCxnSpPr/>
              <p:nvPr/>
            </p:nvCxnSpPr>
            <p:spPr>
              <a:xfrm>
                <a:off x="728966" y="206489"/>
                <a:ext cx="1538778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3B5AA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22" name="Google Shape;722;p34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b="1">
                    <a:solidFill>
                      <a:srgbClr val="3B5AA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내가 기획한 ICT가</a:t>
                </a:r>
                <a:endParaRPr sz="1200" b="1">
                  <a:solidFill>
                    <a:srgbClr val="3B5AA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b="1">
                    <a:solidFill>
                      <a:srgbClr val="3B5AA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세상을 바꾼다면?</a:t>
                </a:r>
                <a:endParaRPr sz="1200" b="1">
                  <a:solidFill>
                    <a:srgbClr val="3B5AA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723" name="Google Shape;723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4" name="Google Shape;724;p34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5" name="Google Shape;72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5550" y="290666"/>
            <a:ext cx="868102" cy="27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4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4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시장/기술 동향 분석</a:t>
            </a:r>
            <a:endParaRPr sz="1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323525" y="1409375"/>
            <a:ext cx="249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기존어플과의 비교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" name="Google Shape;140;p4"/>
          <p:cNvGraphicFramePr/>
          <p:nvPr/>
        </p:nvGraphicFramePr>
        <p:xfrm>
          <a:off x="164800" y="192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{C5FB789A-8E99-4E3C-A64D-E5F13AEF0C92}</a:tableStyleId>
              </a:tblPr>
              <a:tblGrid>
                <a:gridCol w="7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기존 어플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본 프로젝트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산불, 산림훼손, 소나무재선충병 발생 신고 시 화면 하단에 있는 신고 아이콘을 누른 뒤 앱 촬영신고 또는 전화신고 가능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있는 주변의 산불·산사태 발생위험에 대한 예측 정보, 기온·풍향 등의 날씨 정보를 제공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ko-KR" sz="1200">
                          <a:solidFill>
                            <a:srgbClr val="24242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검색하고 싶은 산을 검색하면 산불지수 및 그 산의 날씨정보를 알 수 있다.</a:t>
                      </a:r>
                      <a:endParaRPr sz="1200">
                        <a:solidFill>
                          <a:srgbClr val="24242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ko-KR" sz="1200">
                          <a:solidFill>
                            <a:srgbClr val="24242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단순 산불 예측 정보를 제공하는 것에서 더 나아가 산불 피해 면적 및 피해 금액을 예측하여 사용자에게 제공하여 미리 피해에 대한 준비를 할 수 있도록 함</a:t>
                      </a:r>
                      <a:endParaRPr sz="1200">
                        <a:solidFill>
                          <a:srgbClr val="24242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ko-KR" sz="1200">
                          <a:solidFill>
                            <a:srgbClr val="24242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 위치를 기준으로 인근 소방서 위치를 보여줌</a:t>
                      </a:r>
                      <a:endParaRPr sz="1200">
                        <a:solidFill>
                          <a:srgbClr val="24242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ko-KR" sz="1200">
                          <a:solidFill>
                            <a:srgbClr val="24242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전국적으로 산불위험이 가장 높은 산을 한번에 볼 수 있다.</a:t>
                      </a:r>
                      <a:endParaRPr sz="1200">
                        <a:solidFill>
                          <a:srgbClr val="24242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편리성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사용자 주변에 있는 산에 대한 산불 위험지수와 기상 정보를 한꺼번에 알 수 있다. 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-산불 위험지수와 기상정보를 통해 산불을 미리 대비할 수 있다.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만일 산불이 발생 시 과거 유사한 산불과 비교하여 피해면적과 피해금액을 짐작할 수 있다. 이는 소방 인력에 도움이 될 것이다.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-산 인근 소방서의 주소와 전화번호를 제공하여 만일 산불 발생 시 빠르게 소방서와 연락할 수 있다.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Google Shape;146;p5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5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275850" y="5912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요구사항 정의서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3" name="Google Shape;153;p5"/>
          <p:cNvGraphicFramePr/>
          <p:nvPr/>
        </p:nvGraphicFramePr>
        <p:xfrm>
          <a:off x="398100" y="118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{C5FB789A-8E99-4E3C-A64D-E5F13AEF0C92}</a:tableStyleId>
              </a:tblPr>
              <a:tblGrid>
                <a:gridCol w="124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요구사항ID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요구사항명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기능ID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기능명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세부사항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관련 정보 제공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지도에서 산 위치 표시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Amazon location service open API를 이용하여 입력 받은 산의 위치를 지도상에서 표시한다.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 날씨 정보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기상청 Open API를 이용하여 현재 날씨 데이터(기온, 습도, 풍속) 제공한다.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산불위험지수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국립산림과학원의 산불위험지구 API를 이용하여 해당 산의 산불 지수를 제공한다.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A01_B04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소방서 보러가기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입력한 산의 근처 소방서 정보를 보기 위한 버튼이다.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A01_B04_C01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소방서 정보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사용자가 검색한 산의 인근 소방서의 주소, 전화번호, 팩스번호 등의 정보를 제공한다.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" name="Google Shape;159;p6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6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6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요구사항 정의서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6"/>
          <p:cNvGraphicFramePr/>
          <p:nvPr/>
        </p:nvGraphicFramePr>
        <p:xfrm>
          <a:off x="150413" y="122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{C5FB789A-8E99-4E3C-A64D-E5F13AEF0C92}</a:tableStyleId>
              </a:tblPr>
              <a:tblGrid>
                <a:gridCol w="129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요구사항ID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요구사항명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기능ID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기능명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세부사항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A02</a:t>
                      </a:r>
                      <a:endParaRPr/>
                    </a:p>
                  </a:txBody>
                  <a:tcPr marL="91425" marR="91425" marT="91425" marB="91425"/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산불위험 및 피해예측정보제공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A02_B05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위험지역 보러가기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전국적으로 산불 위험이 있는 지역의 리스트를 보기 위한 버튼이다.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A02_B05_C01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위험지역 리스트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전국적으로 산불 위험지수가 가장 높은 산의 지역들을 크기순으로 나열하여 보여준다.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A02_B06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산불 발생 시 피해 예측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산불 발생 시 피해규모를 볼 수 있는 버튼이다.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9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A02_B06_C01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예상 피해 금액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머신러닝 알고리즘을 통해 기존 산불 데이터로 이미 학습이 된 모델에 사용자가 입력한 산 지역의 기후 데이터를 test하여 피해금액을 예측한다.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9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A02_B06_C02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예상 피해 면적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머신러닝 알고리즘을 통해 기존 산불 데이터로 이미 학습이 된 모델에 사용자가 입력한 산 지역의 기후 데이터를 test하여 피해면적을 예측한다.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" name="Google Shape;172;p7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7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7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정의서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7"/>
          <p:cNvGraphicFramePr/>
          <p:nvPr/>
        </p:nvGraphicFramePr>
        <p:xfrm>
          <a:off x="504120" y="1542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{5C0A905E-0E97-4BCA-A31A-0A52C3823228}</a:tableStyleId>
              </a:tblPr>
              <a:tblGrid>
                <a:gridCol w="81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/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/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50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S/W</a:t>
                      </a:r>
                      <a:endParaRPr/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 검색하기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알고 싶은 산을 창에 입력해 검색 할 수  있다.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지도에서 산 위치 표시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API를 이용하여 산의 위치를 확인할 수 있다.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 날씨 정보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기상청 API를 이용하여 산의 날씨(기온, 습도, 풍향 등)를 알 수 있다.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산불위험지수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국립산림 과학원 API를 이용하여 산의 산불위험지수를 알 수 있다.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소방서 정보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산 지역의 소방서 정보를 알 수 있다.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산불 위험지역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산불위험이 높은 산들을 알 수 있다.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산불 발생 시 피해 예측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산불이 발생할 시 예상되는 피해면적과 피해금액을 알 수 있다.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8575" marB="8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" name="Google Shape;185;p9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9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9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유즈케이스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107500" y="1162200"/>
            <a:ext cx="632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주요기능에 대한 유즈케이스 명세서 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산불 위험 지수 및 기상 정보 제공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3" name="Google Shape;193;p9"/>
          <p:cNvGraphicFramePr/>
          <p:nvPr/>
        </p:nvGraphicFramePr>
        <p:xfrm>
          <a:off x="0" y="199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{C5FB789A-8E99-4E3C-A64D-E5F13AEF0C92}</a:tableStyleId>
              </a:tblPr>
              <a:tblGrid>
                <a:gridCol w="14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</a:rPr>
                        <a:t>기능명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산불 위험 지수 및 기상 정보 제공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</a:rPr>
                        <a:t>개요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사용자가 특정 산 이름을 검색하면 기상청 날씨 API와 산불 위험지수 API를 통해 해당 산의 정보를 사용자에게 알려준다.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관련 액터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사용자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선행조건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사용자가 특정 산 이름을 검색해야 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이벤트 흐름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사용자가 특정 산 이름을 검색한다.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기상청 날씨 API를 이용하여 해당 산의 날씨를 사용자에게 제공한다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또한, 산불 위험 지수 API를 이용하여 해당 산의 산불 지수를 사용자에게 제공한다.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후행조건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검색한 산에 대한 산불 지수와 기상 정보를 사용자에게 제공한다.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664e1bb7c_2_12"/>
          <p:cNvSpPr/>
          <p:nvPr/>
        </p:nvSpPr>
        <p:spPr>
          <a:xfrm>
            <a:off x="107504" y="0"/>
            <a:ext cx="3096300" cy="112470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9" name="Google Shape;199;g14664e1bb7c_2_12"/>
          <p:cNvCxnSpPr/>
          <p:nvPr/>
        </p:nvCxnSpPr>
        <p:spPr>
          <a:xfrm>
            <a:off x="424356" y="541195"/>
            <a:ext cx="25917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g14664e1bb7c_2_12"/>
          <p:cNvCxnSpPr/>
          <p:nvPr/>
        </p:nvCxnSpPr>
        <p:spPr>
          <a:xfrm>
            <a:off x="3275856" y="548680"/>
            <a:ext cx="5328600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g14664e1bb7c_2_12"/>
          <p:cNvSpPr txBox="1"/>
          <p:nvPr/>
        </p:nvSpPr>
        <p:spPr>
          <a:xfrm>
            <a:off x="323528" y="692697"/>
            <a:ext cx="295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sz="1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유즈케이스</a:t>
            </a:r>
            <a:endParaRPr sz="17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2" name="Google Shape;202;g14664e1bb7c_2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4664e1bb7c_2_12"/>
          <p:cNvSpPr/>
          <p:nvPr/>
        </p:nvSpPr>
        <p:spPr>
          <a:xfrm rot="10800000" flipH="1">
            <a:off x="-577697" y="-576088"/>
            <a:ext cx="1181100" cy="11673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14664e1bb7c_2_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pic>
        <p:nvPicPr>
          <p:cNvPr id="205" name="Google Shape;205;g14664e1bb7c_2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50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4664e1bb7c_2_12"/>
          <p:cNvSpPr txBox="1"/>
          <p:nvPr/>
        </p:nvSpPr>
        <p:spPr>
          <a:xfrm>
            <a:off x="107500" y="1160888"/>
            <a:ext cx="632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주요기능에 대한 유즈케이스 명세서 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        2.  산불 피해 면적 및 금액 예측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7" name="Google Shape;207;g14664e1bb7c_2_12"/>
          <p:cNvGraphicFramePr/>
          <p:nvPr/>
        </p:nvGraphicFramePr>
        <p:xfrm>
          <a:off x="0" y="184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{C5FB789A-8E99-4E3C-A64D-E5F13AEF0C92}</a:tableStyleId>
              </a:tblPr>
              <a:tblGrid>
                <a:gridCol w="14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</a:rPr>
                        <a:t>기능명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산불 피해 면적 및 금액 예측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</a:rPr>
                        <a:t>개요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사용자가 검색했던 산의 기상정보를 이용하여 해당 산에 산불이 발생했을시 피해 금액과 면적을 예측하여 그에 대한 정보를 제공한다.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관련 액터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사용자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선행조건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사용자가 특정 산을 검색해야 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이벤트 흐름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사용자가 특정 산을 검색한 후, 아래에 있는 ‘산불 발생 시 피해 예상’버튼을 클릭한다.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해당 산의 기상정보를 기상청 날씨 API를 이용하여 가져와 이를 가지고 머신러닝 알고리즘을 통해 예측한다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위와 같은 방식으로 예측한 피해 면적 및 금액을 사용자에게 단위와 함께 제공한다.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후행조건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예상 피해 금액과 면적을 화면상으로 사용자에게 제공한다.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2779</Words>
  <Application>Microsoft Office PowerPoint</Application>
  <PresentationFormat>화면 슬라이드 쇼(4:3)</PresentationFormat>
  <Paragraphs>622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Noto Sans Symbols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박은주(수학과)</cp:lastModifiedBy>
  <cp:revision>1</cp:revision>
  <dcterms:created xsi:type="dcterms:W3CDTF">2014-04-16T00:55:54Z</dcterms:created>
  <dcterms:modified xsi:type="dcterms:W3CDTF">2022-08-22T03:45:49Z</dcterms:modified>
</cp:coreProperties>
</file>