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87BE8B-7F37-4438-8CD8-4E5E8E20874D}">
  <a:tblStyle styleId="{B487BE8B-7F37-4438-8CD8-4E5E8E2087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e90a98d4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e90a98d4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e90a98d4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e90a98d4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e90a98d4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e90a98d4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e90a98d4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e90a98d4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e90a98d4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e90a98d4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e90a98d4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e90a98d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e90a98d4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e90a98d4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e90a98d4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e90a98d4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e90a98d4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e90a98d4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e90a98d4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e90a98d4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Vitejs vs Vue-CLI (Webpack)</a:t>
            </a:r>
            <a:endParaRPr/>
          </a:p>
        </p:txBody>
      </p:sp>
      <p:sp>
        <p:nvSpPr>
          <p:cNvPr id="135" name="Google Shape;135;p13"/>
          <p:cNvSpPr txBox="1"/>
          <p:nvPr>
            <p:ph idx="1" type="subTitle"/>
          </p:nvPr>
        </p:nvSpPr>
        <p:spPr>
          <a:xfrm>
            <a:off x="4617800" y="4718575"/>
            <a:ext cx="4639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Authors: Andrej Kocev (173148) &amp; Filip Tanevski (173165)</a:t>
            </a:r>
            <a:endParaRPr/>
          </a:p>
        </p:txBody>
      </p:sp>
      <p:pic>
        <p:nvPicPr>
          <p:cNvPr id="136" name="Google Shape;136;p13"/>
          <p:cNvPicPr preferRelativeResize="0"/>
          <p:nvPr/>
        </p:nvPicPr>
        <p:blipFill>
          <a:blip r:embed="rId3">
            <a:alphaModFix/>
          </a:blip>
          <a:stretch>
            <a:fillRect/>
          </a:stretch>
        </p:blipFill>
        <p:spPr>
          <a:xfrm>
            <a:off x="338250" y="3190500"/>
            <a:ext cx="1528075" cy="1528075"/>
          </a:xfrm>
          <a:prstGeom prst="rect">
            <a:avLst/>
          </a:prstGeom>
          <a:noFill/>
          <a:ln>
            <a:noFill/>
          </a:ln>
        </p:spPr>
      </p:pic>
      <p:pic>
        <p:nvPicPr>
          <p:cNvPr id="137" name="Google Shape;137;p13"/>
          <p:cNvPicPr preferRelativeResize="0"/>
          <p:nvPr/>
        </p:nvPicPr>
        <p:blipFill>
          <a:blip r:embed="rId4">
            <a:alphaModFix/>
          </a:blip>
          <a:stretch>
            <a:fillRect/>
          </a:stretch>
        </p:blipFill>
        <p:spPr>
          <a:xfrm>
            <a:off x="1951500" y="3275675"/>
            <a:ext cx="1923850" cy="144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server performance: Vue-CLI</a:t>
            </a:r>
            <a:endParaRPr/>
          </a:p>
        </p:txBody>
      </p:sp>
      <p:sp>
        <p:nvSpPr>
          <p:cNvPr id="214" name="Google Shape;214;p22"/>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5" name="Google Shape;215;p22"/>
          <p:cNvSpPr txBox="1"/>
          <p:nvPr/>
        </p:nvSpPr>
        <p:spPr>
          <a:xfrm>
            <a:off x="1208050" y="890550"/>
            <a:ext cx="6660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For this, we did a comparison on both scaffolded project in their initial states, and after some development.</a:t>
            </a:r>
            <a:endParaRPr sz="1600">
              <a:solidFill>
                <a:schemeClr val="lt1"/>
              </a:solidFill>
              <a:latin typeface="Lato"/>
              <a:ea typeface="Lato"/>
              <a:cs typeface="Lato"/>
              <a:sym typeface="Lato"/>
            </a:endParaRPr>
          </a:p>
        </p:txBody>
      </p:sp>
      <p:sp>
        <p:nvSpPr>
          <p:cNvPr id="216" name="Google Shape;216;p22"/>
          <p:cNvSpPr txBox="1"/>
          <p:nvPr/>
        </p:nvSpPr>
        <p:spPr>
          <a:xfrm>
            <a:off x="278775" y="1998275"/>
            <a:ext cx="39261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The initial time that it took to start a development server with Vue-CLI was ~14 seconds.</a:t>
            </a:r>
            <a:endParaRPr sz="1200">
              <a:solidFill>
                <a:schemeClr val="lt1"/>
              </a:solidFill>
              <a:latin typeface="Lato"/>
              <a:ea typeface="Lato"/>
              <a:cs typeface="Lato"/>
              <a:sym typeface="Lato"/>
            </a:endParaRPr>
          </a:p>
        </p:txBody>
      </p:sp>
      <p:sp>
        <p:nvSpPr>
          <p:cNvPr id="217" name="Google Shape;217;p22"/>
          <p:cNvSpPr txBox="1"/>
          <p:nvPr/>
        </p:nvSpPr>
        <p:spPr>
          <a:xfrm>
            <a:off x="4572000" y="1798500"/>
            <a:ext cx="42357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After further development and removing some of the boilerplate that came with the project scaffolding we ran the local server again, and it was up and running in ~10 seconds.</a:t>
            </a:r>
            <a:endParaRPr sz="1200">
              <a:solidFill>
                <a:schemeClr val="lt1"/>
              </a:solidFill>
              <a:latin typeface="Lato"/>
              <a:ea typeface="Lato"/>
              <a:cs typeface="Lato"/>
              <a:sym typeface="Lato"/>
            </a:endParaRPr>
          </a:p>
        </p:txBody>
      </p:sp>
      <p:pic>
        <p:nvPicPr>
          <p:cNvPr id="218" name="Google Shape;218;p22"/>
          <p:cNvPicPr preferRelativeResize="0"/>
          <p:nvPr/>
        </p:nvPicPr>
        <p:blipFill>
          <a:blip r:embed="rId3">
            <a:alphaModFix/>
          </a:blip>
          <a:stretch>
            <a:fillRect/>
          </a:stretch>
        </p:blipFill>
        <p:spPr>
          <a:xfrm>
            <a:off x="322750" y="2632625"/>
            <a:ext cx="3590594" cy="2274850"/>
          </a:xfrm>
          <a:prstGeom prst="rect">
            <a:avLst/>
          </a:prstGeom>
          <a:noFill/>
          <a:ln>
            <a:noFill/>
          </a:ln>
        </p:spPr>
      </p:pic>
      <p:pic>
        <p:nvPicPr>
          <p:cNvPr id="219" name="Google Shape;219;p22"/>
          <p:cNvPicPr preferRelativeResize="0"/>
          <p:nvPr/>
        </p:nvPicPr>
        <p:blipFill>
          <a:blip r:embed="rId4">
            <a:alphaModFix/>
          </a:blip>
          <a:stretch>
            <a:fillRect/>
          </a:stretch>
        </p:blipFill>
        <p:spPr>
          <a:xfrm>
            <a:off x="4850775" y="2571750"/>
            <a:ext cx="3631801" cy="232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5" name="Google Shape;225;p23"/>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The comparison between Vite and Vue CLI highlights their distinct strengths and characteristics. Vite excels in rapid development, offering a quick setup and modern development experience. Vue CLI, with its extensive plugin ecosystem and stable community, is a versatile choice for customization and reliability.</a:t>
            </a:r>
            <a:endParaRPr sz="1400"/>
          </a:p>
          <a:p>
            <a:pPr indent="0" lvl="0" marL="0" rtl="0" algn="l">
              <a:lnSpc>
                <a:spcPct val="95000"/>
              </a:lnSpc>
              <a:spcBef>
                <a:spcPts val="1200"/>
              </a:spcBef>
              <a:spcAft>
                <a:spcPts val="0"/>
              </a:spcAft>
              <a:buNone/>
            </a:pPr>
            <a:r>
              <a:rPr lang="en" sz="1400"/>
              <a:t>The choice between these tools depends on your project's needs. Vite is ideal for modern web development, while Vue CLI suits projects requiring customization and stability. Both tools empower developers to create exceptional web experiences in an ever-evolving field.</a:t>
            </a:r>
            <a:endParaRPr sz="1400"/>
          </a:p>
          <a:p>
            <a:pPr indent="0" lvl="0" marL="0" rtl="0" algn="l">
              <a:lnSpc>
                <a:spcPct val="95000"/>
              </a:lnSpc>
              <a:spcBef>
                <a:spcPts val="1200"/>
              </a:spcBef>
              <a:spcAft>
                <a:spcPts val="0"/>
              </a:spcAft>
              <a:buNone/>
            </a:pPr>
            <a:r>
              <a:rPr lang="en" sz="1400"/>
              <a:t>As you consider the right tool for your project, remember that staying informed about emerging technologies is essential. Your understanding of Vite and Vue CLI will enhance your ability to make informed decisions and create outstanding web applications.</a:t>
            </a:r>
            <a:endParaRPr sz="1400"/>
          </a:p>
          <a:p>
            <a:pPr indent="0" lvl="0" marL="0" rtl="0" algn="l">
              <a:lnSpc>
                <a:spcPct val="95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Vite</a:t>
            </a:r>
            <a:endParaRPr/>
          </a:p>
        </p:txBody>
      </p:sp>
      <p:sp>
        <p:nvSpPr>
          <p:cNvPr id="143" name="Google Shape;143;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Vite.js is a build tool and development environment that was created by Evan You, the same individual who created Vue.js. Vite, which is pronounced like "veet" (the French word for "fast"), was first released in 2020. It's designed to be a fast, lightweight, and highly efficient build tool for modern web development, especially when working with JavaScript frameworks like Vue.js or React. Vite is known for its speed and simplicity, making it an excellent choice for building web applications. Some key features include: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4" name="Google Shape;144;p14"/>
          <p:cNvGraphicFramePr/>
          <p:nvPr/>
        </p:nvGraphicFramePr>
        <p:xfrm>
          <a:off x="952500" y="3105100"/>
          <a:ext cx="3000000" cy="3000000"/>
        </p:xfrm>
        <a:graphic>
          <a:graphicData uri="http://schemas.openxmlformats.org/drawingml/2006/table">
            <a:tbl>
              <a:tblPr>
                <a:noFill/>
                <a:tableStyleId>{B487BE8B-7F37-4438-8CD8-4E5E8E20874D}</a:tableStyleId>
              </a:tblPr>
              <a:tblGrid>
                <a:gridCol w="1447800"/>
                <a:gridCol w="1447800"/>
                <a:gridCol w="1447800"/>
                <a:gridCol w="1447800"/>
                <a:gridCol w="1447800"/>
              </a:tblGrid>
              <a:tr h="92225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EcmaScript Modules</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Dev server with HMR (Hot Module Replacement)</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Native support for Vue</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Plugin system</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Efficient production builds</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Vue-CLI</a:t>
            </a:r>
            <a:endParaRPr/>
          </a:p>
        </p:txBody>
      </p:sp>
      <p:sp>
        <p:nvSpPr>
          <p:cNvPr id="150" name="Google Shape;150;p15"/>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 CLI, short for Vue Command Line Interface, is a command-line tool that simplifies the process of setting up, configuring, and managing Vue.js projects. It was created by the Vue.js team and is an official tool for building Vue.js applications. Vue CLI provides a standardized and efficient way to create, develop, and build Vue.js projects, making it easier for developers to get started and maintain their applications. Some key features include: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51" name="Google Shape;151;p15"/>
          <p:cNvGraphicFramePr/>
          <p:nvPr/>
        </p:nvGraphicFramePr>
        <p:xfrm>
          <a:off x="952500" y="2860900"/>
          <a:ext cx="3000000" cy="3000000"/>
        </p:xfrm>
        <a:graphic>
          <a:graphicData uri="http://schemas.openxmlformats.org/drawingml/2006/table">
            <a:tbl>
              <a:tblPr>
                <a:noFill/>
                <a:tableStyleId>{B487BE8B-7F37-4438-8CD8-4E5E8E20874D}</a:tableStyleId>
              </a:tblPr>
              <a:tblGrid>
                <a:gridCol w="1447800"/>
                <a:gridCol w="1447800"/>
                <a:gridCol w="1447800"/>
                <a:gridCol w="1447800"/>
                <a:gridCol w="1447800"/>
              </a:tblGrid>
              <a:tr h="92225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Project generation</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Interactive project setup</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Plugin system</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Development server</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Vue UI</a:t>
                      </a:r>
                      <a:endParaRPr sz="12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57" name="Google Shape;157;p16"/>
          <p:cNvSpPr txBox="1"/>
          <p:nvPr>
            <p:ph idx="1" type="body"/>
          </p:nvPr>
        </p:nvSpPr>
        <p:spPr>
          <a:xfrm>
            <a:off x="1297500" y="9952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aim</a:t>
            </a:r>
            <a:r>
              <a:rPr lang="en"/>
              <a:t> to present a clear picture of the strengths and weaknesses of these tools, making it easier for developers to choose the one that aligns best with their project requirements. We'll explore project setup, development experience, production build processes, and community support to help you decide between Vite and Vue CLI for your next project. We will take a look into a few aspects of using both these tools such as: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58" name="Google Shape;158;p16"/>
          <p:cNvGraphicFramePr/>
          <p:nvPr/>
        </p:nvGraphicFramePr>
        <p:xfrm>
          <a:off x="952500" y="2465475"/>
          <a:ext cx="3000000" cy="3000000"/>
        </p:xfrm>
        <a:graphic>
          <a:graphicData uri="http://schemas.openxmlformats.org/drawingml/2006/table">
            <a:tbl>
              <a:tblPr>
                <a:noFill/>
                <a:tableStyleId>{B487BE8B-7F37-4438-8CD8-4E5E8E20874D}</a:tableStyleId>
              </a:tblPr>
              <a:tblGrid>
                <a:gridCol w="1809750"/>
                <a:gridCol w="1809750"/>
                <a:gridCol w="1809750"/>
                <a:gridCol w="1809750"/>
              </a:tblGrid>
              <a:tr h="38100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Project setup speed</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Build speed &amp; bundle size</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Development server performance</a:t>
                      </a:r>
                      <a:endParaRPr sz="1200">
                        <a:solidFill>
                          <a:schemeClr val="lt1"/>
                        </a:solidFill>
                        <a:latin typeface="Lato"/>
                        <a:ea typeface="Lato"/>
                        <a:cs typeface="Lato"/>
                        <a:sym typeface="Lato"/>
                      </a:endParaRPr>
                    </a:p>
                  </a:txBody>
                  <a:tcPr marT="91425" marB="91425" marR="91425" marL="91425" anchor="ctr"/>
                </a:tc>
              </a:tr>
              <a:tr h="38100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Configuration and customization</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Plugin ecosystem</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Community and documentation</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setup speed: Vite</a:t>
            </a:r>
            <a:endParaRPr/>
          </a:p>
        </p:txBody>
      </p:sp>
      <p:sp>
        <p:nvSpPr>
          <p:cNvPr id="164" name="Google Shape;164;p17"/>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5" name="Google Shape;165;p17"/>
          <p:cNvPicPr preferRelativeResize="0"/>
          <p:nvPr/>
        </p:nvPicPr>
        <p:blipFill>
          <a:blip r:embed="rId3">
            <a:alphaModFix/>
          </a:blip>
          <a:stretch>
            <a:fillRect/>
          </a:stretch>
        </p:blipFill>
        <p:spPr>
          <a:xfrm>
            <a:off x="779650" y="2683800"/>
            <a:ext cx="3241249" cy="2070975"/>
          </a:xfrm>
          <a:prstGeom prst="rect">
            <a:avLst/>
          </a:prstGeom>
          <a:noFill/>
          <a:ln>
            <a:noFill/>
          </a:ln>
        </p:spPr>
      </p:pic>
      <p:pic>
        <p:nvPicPr>
          <p:cNvPr id="166" name="Google Shape;166;p17"/>
          <p:cNvPicPr preferRelativeResize="0"/>
          <p:nvPr/>
        </p:nvPicPr>
        <p:blipFill>
          <a:blip r:embed="rId4">
            <a:alphaModFix/>
          </a:blip>
          <a:stretch>
            <a:fillRect/>
          </a:stretch>
        </p:blipFill>
        <p:spPr>
          <a:xfrm>
            <a:off x="5074150" y="2683800"/>
            <a:ext cx="3262253" cy="2070975"/>
          </a:xfrm>
          <a:prstGeom prst="rect">
            <a:avLst/>
          </a:prstGeom>
          <a:noFill/>
          <a:ln>
            <a:noFill/>
          </a:ln>
        </p:spPr>
      </p:pic>
      <p:sp>
        <p:nvSpPr>
          <p:cNvPr id="167" name="Google Shape;167;p17"/>
          <p:cNvSpPr txBox="1"/>
          <p:nvPr/>
        </p:nvSpPr>
        <p:spPr>
          <a:xfrm>
            <a:off x="651500" y="1541025"/>
            <a:ext cx="77481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As we can see from the screenshots, the project creation only took ~3 seconds, however this is without the npm install command. If we factor that in as well, we get around 13 seconds.</a:t>
            </a:r>
            <a:endParaRPr sz="16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setup speed: Vue-CLI</a:t>
            </a:r>
            <a:endParaRPr/>
          </a:p>
        </p:txBody>
      </p:sp>
      <p:sp>
        <p:nvSpPr>
          <p:cNvPr id="173" name="Google Shape;173;p18"/>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4" name="Google Shape;174;p18"/>
          <p:cNvSpPr txBox="1"/>
          <p:nvPr/>
        </p:nvSpPr>
        <p:spPr>
          <a:xfrm>
            <a:off x="5295600" y="1752338"/>
            <a:ext cx="3040800" cy="228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ato"/>
                <a:ea typeface="Lato"/>
                <a:cs typeface="Lato"/>
                <a:sym typeface="Lato"/>
              </a:rPr>
              <a:t>The Vue-CLI not only scaffolds the project, it also runs a `npm install` so you don’t have to. Regardless of that, the whole process of creating the project took 1 minute and 25 seconds as we can see from the screenshot.</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p:txBody>
      </p:sp>
      <p:pic>
        <p:nvPicPr>
          <p:cNvPr id="175" name="Google Shape;175;p18"/>
          <p:cNvPicPr preferRelativeResize="0"/>
          <p:nvPr/>
        </p:nvPicPr>
        <p:blipFill>
          <a:blip r:embed="rId3">
            <a:alphaModFix/>
          </a:blip>
          <a:stretch>
            <a:fillRect/>
          </a:stretch>
        </p:blipFill>
        <p:spPr>
          <a:xfrm>
            <a:off x="651500" y="1541025"/>
            <a:ext cx="4191925" cy="270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speed &amp; bundle size</a:t>
            </a:r>
            <a:r>
              <a:rPr lang="en"/>
              <a:t>: Vite</a:t>
            </a:r>
            <a:endParaRPr/>
          </a:p>
        </p:txBody>
      </p:sp>
      <p:sp>
        <p:nvSpPr>
          <p:cNvPr id="181" name="Google Shape;181;p19"/>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2" name="Google Shape;182;p19"/>
          <p:cNvSpPr txBox="1"/>
          <p:nvPr/>
        </p:nvSpPr>
        <p:spPr>
          <a:xfrm>
            <a:off x="1208050" y="890550"/>
            <a:ext cx="6660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For this, we did a comparison on both scaffolded project in their initial states, and after some development.</a:t>
            </a:r>
            <a:endParaRPr sz="1600">
              <a:solidFill>
                <a:schemeClr val="lt1"/>
              </a:solidFill>
              <a:latin typeface="Lato"/>
              <a:ea typeface="Lato"/>
              <a:cs typeface="Lato"/>
              <a:sym typeface="Lato"/>
            </a:endParaRPr>
          </a:p>
        </p:txBody>
      </p:sp>
      <p:pic>
        <p:nvPicPr>
          <p:cNvPr id="183" name="Google Shape;183;p19"/>
          <p:cNvPicPr preferRelativeResize="0"/>
          <p:nvPr/>
        </p:nvPicPr>
        <p:blipFill>
          <a:blip r:embed="rId3">
            <a:alphaModFix/>
          </a:blip>
          <a:stretch>
            <a:fillRect/>
          </a:stretch>
        </p:blipFill>
        <p:spPr>
          <a:xfrm>
            <a:off x="237600" y="2641338"/>
            <a:ext cx="4533900" cy="2257425"/>
          </a:xfrm>
          <a:prstGeom prst="rect">
            <a:avLst/>
          </a:prstGeom>
          <a:noFill/>
          <a:ln>
            <a:noFill/>
          </a:ln>
        </p:spPr>
      </p:pic>
      <p:pic>
        <p:nvPicPr>
          <p:cNvPr id="184" name="Google Shape;184;p19"/>
          <p:cNvPicPr preferRelativeResize="0"/>
          <p:nvPr/>
        </p:nvPicPr>
        <p:blipFill>
          <a:blip r:embed="rId4">
            <a:alphaModFix/>
          </a:blip>
          <a:stretch>
            <a:fillRect/>
          </a:stretch>
        </p:blipFill>
        <p:spPr>
          <a:xfrm>
            <a:off x="5013125" y="2590825"/>
            <a:ext cx="3690652" cy="2358450"/>
          </a:xfrm>
          <a:prstGeom prst="rect">
            <a:avLst/>
          </a:prstGeom>
          <a:noFill/>
          <a:ln>
            <a:noFill/>
          </a:ln>
        </p:spPr>
      </p:pic>
      <p:sp>
        <p:nvSpPr>
          <p:cNvPr id="185" name="Google Shape;185;p19"/>
          <p:cNvSpPr txBox="1"/>
          <p:nvPr/>
        </p:nvSpPr>
        <p:spPr>
          <a:xfrm>
            <a:off x="278775" y="1673050"/>
            <a:ext cx="39261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The time it took to create a production-ready build with Vite for the initial scaffolded project was just around 1 second and the bundle size being around 53kb unzipped:</a:t>
            </a:r>
            <a:endParaRPr sz="1200">
              <a:solidFill>
                <a:schemeClr val="lt1"/>
              </a:solidFill>
              <a:latin typeface="Lato"/>
              <a:ea typeface="Lato"/>
              <a:cs typeface="Lato"/>
              <a:sym typeface="Lato"/>
            </a:endParaRPr>
          </a:p>
        </p:txBody>
      </p:sp>
      <p:sp>
        <p:nvSpPr>
          <p:cNvPr id="186" name="Google Shape;186;p19"/>
          <p:cNvSpPr txBox="1"/>
          <p:nvPr/>
        </p:nvSpPr>
        <p:spPr>
          <a:xfrm>
            <a:off x="4927950" y="1659538"/>
            <a:ext cx="38610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After some development, the production-ready bundle took about 3 seconds with the size being about 190kb unzipped:</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speed &amp; bundle size: Vue-CLI</a:t>
            </a:r>
            <a:endParaRPr/>
          </a:p>
        </p:txBody>
      </p:sp>
      <p:sp>
        <p:nvSpPr>
          <p:cNvPr id="192" name="Google Shape;192;p20"/>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20"/>
          <p:cNvSpPr txBox="1"/>
          <p:nvPr/>
        </p:nvSpPr>
        <p:spPr>
          <a:xfrm>
            <a:off x="1208050" y="890550"/>
            <a:ext cx="6660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For this, we did a comparison on both scaffolded project in their initial states, and after some development.</a:t>
            </a:r>
            <a:endParaRPr sz="1600">
              <a:solidFill>
                <a:schemeClr val="lt1"/>
              </a:solidFill>
              <a:latin typeface="Lato"/>
              <a:ea typeface="Lato"/>
              <a:cs typeface="Lato"/>
              <a:sym typeface="Lato"/>
            </a:endParaRPr>
          </a:p>
        </p:txBody>
      </p:sp>
      <p:sp>
        <p:nvSpPr>
          <p:cNvPr id="194" name="Google Shape;194;p20"/>
          <p:cNvSpPr txBox="1"/>
          <p:nvPr/>
        </p:nvSpPr>
        <p:spPr>
          <a:xfrm>
            <a:off x="278775" y="1673050"/>
            <a:ext cx="39261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The time it took to create a production-ready build with Vue-CLI for the initial scaffolded project was around 16 seconds with the bundle size being around 88KiB(kibibytes) or 90kbs</a:t>
            </a:r>
            <a:endParaRPr sz="1100">
              <a:solidFill>
                <a:schemeClr val="lt1"/>
              </a:solidFill>
              <a:latin typeface="Lato"/>
              <a:ea typeface="Lato"/>
              <a:cs typeface="Lato"/>
              <a:sym typeface="Lato"/>
            </a:endParaRPr>
          </a:p>
        </p:txBody>
      </p:sp>
      <p:sp>
        <p:nvSpPr>
          <p:cNvPr id="195" name="Google Shape;195;p20"/>
          <p:cNvSpPr txBox="1"/>
          <p:nvPr/>
        </p:nvSpPr>
        <p:spPr>
          <a:xfrm>
            <a:off x="4927950" y="1659538"/>
            <a:ext cx="38610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After some development the same process took around 10 seconds with the bundle size being 210KiB or 215kbs</a:t>
            </a:r>
            <a:endParaRPr sz="1200">
              <a:solidFill>
                <a:schemeClr val="lt1"/>
              </a:solidFill>
              <a:latin typeface="Lato"/>
              <a:ea typeface="Lato"/>
              <a:cs typeface="Lato"/>
              <a:sym typeface="Lato"/>
            </a:endParaRPr>
          </a:p>
        </p:txBody>
      </p:sp>
      <p:pic>
        <p:nvPicPr>
          <p:cNvPr id="196" name="Google Shape;196;p20"/>
          <p:cNvPicPr preferRelativeResize="0"/>
          <p:nvPr/>
        </p:nvPicPr>
        <p:blipFill>
          <a:blip r:embed="rId3">
            <a:alphaModFix/>
          </a:blip>
          <a:stretch>
            <a:fillRect/>
          </a:stretch>
        </p:blipFill>
        <p:spPr>
          <a:xfrm>
            <a:off x="398600" y="2452400"/>
            <a:ext cx="3686462" cy="2489750"/>
          </a:xfrm>
          <a:prstGeom prst="rect">
            <a:avLst/>
          </a:prstGeom>
          <a:noFill/>
          <a:ln>
            <a:noFill/>
          </a:ln>
        </p:spPr>
      </p:pic>
      <p:pic>
        <p:nvPicPr>
          <p:cNvPr id="197" name="Google Shape;197;p20"/>
          <p:cNvPicPr preferRelativeResize="0"/>
          <p:nvPr/>
        </p:nvPicPr>
        <p:blipFill>
          <a:blip r:embed="rId4">
            <a:alphaModFix/>
          </a:blip>
          <a:stretch>
            <a:fillRect/>
          </a:stretch>
        </p:blipFill>
        <p:spPr>
          <a:xfrm>
            <a:off x="4846325" y="2461325"/>
            <a:ext cx="3860999" cy="2471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server performance</a:t>
            </a:r>
            <a:r>
              <a:rPr lang="en"/>
              <a:t>: Vite</a:t>
            </a:r>
            <a:endParaRPr/>
          </a:p>
        </p:txBody>
      </p:sp>
      <p:sp>
        <p:nvSpPr>
          <p:cNvPr id="203" name="Google Shape;203;p21"/>
          <p:cNvSpPr txBox="1"/>
          <p:nvPr/>
        </p:nvSpPr>
        <p:spPr>
          <a:xfrm>
            <a:off x="3182750" y="3569950"/>
            <a:ext cx="4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4" name="Google Shape;204;p21"/>
          <p:cNvSpPr txBox="1"/>
          <p:nvPr/>
        </p:nvSpPr>
        <p:spPr>
          <a:xfrm>
            <a:off x="1208050" y="890550"/>
            <a:ext cx="6660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For this, we did a comparison on both scaffolded project in their initial states, and after some development.</a:t>
            </a:r>
            <a:endParaRPr sz="1600">
              <a:solidFill>
                <a:schemeClr val="lt1"/>
              </a:solidFill>
              <a:latin typeface="Lato"/>
              <a:ea typeface="Lato"/>
              <a:cs typeface="Lato"/>
              <a:sym typeface="Lato"/>
            </a:endParaRPr>
          </a:p>
        </p:txBody>
      </p:sp>
      <p:sp>
        <p:nvSpPr>
          <p:cNvPr id="205" name="Google Shape;205;p21"/>
          <p:cNvSpPr txBox="1"/>
          <p:nvPr/>
        </p:nvSpPr>
        <p:spPr>
          <a:xfrm>
            <a:off x="278775" y="1920850"/>
            <a:ext cx="39261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The initial time that it took to start a development server in Vite was an impressive 376 ms:</a:t>
            </a:r>
            <a:endParaRPr sz="1200">
              <a:solidFill>
                <a:schemeClr val="lt1"/>
              </a:solidFill>
              <a:latin typeface="Lato"/>
              <a:ea typeface="Lato"/>
              <a:cs typeface="Lato"/>
              <a:sym typeface="Lato"/>
            </a:endParaRPr>
          </a:p>
        </p:txBody>
      </p:sp>
      <p:sp>
        <p:nvSpPr>
          <p:cNvPr id="206" name="Google Shape;206;p21"/>
          <p:cNvSpPr txBox="1"/>
          <p:nvPr/>
        </p:nvSpPr>
        <p:spPr>
          <a:xfrm>
            <a:off x="4927950" y="1920846"/>
            <a:ext cx="38610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After further development, we ran the local server again, and it was up and running in 771 ms.</a:t>
            </a:r>
            <a:endParaRPr sz="1200">
              <a:solidFill>
                <a:schemeClr val="lt1"/>
              </a:solidFill>
              <a:latin typeface="Lato"/>
              <a:ea typeface="Lato"/>
              <a:cs typeface="Lato"/>
              <a:sym typeface="Lato"/>
            </a:endParaRPr>
          </a:p>
        </p:txBody>
      </p:sp>
      <p:pic>
        <p:nvPicPr>
          <p:cNvPr id="207" name="Google Shape;207;p21"/>
          <p:cNvPicPr preferRelativeResize="0"/>
          <p:nvPr/>
        </p:nvPicPr>
        <p:blipFill>
          <a:blip r:embed="rId3">
            <a:alphaModFix/>
          </a:blip>
          <a:stretch>
            <a:fillRect/>
          </a:stretch>
        </p:blipFill>
        <p:spPr>
          <a:xfrm>
            <a:off x="278775" y="2946150"/>
            <a:ext cx="4088775" cy="1647825"/>
          </a:xfrm>
          <a:prstGeom prst="rect">
            <a:avLst/>
          </a:prstGeom>
          <a:noFill/>
          <a:ln>
            <a:noFill/>
          </a:ln>
        </p:spPr>
      </p:pic>
      <p:pic>
        <p:nvPicPr>
          <p:cNvPr id="208" name="Google Shape;208;p21"/>
          <p:cNvPicPr preferRelativeResize="0"/>
          <p:nvPr/>
        </p:nvPicPr>
        <p:blipFill>
          <a:blip r:embed="rId4">
            <a:alphaModFix/>
          </a:blip>
          <a:stretch>
            <a:fillRect/>
          </a:stretch>
        </p:blipFill>
        <p:spPr>
          <a:xfrm>
            <a:off x="5042525" y="2693512"/>
            <a:ext cx="3375100" cy="215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