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5"/>
  </p:notesMasterIdLst>
  <p:sldIdLst>
    <p:sldId id="259" r:id="rId2"/>
    <p:sldId id="265" r:id="rId3"/>
    <p:sldId id="277" r:id="rId4"/>
    <p:sldId id="278" r:id="rId5"/>
    <p:sldId id="266" r:id="rId6"/>
    <p:sldId id="261" r:id="rId7"/>
    <p:sldId id="279" r:id="rId8"/>
    <p:sldId id="286" r:id="rId9"/>
    <p:sldId id="267" r:id="rId10"/>
    <p:sldId id="268" r:id="rId11"/>
    <p:sldId id="280" r:id="rId12"/>
    <p:sldId id="281" r:id="rId13"/>
    <p:sldId id="269" r:id="rId14"/>
    <p:sldId id="282" r:id="rId15"/>
    <p:sldId id="287" r:id="rId16"/>
    <p:sldId id="271" r:id="rId17"/>
    <p:sldId id="272" r:id="rId18"/>
    <p:sldId id="288" r:id="rId19"/>
    <p:sldId id="289" r:id="rId20"/>
    <p:sldId id="273" r:id="rId21"/>
    <p:sldId id="285" r:id="rId22"/>
    <p:sldId id="274" r:id="rId23"/>
    <p:sldId id="290" r:id="rId24"/>
    <p:sldId id="291" r:id="rId25"/>
    <p:sldId id="292" r:id="rId26"/>
    <p:sldId id="297" r:id="rId27"/>
    <p:sldId id="275" r:id="rId28"/>
    <p:sldId id="293" r:id="rId29"/>
    <p:sldId id="295" r:id="rId30"/>
    <p:sldId id="294" r:id="rId31"/>
    <p:sldId id="283" r:id="rId32"/>
    <p:sldId id="284" r:id="rId33"/>
    <p:sldId id="296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859" autoAdjust="0"/>
  </p:normalViewPr>
  <p:slideViewPr>
    <p:cSldViewPr snapToGrid="0">
      <p:cViewPr varScale="1">
        <p:scale>
          <a:sx n="72" d="100"/>
          <a:sy n="72" d="100"/>
        </p:scale>
        <p:origin x="6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09C19D-B05D-4886-AC51-201CAE13C1B6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F4F06F-1185-4038-BF21-B45636E4F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009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Should be able to write to a particular section of a protected file , Example: Shadow File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Can be done using Privileged programs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Daemons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Set-UID Programs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4F06F-1185-4038-BF21-B45636E4FE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756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What are environment variables?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What are path environment variables?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 does System() work?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 can System(“ls”) be exploited?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4F06F-1185-4038-BF21-B45636E4FE1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219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What is path environment variable?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 does System() work?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Attack on System(“ls”)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4F06F-1185-4038-BF21-B45636E4FE1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111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4F06F-1185-4038-BF21-B45636E4FE1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7848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Talk about the case study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Different scenarios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Why scenario 2 is vulnerable and how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Fix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4F06F-1185-4038-BF21-B45636E4FE1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0740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4F06F-1185-4038-BF21-B45636E4FE1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2157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4F06F-1185-4038-BF21-B45636E4FE1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3952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Explanation of different types of user 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Relationship showing changes in RUID and EUID for user SEED when they run a program which is owned by themselves, by MARY and by ROOT.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4F06F-1185-4038-BF21-B45636E4FE1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6096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Create a program which runs like cat and change its ownership to root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Try to cat the /</a:t>
            </a:r>
            <a:r>
              <a:rPr lang="en-US" dirty="0" err="1"/>
              <a:t>etc</a:t>
            </a:r>
            <a:r>
              <a:rPr lang="en-US" dirty="0"/>
              <a:t>/shadow file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Convert the program into Set-UID program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Now try to cat the /</a:t>
            </a:r>
            <a:r>
              <a:rPr lang="en-US" dirty="0" err="1"/>
              <a:t>etc</a:t>
            </a:r>
            <a:r>
              <a:rPr lang="en-US" dirty="0"/>
              <a:t>/shadow file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4F06F-1185-4038-BF21-B45636E4FE1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7197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Difference between set-</a:t>
            </a:r>
            <a:r>
              <a:rPr lang="en-US" dirty="0" err="1"/>
              <a:t>uid</a:t>
            </a:r>
            <a:r>
              <a:rPr lang="en-US" dirty="0"/>
              <a:t> and </a:t>
            </a:r>
            <a:r>
              <a:rPr lang="en-US" dirty="0" err="1"/>
              <a:t>sudo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Defining why set-</a:t>
            </a:r>
            <a:r>
              <a:rPr lang="en-US" dirty="0" err="1"/>
              <a:t>uid</a:t>
            </a:r>
            <a:r>
              <a:rPr lang="en-US" dirty="0"/>
              <a:t> is secure and relating it to superman story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What programs should not be turned into set-</a:t>
            </a:r>
            <a:r>
              <a:rPr lang="en-US" dirty="0" err="1"/>
              <a:t>uid</a:t>
            </a:r>
            <a:r>
              <a:rPr lang="en-US" dirty="0"/>
              <a:t> and why?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4F06F-1185-4038-BF21-B45636E4FE1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5291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Talking about attacks on superman’s strategy and relating it to how hackers can try to attack any mechanism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4F06F-1185-4038-BF21-B45636E4FE1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4834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Carrying on from superman story, relate it to the attack surface on set-</a:t>
            </a:r>
            <a:r>
              <a:rPr lang="en-US" dirty="0" err="1"/>
              <a:t>uid</a:t>
            </a:r>
            <a:r>
              <a:rPr lang="en-US" dirty="0"/>
              <a:t> programs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4F06F-1185-4038-BF21-B45636E4FE1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5461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4F06F-1185-4038-BF21-B45636E4FE1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071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DE394-2EAE-41D5-A39F-8D30FFAC87F7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1FAEB-F480-4D19-B07E-ABEEB3528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393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DE394-2EAE-41D5-A39F-8D30FFAC87F7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1FAEB-F480-4D19-B07E-ABEEB3528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401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DE394-2EAE-41D5-A39F-8D30FFAC87F7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1FAEB-F480-4D19-B07E-ABEEB3528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599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DE394-2EAE-41D5-A39F-8D30FFAC87F7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1FAEB-F480-4D19-B07E-ABEEB3528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437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DE394-2EAE-41D5-A39F-8D30FFAC87F7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1FAEB-F480-4D19-B07E-ABEEB3528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612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DE394-2EAE-41D5-A39F-8D30FFAC87F7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1FAEB-F480-4D19-B07E-ABEEB3528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429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DE394-2EAE-41D5-A39F-8D30FFAC87F7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1FAEB-F480-4D19-B07E-ABEEB3528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418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DE394-2EAE-41D5-A39F-8D30FFAC87F7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1FAEB-F480-4D19-B07E-ABEEB3528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122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DE394-2EAE-41D5-A39F-8D30FFAC87F7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1FAEB-F480-4D19-B07E-ABEEB3528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054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DE394-2EAE-41D5-A39F-8D30FFAC87F7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1FAEB-F480-4D19-B07E-ABEEB3528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255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DE394-2EAE-41D5-A39F-8D30FFAC87F7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1FAEB-F480-4D19-B07E-ABEEB3528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998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DE394-2EAE-41D5-A39F-8D30FFAC87F7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1FAEB-F480-4D19-B07E-ABEEB3528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839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0134" y="2494844"/>
            <a:ext cx="9144000" cy="1376362"/>
          </a:xfrm>
        </p:spPr>
        <p:txBody>
          <a:bodyPr/>
          <a:lstStyle/>
          <a:p>
            <a:r>
              <a:rPr lang="en-US" dirty="0"/>
              <a:t>Set-UID Privileged Programs</a:t>
            </a:r>
          </a:p>
        </p:txBody>
      </p:sp>
    </p:spTree>
    <p:extLst>
      <p:ext uri="{BB962C8B-B14F-4D97-AF65-F5344CB8AC3E}">
        <p14:creationId xmlns:p14="http://schemas.microsoft.com/office/powerpoint/2010/main" val="1332046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09771"/>
            <a:ext cx="10515600" cy="1020978"/>
          </a:xfrm>
        </p:spPr>
        <p:txBody>
          <a:bodyPr/>
          <a:lstStyle/>
          <a:p>
            <a:r>
              <a:rPr lang="en-US" dirty="0"/>
              <a:t>Example of Set UID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BFBA77-1A12-4423-A06A-D80AA53E21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47" t="29705" r="42184" b="46160"/>
          <a:stretch/>
        </p:blipFill>
        <p:spPr>
          <a:xfrm>
            <a:off x="434481" y="1544137"/>
            <a:ext cx="6494451" cy="16613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D9E70C-842A-4E15-9BD1-DED1B0C1A4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47" t="60422" r="42184" b="19662"/>
          <a:stretch/>
        </p:blipFill>
        <p:spPr>
          <a:xfrm>
            <a:off x="458684" y="3518896"/>
            <a:ext cx="6470248" cy="13658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595D3F2-676A-4122-A61B-E6BA3BE139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47" t="40169" r="48734" b="44473"/>
          <a:stretch/>
        </p:blipFill>
        <p:spPr>
          <a:xfrm>
            <a:off x="458684" y="5198097"/>
            <a:ext cx="6504477" cy="120797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045569" y="1965430"/>
            <a:ext cx="42786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Blip>
                <a:blip r:embed="rId4"/>
              </a:buBlip>
            </a:pPr>
            <a:r>
              <a:rPr lang="en-US" sz="2800" dirty="0"/>
              <a:t>Not a privileged program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45569" y="3362448"/>
            <a:ext cx="49137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Blip>
                <a:blip r:embed="rId4"/>
              </a:buBlip>
            </a:pPr>
            <a:r>
              <a:rPr lang="en-US" sz="2800" dirty="0"/>
              <a:t>Become a privileged program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63161" y="5021076"/>
            <a:ext cx="47009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Blip>
                <a:blip r:embed="rId4"/>
              </a:buBlip>
            </a:pPr>
            <a:r>
              <a:rPr lang="en-US" sz="2800" dirty="0"/>
              <a:t>It is still a privileged program, but not the root privilege</a:t>
            </a:r>
          </a:p>
        </p:txBody>
      </p:sp>
    </p:spTree>
    <p:extLst>
      <p:ext uri="{BB962C8B-B14F-4D97-AF65-F5344CB8AC3E}">
        <p14:creationId xmlns:p14="http://schemas.microsoft.com/office/powerpoint/2010/main" val="3044485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2237"/>
            <a:ext cx="10515600" cy="1325563"/>
          </a:xfrm>
        </p:spPr>
        <p:txBody>
          <a:bodyPr/>
          <a:lstStyle/>
          <a:p>
            <a:r>
              <a:rPr lang="en-US" dirty="0"/>
              <a:t>How is Set-UID Secure?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373" y="1481281"/>
            <a:ext cx="10865427" cy="4726854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Allows normal users to escalate privileges</a:t>
            </a:r>
          </a:p>
          <a:p>
            <a:pPr lvl="1"/>
            <a:r>
              <a:rPr lang="en-US" dirty="0"/>
              <a:t>This is different from directly giving the privilege (</a:t>
            </a:r>
            <a:r>
              <a:rPr lang="en-US" dirty="0" err="1"/>
              <a:t>sudo</a:t>
            </a:r>
            <a:r>
              <a:rPr lang="en-US" dirty="0"/>
              <a:t> command)</a:t>
            </a:r>
          </a:p>
          <a:p>
            <a:pPr lvl="1"/>
            <a:r>
              <a:rPr lang="en-US" dirty="0"/>
              <a:t>Restricted behavior – similar to superman designed computer chips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Unsafe to turn all programs into Set-UID </a:t>
            </a:r>
          </a:p>
          <a:p>
            <a:pPr lvl="1"/>
            <a:r>
              <a:rPr lang="en-US" dirty="0"/>
              <a:t>Example: /bin/</a:t>
            </a:r>
            <a:r>
              <a:rPr lang="en-US" dirty="0" err="1"/>
              <a:t>sh</a:t>
            </a:r>
            <a:endParaRPr lang="en-US" dirty="0"/>
          </a:p>
          <a:p>
            <a:pPr lvl="1"/>
            <a:r>
              <a:rPr lang="en-US" dirty="0"/>
              <a:t>Example: vi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344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2237"/>
            <a:ext cx="10515600" cy="1325563"/>
          </a:xfrm>
        </p:spPr>
        <p:txBody>
          <a:bodyPr/>
          <a:lstStyle/>
          <a:p>
            <a:r>
              <a:rPr lang="en-US" dirty="0"/>
              <a:t>Attack on Superman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0109"/>
            <a:ext cx="10515600" cy="4726854"/>
          </a:xfrm>
        </p:spPr>
        <p:txBody>
          <a:bodyPr>
            <a:normAutofit/>
          </a:bodyPr>
          <a:lstStyle/>
          <a:p>
            <a:r>
              <a:rPr lang="en-US" dirty="0"/>
              <a:t>Cannot assume that user can only do whatever is coded</a:t>
            </a:r>
          </a:p>
          <a:p>
            <a:pPr lvl="1"/>
            <a:r>
              <a:rPr lang="en-US" dirty="0"/>
              <a:t>Coding flaws by developers</a:t>
            </a:r>
          </a:p>
          <a:p>
            <a:pPr lvl="1"/>
            <a:endParaRPr lang="en-US" dirty="0"/>
          </a:p>
          <a:p>
            <a:r>
              <a:rPr lang="en-US" dirty="0" err="1"/>
              <a:t>Superperson</a:t>
            </a:r>
            <a:r>
              <a:rPr lang="en-US" dirty="0"/>
              <a:t> </a:t>
            </a:r>
            <a:r>
              <a:rPr lang="en-US" dirty="0" err="1"/>
              <a:t>Mallroy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Fly north then turn left</a:t>
            </a:r>
          </a:p>
          <a:p>
            <a:pPr lvl="1"/>
            <a:r>
              <a:rPr lang="en-US" dirty="0"/>
              <a:t>How to exploit this code?</a:t>
            </a:r>
          </a:p>
          <a:p>
            <a:endParaRPr lang="en-US" dirty="0"/>
          </a:p>
          <a:p>
            <a:r>
              <a:rPr lang="en-US" dirty="0" err="1"/>
              <a:t>Superperson</a:t>
            </a:r>
            <a:r>
              <a:rPr lang="en-US" dirty="0"/>
              <a:t> Malorie</a:t>
            </a:r>
          </a:p>
          <a:p>
            <a:pPr lvl="1"/>
            <a:r>
              <a:rPr lang="en-US" dirty="0"/>
              <a:t>Fly North and turn West</a:t>
            </a:r>
          </a:p>
          <a:p>
            <a:pPr lvl="1"/>
            <a:r>
              <a:rPr lang="en-US" dirty="0"/>
              <a:t>How to exploit this code?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4937087" y="2881180"/>
            <a:ext cx="7035638" cy="2896127"/>
            <a:chOff x="5007426" y="2679762"/>
            <a:chExt cx="7035638" cy="289612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D94DBD6-3E6B-48DF-AC93-33CBA4745A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7063" t="25715" r="14287" b="25714"/>
            <a:stretch/>
          </p:blipFill>
          <p:spPr>
            <a:xfrm>
              <a:off x="5007426" y="2726223"/>
              <a:ext cx="6444343" cy="2849666"/>
            </a:xfrm>
            <a:prstGeom prst="rect">
              <a:avLst/>
            </a:prstGeom>
          </p:spPr>
        </p:pic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E65C11D2-4D4E-49AC-8622-646E89CE69CC}"/>
                </a:ext>
              </a:extLst>
            </p:cNvPr>
            <p:cNvCxnSpPr/>
            <p:nvPr/>
          </p:nvCxnSpPr>
          <p:spPr>
            <a:xfrm flipV="1">
              <a:off x="8229599" y="3320143"/>
              <a:ext cx="0" cy="139337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DDAF372B-4668-4757-917F-7DE32622E03B}"/>
                </a:ext>
              </a:extLst>
            </p:cNvPr>
            <p:cNvCxnSpPr/>
            <p:nvPr/>
          </p:nvCxnSpPr>
          <p:spPr>
            <a:xfrm flipH="1">
              <a:off x="7065818" y="3200400"/>
              <a:ext cx="116378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925335B-4F93-4BCB-8DD1-5A61EA0326AF}"/>
                </a:ext>
              </a:extLst>
            </p:cNvPr>
            <p:cNvCxnSpPr/>
            <p:nvPr/>
          </p:nvCxnSpPr>
          <p:spPr>
            <a:xfrm>
              <a:off x="8345628" y="3200400"/>
              <a:ext cx="121573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23B0B0F-B05F-48FF-91A1-385AF2BDEA42}"/>
                </a:ext>
              </a:extLst>
            </p:cNvPr>
            <p:cNvCxnSpPr/>
            <p:nvPr/>
          </p:nvCxnSpPr>
          <p:spPr>
            <a:xfrm flipH="1">
              <a:off x="7065817" y="3072245"/>
              <a:ext cx="116378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4A42C1B-0240-4B95-A840-7E28D6773BEB}"/>
                </a:ext>
              </a:extLst>
            </p:cNvPr>
            <p:cNvCxnSpPr/>
            <p:nvPr/>
          </p:nvCxnSpPr>
          <p:spPr>
            <a:xfrm>
              <a:off x="8345628" y="3086100"/>
              <a:ext cx="121573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A0455D7-22DC-4C5F-A277-694C277C5E7F}"/>
                </a:ext>
              </a:extLst>
            </p:cNvPr>
            <p:cNvCxnSpPr/>
            <p:nvPr/>
          </p:nvCxnSpPr>
          <p:spPr>
            <a:xfrm flipV="1">
              <a:off x="8319654" y="3320142"/>
              <a:ext cx="0" cy="139337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FADB914-D8C4-49DE-95C6-5E1E5E142F06}"/>
                </a:ext>
              </a:extLst>
            </p:cNvPr>
            <p:cNvSpPr txBox="1"/>
            <p:nvPr/>
          </p:nvSpPr>
          <p:spPr>
            <a:xfrm>
              <a:off x="7419107" y="2679762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56FA968-3BB0-4CA8-8B9F-9A1E062B4F6A}"/>
                </a:ext>
              </a:extLst>
            </p:cNvPr>
            <p:cNvSpPr txBox="1"/>
            <p:nvPr/>
          </p:nvSpPr>
          <p:spPr>
            <a:xfrm>
              <a:off x="8724896" y="2679762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E6ACF34-BBA3-42A0-B4A9-5E155E5CE45A}"/>
                </a:ext>
              </a:extLst>
            </p:cNvPr>
            <p:cNvSpPr txBox="1"/>
            <p:nvPr/>
          </p:nvSpPr>
          <p:spPr>
            <a:xfrm>
              <a:off x="8724896" y="4283973"/>
              <a:ext cx="33181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/>
                <a:t>Superperson</a:t>
              </a:r>
              <a:r>
                <a:rPr lang="en-US" b="1" dirty="0"/>
                <a:t> is supposed to take path 1, but they take path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7312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2238"/>
            <a:ext cx="10515600" cy="1020978"/>
          </a:xfrm>
        </p:spPr>
        <p:txBody>
          <a:bodyPr/>
          <a:lstStyle/>
          <a:p>
            <a:r>
              <a:rPr lang="en-US" dirty="0"/>
              <a:t>Attack Surfaces of Set-UID Programs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0151F5-8679-4026-8CDF-D30FFD5B5C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102" t="27679" r="25380" b="29283"/>
          <a:stretch/>
        </p:blipFill>
        <p:spPr>
          <a:xfrm>
            <a:off x="976806" y="1740856"/>
            <a:ext cx="9994737" cy="3933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500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2238"/>
            <a:ext cx="10515600" cy="1020978"/>
          </a:xfrm>
        </p:spPr>
        <p:txBody>
          <a:bodyPr/>
          <a:lstStyle/>
          <a:p>
            <a:r>
              <a:rPr lang="en-US" dirty="0"/>
              <a:t>Attacks via User Inputs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5261"/>
            <a:ext cx="10515600" cy="47417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User Inputs: Explicit Inputs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Buffer Overflow – More information in Chapter 4</a:t>
            </a:r>
          </a:p>
          <a:p>
            <a:pPr lvl="2"/>
            <a:r>
              <a:rPr lang="en-US" dirty="0"/>
              <a:t>Overflowing a buffer to run malicious code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Format String Vulnerability – More information in Chapter 6</a:t>
            </a:r>
          </a:p>
          <a:p>
            <a:pPr lvl="2"/>
            <a:r>
              <a:rPr lang="en-US" dirty="0"/>
              <a:t>Changing program behavior using user inputs as format strings</a:t>
            </a:r>
          </a:p>
          <a:p>
            <a:pPr lvl="1"/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4749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Attacks via User Inputs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464" y="1825625"/>
            <a:ext cx="10969336" cy="4351338"/>
          </a:xfrm>
        </p:spPr>
        <p:txBody>
          <a:bodyPr/>
          <a:lstStyle/>
          <a:p>
            <a:pPr marL="457200" lvl="1" indent="0">
              <a:buNone/>
            </a:pPr>
            <a:r>
              <a:rPr lang="en-US" dirty="0"/>
              <a:t>CHSH – Change Shell</a:t>
            </a:r>
          </a:p>
          <a:p>
            <a:pPr lvl="2"/>
            <a:r>
              <a:rPr lang="en-US" dirty="0"/>
              <a:t>Set-UID program with ability to change default shell programs</a:t>
            </a:r>
          </a:p>
          <a:p>
            <a:pPr lvl="2"/>
            <a:r>
              <a:rPr lang="en-US" dirty="0"/>
              <a:t>Shell programs are stored in 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passwd</a:t>
            </a:r>
            <a:r>
              <a:rPr lang="en-US" dirty="0"/>
              <a:t> file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Issues</a:t>
            </a:r>
          </a:p>
          <a:p>
            <a:pPr lvl="2"/>
            <a:r>
              <a:rPr lang="en-US" dirty="0"/>
              <a:t>Failing to sanitize user inputs</a:t>
            </a:r>
          </a:p>
          <a:p>
            <a:pPr lvl="2"/>
            <a:r>
              <a:rPr lang="en-US" dirty="0"/>
              <a:t>Attackers could create a new root account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Attack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1959F6-BB46-47A7-A8BD-B7F986C827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21" t="28185" r="22342" b="65232"/>
          <a:stretch/>
        </p:blipFill>
        <p:spPr>
          <a:xfrm>
            <a:off x="1113692" y="5189826"/>
            <a:ext cx="10240108" cy="567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5887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2238"/>
            <a:ext cx="10515600" cy="1020978"/>
          </a:xfrm>
        </p:spPr>
        <p:txBody>
          <a:bodyPr/>
          <a:lstStyle/>
          <a:p>
            <a:r>
              <a:rPr lang="en-US" dirty="0"/>
              <a:t>Attacks via System Inputs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5261"/>
            <a:ext cx="10515600" cy="474170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System Inputs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Race Condition – More information in Chapter 7</a:t>
            </a:r>
          </a:p>
          <a:p>
            <a:pPr lvl="2"/>
            <a:r>
              <a:rPr lang="en-US" dirty="0"/>
              <a:t>Symbolic link to privileged file from a unprivileged file</a:t>
            </a:r>
          </a:p>
          <a:p>
            <a:pPr lvl="2"/>
            <a:r>
              <a:rPr lang="en-US" dirty="0"/>
              <a:t>Influence programs</a:t>
            </a:r>
          </a:p>
          <a:p>
            <a:pPr lvl="2"/>
            <a:r>
              <a:rPr lang="en-US" dirty="0"/>
              <a:t>Writing inside world writable folder</a:t>
            </a:r>
          </a:p>
          <a:p>
            <a:pPr marL="914400" lvl="2" indent="0">
              <a:buNone/>
            </a:pPr>
            <a:endParaRPr lang="en-US" dirty="0"/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1211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2238"/>
            <a:ext cx="10515600" cy="1020978"/>
          </a:xfrm>
        </p:spPr>
        <p:txBody>
          <a:bodyPr/>
          <a:lstStyle/>
          <a:p>
            <a:r>
              <a:rPr lang="en-US" dirty="0"/>
              <a:t>Attacks via Environment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5261"/>
            <a:ext cx="10515600" cy="4741702"/>
          </a:xfrm>
        </p:spPr>
        <p:txBody>
          <a:bodyPr>
            <a:normAutofit/>
          </a:bodyPr>
          <a:lstStyle/>
          <a:p>
            <a:r>
              <a:rPr lang="en-US" dirty="0"/>
              <a:t>Behavior can be influenced by inputs that are not visible inside a program.</a:t>
            </a:r>
          </a:p>
          <a:p>
            <a:r>
              <a:rPr lang="en-US" dirty="0"/>
              <a:t>Environment Variables : These can be set by a user before running a program.</a:t>
            </a:r>
          </a:p>
          <a:p>
            <a:r>
              <a:rPr lang="en-US" dirty="0"/>
              <a:t>Detailed discussions on environment variables will be in Chapter 2.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311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CAB9C-E7C0-4863-BC40-0DE6CDE58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Attacks via Environment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0010E-33DB-4C3C-850E-A902FF9AF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en-US" dirty="0"/>
              <a:t> Environment Variable</a:t>
            </a:r>
          </a:p>
          <a:p>
            <a:pPr lvl="1"/>
            <a:r>
              <a:rPr lang="en-US" dirty="0"/>
              <a:t>Used by shell programs to locate a command if the user does not provide the full path for the command</a:t>
            </a:r>
          </a:p>
          <a:p>
            <a:pPr lvl="1"/>
            <a:r>
              <a:rPr lang="en-US" dirty="0"/>
              <a:t>system():  call /bin/</a:t>
            </a:r>
            <a:r>
              <a:rPr lang="en-US" dirty="0" err="1"/>
              <a:t>sh</a:t>
            </a:r>
            <a:r>
              <a:rPr lang="en-US" dirty="0"/>
              <a:t> first</a:t>
            </a:r>
          </a:p>
          <a:p>
            <a:pPr lvl="1"/>
            <a:r>
              <a:rPr lang="en-US" dirty="0"/>
              <a:t>system(“ls”)</a:t>
            </a:r>
          </a:p>
          <a:p>
            <a:pPr lvl="2"/>
            <a:r>
              <a:rPr lang="en-US" dirty="0"/>
              <a:t>/bin/</a:t>
            </a:r>
            <a:r>
              <a:rPr lang="en-US" dirty="0" err="1"/>
              <a:t>sh</a:t>
            </a:r>
            <a:r>
              <a:rPr lang="en-US" dirty="0"/>
              <a:t> uses the PATH environment variable to locate “ls” </a:t>
            </a:r>
          </a:p>
          <a:p>
            <a:pPr lvl="2"/>
            <a:r>
              <a:rPr lang="en-US" dirty="0"/>
              <a:t>Attacker can manipulate the PATH variable and control how the “ls” command is found</a:t>
            </a:r>
          </a:p>
          <a:p>
            <a:r>
              <a:rPr lang="en-US" dirty="0"/>
              <a:t>More examples on this type of attacks can be found in Chapter 2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6151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A751C-7F91-4372-A824-F30EA6338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Capability Leaking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E652E-09DE-4D34-910C-4609FD221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some cases, Privileged programs downgrade themselves during execution</a:t>
            </a:r>
          </a:p>
          <a:p>
            <a:r>
              <a:rPr lang="en-US" dirty="0"/>
              <a:t>Example: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</a:t>
            </a:r>
            <a:r>
              <a:rPr lang="en-US" dirty="0"/>
              <a:t> program</a:t>
            </a:r>
          </a:p>
          <a:p>
            <a:pPr lvl="1"/>
            <a:r>
              <a:rPr lang="en-US" dirty="0"/>
              <a:t>This is a privileged Set-UID program</a:t>
            </a:r>
          </a:p>
          <a:p>
            <a:pPr lvl="1"/>
            <a:r>
              <a:rPr lang="en-US" dirty="0"/>
              <a:t>Allows one user to switch to another user ( say user1 to user2 )</a:t>
            </a:r>
          </a:p>
          <a:p>
            <a:pPr lvl="1"/>
            <a:r>
              <a:rPr lang="en-US" dirty="0"/>
              <a:t>Program starts with EUID as root and RUID as user1</a:t>
            </a:r>
          </a:p>
          <a:p>
            <a:pPr lvl="1"/>
            <a:r>
              <a:rPr lang="en-US" dirty="0"/>
              <a:t>After password verification, both EUID and RUID become user2’s (via privilege downgrading)</a:t>
            </a:r>
          </a:p>
          <a:p>
            <a:r>
              <a:rPr lang="en-US" dirty="0"/>
              <a:t>Such programs may lead to capability leaking</a:t>
            </a:r>
          </a:p>
          <a:p>
            <a:pPr lvl="1"/>
            <a:r>
              <a:rPr lang="en-US" dirty="0"/>
              <a:t>Programs may not clean up privileged capabilities before downgrading</a:t>
            </a:r>
          </a:p>
          <a:p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101579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Need for Privileged 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97527"/>
            <a:ext cx="10515600" cy="556519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Password Dilemma</a:t>
            </a:r>
          </a:p>
          <a:p>
            <a:pPr lvl="1"/>
            <a:r>
              <a:rPr lang="en-US" dirty="0"/>
              <a:t>Permissions of /</a:t>
            </a:r>
            <a:r>
              <a:rPr lang="en-US" dirty="0" err="1"/>
              <a:t>etc</a:t>
            </a:r>
            <a:r>
              <a:rPr lang="en-US" dirty="0"/>
              <a:t>/shadow File: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How would normal users change their password?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0A8236-70DD-44B6-8758-78591F6517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766" t="21435" r="25000" b="71983"/>
          <a:stretch/>
        </p:blipFill>
        <p:spPr>
          <a:xfrm>
            <a:off x="1576754" y="2624414"/>
            <a:ext cx="8238510" cy="6597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9ADC4DF-5860-4368-937F-2FD7609D14E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559" t="11388" r="52690" b="72917"/>
          <a:stretch/>
        </p:blipFill>
        <p:spPr>
          <a:xfrm>
            <a:off x="1354015" y="4152746"/>
            <a:ext cx="8928694" cy="2001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0669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2238"/>
            <a:ext cx="10515600" cy="1020978"/>
          </a:xfrm>
        </p:spPr>
        <p:txBody>
          <a:bodyPr/>
          <a:lstStyle/>
          <a:p>
            <a:r>
              <a:rPr lang="en-US" dirty="0"/>
              <a:t>Attacks via Capability Leaking: An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984" y="1261741"/>
            <a:ext cx="3469873" cy="833139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/>
              <a:t>The /etc/</a:t>
            </a:r>
            <a:r>
              <a:rPr lang="en-US" dirty="0" err="1"/>
              <a:t>zzz</a:t>
            </a:r>
            <a:r>
              <a:rPr lang="en-US" dirty="0"/>
              <a:t> file is only writable by root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F3CC445-AB10-434C-AA71-311C8630E02D}"/>
              </a:ext>
            </a:extLst>
          </p:cNvPr>
          <p:cNvCxnSpPr>
            <a:cxnSpLocks/>
          </p:cNvCxnSpPr>
          <p:nvPr/>
        </p:nvCxnSpPr>
        <p:spPr>
          <a:xfrm flipH="1" flipV="1">
            <a:off x="3182006" y="5568462"/>
            <a:ext cx="2007914" cy="766359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77EADDE-6368-49A9-A16E-E24B46E9FA6D}"/>
              </a:ext>
            </a:extLst>
          </p:cNvPr>
          <p:cNvCxnSpPr>
            <a:cxnSpLocks/>
          </p:cNvCxnSpPr>
          <p:nvPr/>
        </p:nvCxnSpPr>
        <p:spPr>
          <a:xfrm flipH="1" flipV="1">
            <a:off x="3834899" y="4395071"/>
            <a:ext cx="586850" cy="631883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5FDC95A-7670-4884-B06D-750835F278B1}"/>
              </a:ext>
            </a:extLst>
          </p:cNvPr>
          <p:cNvCxnSpPr/>
          <p:nvPr/>
        </p:nvCxnSpPr>
        <p:spPr>
          <a:xfrm flipH="1">
            <a:off x="2379785" y="1932290"/>
            <a:ext cx="2041964" cy="59299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774" y="1714712"/>
            <a:ext cx="7540328" cy="476814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78684" y="2439846"/>
            <a:ext cx="393595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dirty="0"/>
              <a:t>File descriptor is created</a:t>
            </a:r>
          </a:p>
          <a:p>
            <a:pPr lvl="1"/>
            <a:r>
              <a:rPr lang="en-US" sz="2400" dirty="0"/>
              <a:t>(the program is a root-owned Set-UID program)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16165" y="3910276"/>
            <a:ext cx="313168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dirty="0"/>
              <a:t>The  privilege is downgraded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78684" y="4970176"/>
            <a:ext cx="384265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dirty="0"/>
              <a:t>Invoke a shell program, so the behavior restriction on the program is lifted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3718857" y="1273216"/>
            <a:ext cx="2752281" cy="192169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471138" y="1273216"/>
            <a:ext cx="117231" cy="42287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79265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2238"/>
            <a:ext cx="10515600" cy="1020978"/>
          </a:xfrm>
        </p:spPr>
        <p:txBody>
          <a:bodyPr/>
          <a:lstStyle/>
          <a:p>
            <a:r>
              <a:rPr lang="en-US" dirty="0"/>
              <a:t>Attacks via Capability Leaking (Continued)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1" y="1292713"/>
            <a:ext cx="3176953" cy="220853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800" dirty="0"/>
              <a:t>The program forgets to close the file, so the file descriptor is still valid.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4CF9C5-1C5A-4AB8-9051-06F5980920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738" t="35555" r="22619" b="29841"/>
          <a:stretch/>
        </p:blipFill>
        <p:spPr>
          <a:xfrm>
            <a:off x="3481754" y="1292713"/>
            <a:ext cx="8454945" cy="409595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52401" y="5549227"/>
            <a:ext cx="1178429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800" dirty="0">
                <a:solidFill>
                  <a:srgbClr val="C00000"/>
                </a:solidFill>
              </a:rPr>
              <a:t>How to fix the program? </a:t>
            </a:r>
          </a:p>
          <a:p>
            <a:pPr lvl="1"/>
            <a:r>
              <a:rPr lang="en-US" sz="2800" dirty="0"/>
              <a:t>Destroy the file descriptor before downgrading the privilege (close the file)</a:t>
            </a:r>
          </a:p>
        </p:txBody>
      </p:sp>
      <p:sp>
        <p:nvSpPr>
          <p:cNvPr id="6" name="Down Arrow 5"/>
          <p:cNvSpPr/>
          <p:nvPr/>
        </p:nvSpPr>
        <p:spPr>
          <a:xfrm>
            <a:off x="1565031" y="3417408"/>
            <a:ext cx="351692" cy="738554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20030" y="4208585"/>
            <a:ext cx="24416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Capability Leak</a:t>
            </a:r>
          </a:p>
        </p:txBody>
      </p:sp>
    </p:spTree>
    <p:extLst>
      <p:ext uri="{BB962C8B-B14F-4D97-AF65-F5344CB8AC3E}">
        <p14:creationId xmlns:p14="http://schemas.microsoft.com/office/powerpoint/2010/main" val="23509940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2238"/>
            <a:ext cx="10515600" cy="1020978"/>
          </a:xfrm>
        </p:spPr>
        <p:txBody>
          <a:bodyPr/>
          <a:lstStyle/>
          <a:p>
            <a:r>
              <a:rPr lang="en-US" dirty="0"/>
              <a:t>Capability Leaking in OS X – Case Study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5261"/>
            <a:ext cx="10515600" cy="5183748"/>
          </a:xfrm>
        </p:spPr>
        <p:txBody>
          <a:bodyPr>
            <a:normAutofit/>
          </a:bodyPr>
          <a:lstStyle/>
          <a:p>
            <a:r>
              <a:rPr lang="en-US" dirty="0"/>
              <a:t>OS X Yosemite found vulnerable to privilege escalation attack related to capability leaking in July 2015 ( OS X 10.10 )</a:t>
            </a:r>
          </a:p>
          <a:p>
            <a:r>
              <a:rPr lang="en-US" dirty="0"/>
              <a:t>Added features to dynamic linker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dyld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DYLD_PRINT_TO_FILE environment variable</a:t>
            </a:r>
          </a:p>
          <a:p>
            <a:r>
              <a:rPr lang="en-US" dirty="0"/>
              <a:t>The dynamic linker can open any file, so for root-owned Set-UID programs, it runs with root privileges. The dynamic linker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dyld</a:t>
            </a:r>
            <a:r>
              <a:rPr lang="en-US" dirty="0"/>
              <a:t>, does not close the file.  There is a </a:t>
            </a:r>
            <a:r>
              <a:rPr lang="en-US" dirty="0">
                <a:solidFill>
                  <a:srgbClr val="C00000"/>
                </a:solidFill>
              </a:rPr>
              <a:t>capability leaking</a:t>
            </a:r>
            <a:r>
              <a:rPr lang="en-US" dirty="0"/>
              <a:t>.</a:t>
            </a:r>
          </a:p>
          <a:p>
            <a:r>
              <a:rPr lang="en-US" dirty="0"/>
              <a:t>Scenario 1 (safe): Set-UID finished its job and the process dies. Everything is cleaned up and it is safe.</a:t>
            </a:r>
          </a:p>
          <a:p>
            <a:r>
              <a:rPr lang="en-US" b="1" dirty="0"/>
              <a:t>Scenario 2 (unsafe): </a:t>
            </a:r>
            <a:r>
              <a:rPr lang="en-US" dirty="0"/>
              <a:t>Similar to the 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</a:t>
            </a:r>
            <a:r>
              <a:rPr lang="en-US" dirty="0"/>
              <a:t>” program, the privileged program downgrade its privilege, and lift the restriction.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065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2238"/>
            <a:ext cx="10515600" cy="1020978"/>
          </a:xfrm>
        </p:spPr>
        <p:txBody>
          <a:bodyPr/>
          <a:lstStyle/>
          <a:p>
            <a:r>
              <a:rPr lang="en-US" dirty="0"/>
              <a:t>Invoking 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5261"/>
            <a:ext cx="10515600" cy="4741702"/>
          </a:xfrm>
        </p:spPr>
        <p:txBody>
          <a:bodyPr/>
          <a:lstStyle/>
          <a:p>
            <a:r>
              <a:rPr lang="en-US" dirty="0"/>
              <a:t>Invoking external commands from inside a program</a:t>
            </a:r>
          </a:p>
          <a:p>
            <a:r>
              <a:rPr lang="en-US" dirty="0"/>
              <a:t>External command is chosen by the Set-UID program</a:t>
            </a:r>
          </a:p>
          <a:p>
            <a:pPr lvl="1"/>
            <a:r>
              <a:rPr lang="en-US" dirty="0"/>
              <a:t>Users are not supposed to provide the command (or it is not secure)</a:t>
            </a:r>
          </a:p>
          <a:p>
            <a:r>
              <a:rPr lang="en-US" dirty="0"/>
              <a:t>Attack: </a:t>
            </a:r>
          </a:p>
          <a:p>
            <a:pPr lvl="1"/>
            <a:r>
              <a:rPr lang="en-US" dirty="0"/>
              <a:t>Users are often asked to provide input data to the command.</a:t>
            </a:r>
          </a:p>
          <a:p>
            <a:pPr lvl="1"/>
            <a:r>
              <a:rPr lang="en-US" dirty="0"/>
              <a:t>If the command is not invoked properly, user’s input data may be turned into command name.  This is dangerous. </a:t>
            </a:r>
          </a:p>
        </p:txBody>
      </p:sp>
    </p:spTree>
    <p:extLst>
      <p:ext uri="{BB962C8B-B14F-4D97-AF65-F5344CB8AC3E}">
        <p14:creationId xmlns:p14="http://schemas.microsoft.com/office/powerpoint/2010/main" val="9712794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968" y="120040"/>
            <a:ext cx="10515600" cy="1020978"/>
          </a:xfrm>
        </p:spPr>
        <p:txBody>
          <a:bodyPr>
            <a:normAutofit/>
          </a:bodyPr>
          <a:lstStyle/>
          <a:p>
            <a:r>
              <a:rPr lang="en-US" sz="4000" dirty="0"/>
              <a:t>Invoking Programs : Unsafe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35816" y="1800541"/>
            <a:ext cx="3634153" cy="3814813"/>
          </a:xfrm>
        </p:spPr>
        <p:txBody>
          <a:bodyPr>
            <a:normAutofit/>
          </a:bodyPr>
          <a:lstStyle/>
          <a:p>
            <a:r>
              <a:rPr lang="en-US" sz="2400" dirty="0"/>
              <a:t>The easiest way to invoke an external command is the system() function.</a:t>
            </a:r>
          </a:p>
          <a:p>
            <a:r>
              <a:rPr lang="en-US" sz="2400" dirty="0"/>
              <a:t>This program is supposed to run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/bin/cat </a:t>
            </a:r>
            <a:r>
              <a:rPr lang="en-US" sz="2400" dirty="0"/>
              <a:t>program.</a:t>
            </a:r>
          </a:p>
          <a:p>
            <a:r>
              <a:rPr lang="en-US" sz="2400" dirty="0"/>
              <a:t>It is a root-owned Set-UID program, so the program can view all files, but it can’t write to any file.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20" y="1800541"/>
            <a:ext cx="7349668" cy="381481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44062" y="5920154"/>
            <a:ext cx="106096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Question: Can you use this program to run other command, with the root privilege?</a:t>
            </a:r>
          </a:p>
        </p:txBody>
      </p:sp>
    </p:spTree>
    <p:extLst>
      <p:ext uri="{BB962C8B-B14F-4D97-AF65-F5344CB8AC3E}">
        <p14:creationId xmlns:p14="http://schemas.microsoft.com/office/powerpoint/2010/main" val="24495003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4414"/>
            <a:ext cx="10515600" cy="1020978"/>
          </a:xfrm>
        </p:spPr>
        <p:txBody>
          <a:bodyPr>
            <a:normAutofit fontScale="90000"/>
          </a:bodyPr>
          <a:lstStyle/>
          <a:p>
            <a:r>
              <a:rPr lang="en-US" dirty="0"/>
              <a:t>Invoking Programs : Unsafe Approach ( Continued)</a:t>
            </a: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23487"/>
            <a:ext cx="8012723" cy="4667606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638799" y="3796530"/>
            <a:ext cx="2313009" cy="1041688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We can get a root shell with this input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704494" y="4431323"/>
            <a:ext cx="1934305" cy="668215"/>
          </a:xfrm>
          <a:prstGeom prst="straightConnector1">
            <a:avLst/>
          </a:prstGeom>
          <a:ln w="28575">
            <a:solidFill>
              <a:srgbClr val="C0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992923" y="5275385"/>
            <a:ext cx="1559169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970380" y="3357125"/>
            <a:ext cx="26195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Problem</a:t>
            </a:r>
            <a:r>
              <a:rPr lang="en-US" sz="2400" dirty="0"/>
              <a:t>: Some part of the data becomes code (command name)</a:t>
            </a:r>
          </a:p>
        </p:txBody>
      </p:sp>
    </p:spTree>
    <p:extLst>
      <p:ext uri="{BB962C8B-B14F-4D97-AF65-F5344CB8AC3E}">
        <p14:creationId xmlns:p14="http://schemas.microsoft.com/office/powerpoint/2010/main" val="11795637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Note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15895"/>
          </a:xfrm>
        </p:spPr>
        <p:txBody>
          <a:bodyPr/>
          <a:lstStyle/>
          <a:p>
            <a:r>
              <a:rPr lang="en-US" dirty="0"/>
              <a:t>In Ubuntu 16.04, /bin/</a:t>
            </a:r>
            <a:r>
              <a:rPr lang="en-US" dirty="0" err="1"/>
              <a:t>sh</a:t>
            </a:r>
            <a:r>
              <a:rPr lang="en-US" dirty="0"/>
              <a:t> points to /bin/dash, which has a countermeasure</a:t>
            </a:r>
          </a:p>
          <a:p>
            <a:pPr lvl="1"/>
            <a:r>
              <a:rPr lang="en-US" dirty="0"/>
              <a:t>It drops privilege when it is executed inside a set-</a:t>
            </a:r>
            <a:r>
              <a:rPr lang="en-US" dirty="0" err="1"/>
              <a:t>uid</a:t>
            </a:r>
            <a:r>
              <a:rPr lang="en-US" dirty="0"/>
              <a:t> process</a:t>
            </a:r>
          </a:p>
          <a:p>
            <a:r>
              <a:rPr lang="en-US" dirty="0"/>
              <a:t>Therefore, we will only get a normal shell in the attack on the previous slide</a:t>
            </a:r>
          </a:p>
          <a:p>
            <a:r>
              <a:rPr lang="en-US" dirty="0"/>
              <a:t>Do the following to remove the countermeasure</a:t>
            </a: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298" y="4676457"/>
            <a:ext cx="6687483" cy="145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905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16" y="1510368"/>
            <a:ext cx="5364722" cy="32552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91" y="342565"/>
            <a:ext cx="10515600" cy="1020978"/>
          </a:xfrm>
        </p:spPr>
        <p:txBody>
          <a:bodyPr>
            <a:normAutofit/>
          </a:bodyPr>
          <a:lstStyle/>
          <a:p>
            <a:r>
              <a:rPr lang="en-US" sz="4000" dirty="0"/>
              <a:t>Invoking Programs Safely: using </a:t>
            </a:r>
            <a:r>
              <a:rPr lang="en-US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execve()</a:t>
            </a:r>
          </a:p>
        </p:txBody>
      </p:sp>
      <p:sp>
        <p:nvSpPr>
          <p:cNvPr id="10" name="Rectangle 9"/>
          <p:cNvSpPr/>
          <p:nvPr/>
        </p:nvSpPr>
        <p:spPr>
          <a:xfrm>
            <a:off x="561517" y="3531777"/>
            <a:ext cx="5364722" cy="54251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6735581" y="2742857"/>
            <a:ext cx="4386506" cy="2022804"/>
            <a:chOff x="6596685" y="3541423"/>
            <a:chExt cx="4386506" cy="2022804"/>
          </a:xfrm>
        </p:grpSpPr>
        <p:sp>
          <p:nvSpPr>
            <p:cNvPr id="5" name="TextBox 4"/>
            <p:cNvSpPr txBox="1"/>
            <p:nvPr/>
          </p:nvSpPr>
          <p:spPr>
            <a:xfrm>
              <a:off x="6596685" y="4548564"/>
              <a:ext cx="2095904" cy="10156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Command name is provided here (by the program)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596685" y="3541423"/>
              <a:ext cx="405110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execve(v[0], v, 0)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887287" y="4548563"/>
              <a:ext cx="2095904" cy="10156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Input data are provided here (can be by user)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V="1">
              <a:off x="7908784" y="4178461"/>
              <a:ext cx="599212" cy="370103"/>
            </a:xfrm>
            <a:prstGeom prst="straightConnector1">
              <a:avLst/>
            </a:prstGeom>
            <a:ln w="34925">
              <a:solidFill>
                <a:srgbClr val="C000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 flipV="1">
              <a:off x="9619447" y="4064642"/>
              <a:ext cx="385241" cy="483921"/>
            </a:xfrm>
            <a:prstGeom prst="straightConnector1">
              <a:avLst/>
            </a:prstGeom>
            <a:ln w="34925">
              <a:solidFill>
                <a:srgbClr val="00B05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8190726" y="4064642"/>
              <a:ext cx="763017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9430558" y="4027027"/>
              <a:ext cx="323042" cy="6749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1567928" y="5061711"/>
            <a:ext cx="96058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Why is it safe?</a:t>
            </a:r>
          </a:p>
          <a:p>
            <a:r>
              <a:rPr lang="en-US" sz="2400" dirty="0"/>
              <a:t>Code (command name) and data are clearly separated; there is no way for the user data to become code</a:t>
            </a:r>
          </a:p>
        </p:txBody>
      </p:sp>
    </p:spTree>
    <p:extLst>
      <p:ext uri="{BB962C8B-B14F-4D97-AF65-F5344CB8AC3E}">
        <p14:creationId xmlns:p14="http://schemas.microsoft.com/office/powerpoint/2010/main" val="40242216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91" y="319892"/>
            <a:ext cx="10515600" cy="1020978"/>
          </a:xfrm>
        </p:spPr>
        <p:txBody>
          <a:bodyPr>
            <a:normAutofit/>
          </a:bodyPr>
          <a:lstStyle/>
          <a:p>
            <a:r>
              <a:rPr lang="en-US" dirty="0"/>
              <a:t>Invoking Programs Safely ( 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91" y="1184564"/>
            <a:ext cx="10886209" cy="547749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877" y="1682370"/>
            <a:ext cx="8757213" cy="340558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881031" y="4826643"/>
            <a:ext cx="1406179" cy="26131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2445223" y="5287148"/>
            <a:ext cx="277793" cy="405114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42533" y="5749209"/>
            <a:ext cx="5566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The data are still treated as data, not code</a:t>
            </a:r>
          </a:p>
        </p:txBody>
      </p:sp>
    </p:spTree>
    <p:extLst>
      <p:ext uri="{BB962C8B-B14F-4D97-AF65-F5344CB8AC3E}">
        <p14:creationId xmlns:p14="http://schemas.microsoft.com/office/powerpoint/2010/main" val="37082452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Consideration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functions in the exec() family behave similarly to execve(), but may not be safe</a:t>
            </a:r>
          </a:p>
          <a:p>
            <a:pPr lvl="1"/>
            <a:r>
              <a:rPr lang="en-US" dirty="0" err="1"/>
              <a:t>execlp</a:t>
            </a:r>
            <a:r>
              <a:rPr lang="en-US" dirty="0"/>
              <a:t>(), </a:t>
            </a:r>
            <a:r>
              <a:rPr lang="en-US" dirty="0" err="1"/>
              <a:t>execvp</a:t>
            </a:r>
            <a:r>
              <a:rPr lang="en-US" dirty="0"/>
              <a:t>() and </a:t>
            </a:r>
            <a:r>
              <a:rPr lang="en-US" dirty="0" err="1"/>
              <a:t>execvpe</a:t>
            </a:r>
            <a:r>
              <a:rPr lang="en-US" dirty="0"/>
              <a:t>() duplicate the actions of the shell. These functions can be attacked using the PATH Environment Variable</a:t>
            </a:r>
          </a:p>
        </p:txBody>
      </p:sp>
    </p:spTree>
    <p:extLst>
      <p:ext uri="{BB962C8B-B14F-4D97-AF65-F5344CB8AC3E}">
        <p14:creationId xmlns:p14="http://schemas.microsoft.com/office/powerpoint/2010/main" val="3557365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Two-Tier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6750" y="1690688"/>
            <a:ext cx="5991958" cy="4486275"/>
          </a:xfrm>
        </p:spPr>
        <p:txBody>
          <a:bodyPr/>
          <a:lstStyle/>
          <a:p>
            <a:r>
              <a:rPr lang="en-US" dirty="0"/>
              <a:t>Implementing fine-grained access control in operating systems make OS over complicated.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OS relies on extension to enforce fine-grained access control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Privileged programs are such extensions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EB56B7-F8F8-4695-BA36-738012198C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691" t="39365" r="27976" b="19365"/>
          <a:stretch/>
        </p:blipFill>
        <p:spPr>
          <a:xfrm>
            <a:off x="6384995" y="1497378"/>
            <a:ext cx="562326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0150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91" y="163586"/>
            <a:ext cx="10515600" cy="1020978"/>
          </a:xfrm>
        </p:spPr>
        <p:txBody>
          <a:bodyPr>
            <a:normAutofit fontScale="90000"/>
          </a:bodyPr>
          <a:lstStyle/>
          <a:p>
            <a:r>
              <a:rPr lang="en-US" dirty="0"/>
              <a:t>Invoking External Commands in Other 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91" y="1184564"/>
            <a:ext cx="10886209" cy="5477493"/>
          </a:xfrm>
        </p:spPr>
        <p:txBody>
          <a:bodyPr>
            <a:normAutofit/>
          </a:bodyPr>
          <a:lstStyle/>
          <a:p>
            <a:r>
              <a:rPr lang="en-US" sz="2400" dirty="0"/>
              <a:t>Risk of invoking external commands is not limited to C programs</a:t>
            </a:r>
          </a:p>
          <a:p>
            <a:r>
              <a:rPr lang="en-US" sz="2400" dirty="0"/>
              <a:t>We should avoid problems similar to those caused by the system() functions</a:t>
            </a:r>
          </a:p>
          <a:p>
            <a:r>
              <a:rPr lang="en-US" sz="2400" dirty="0"/>
              <a:t>Examples:</a:t>
            </a:r>
          </a:p>
          <a:p>
            <a:pPr lvl="1"/>
            <a:r>
              <a:rPr lang="en-US" sz="2000" dirty="0"/>
              <a:t>Perl: open() function can run commands, but it does so through a shell</a:t>
            </a:r>
          </a:p>
          <a:p>
            <a:pPr lvl="1"/>
            <a:r>
              <a:rPr lang="en-US" sz="2000" dirty="0"/>
              <a:t>PHP: system() function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marL="457200" lvl="1" indent="0">
              <a:buNone/>
            </a:pPr>
            <a:endParaRPr lang="en-US" sz="1000" dirty="0"/>
          </a:p>
          <a:p>
            <a:pPr lvl="1"/>
            <a:r>
              <a:rPr lang="en-US" sz="2000" dirty="0"/>
              <a:t>Attack: 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http://localhost/list.php?dir=.;date</a:t>
            </a:r>
          </a:p>
          <a:p>
            <a:pPr lvl="2"/>
            <a:r>
              <a:rPr lang="en-US" dirty="0"/>
              <a:t>Command executed on server : </a:t>
            </a:r>
            <a:r>
              <a:rPr lang="en-US" dirty="0">
                <a:cs typeface="Courier New" panose="02070309020205020404" pitchFamily="49" charset="0"/>
              </a:rPr>
              <a:t>“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/bin/ls .;date</a:t>
            </a:r>
            <a:r>
              <a:rPr lang="en-US" dirty="0"/>
              <a:t>”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E1F1D7-30C0-45BA-86A1-D7FA7D1049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860" t="32160" r="18156" b="50953"/>
          <a:stretch/>
        </p:blipFill>
        <p:spPr>
          <a:xfrm>
            <a:off x="935004" y="3266177"/>
            <a:ext cx="8867371" cy="1800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8016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2238"/>
            <a:ext cx="10515600" cy="1020978"/>
          </a:xfrm>
        </p:spPr>
        <p:txBody>
          <a:bodyPr/>
          <a:lstStyle/>
          <a:p>
            <a:r>
              <a:rPr lang="en-US" dirty="0"/>
              <a:t>Principle of Isolation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5261"/>
            <a:ext cx="10515600" cy="474170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Principle: </a:t>
            </a:r>
            <a:r>
              <a:rPr lang="en-US" dirty="0">
                <a:solidFill>
                  <a:srgbClr val="C00000"/>
                </a:solidFill>
              </a:rPr>
              <a:t>Don’t mix code and data.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Attacks due to violation of this principle :</a:t>
            </a:r>
          </a:p>
          <a:p>
            <a:pPr lvl="1"/>
            <a:r>
              <a:rPr lang="en-US" dirty="0"/>
              <a:t>system()  code execution</a:t>
            </a:r>
          </a:p>
          <a:p>
            <a:pPr lvl="1"/>
            <a:r>
              <a:rPr lang="en-US" dirty="0"/>
              <a:t>Cross Site Scripting – More Information in Chapter 10</a:t>
            </a:r>
          </a:p>
          <a:p>
            <a:pPr lvl="1"/>
            <a:r>
              <a:rPr lang="en-US" dirty="0"/>
              <a:t>SQL injection - More Information in Chapter 11</a:t>
            </a:r>
          </a:p>
          <a:p>
            <a:pPr lvl="1"/>
            <a:r>
              <a:rPr lang="en-US" dirty="0"/>
              <a:t>Buffer  Overflow attacks - More Information in Chapter 4</a:t>
            </a:r>
          </a:p>
        </p:txBody>
      </p:sp>
    </p:spTree>
    <p:extLst>
      <p:ext uri="{BB962C8B-B14F-4D97-AF65-F5344CB8AC3E}">
        <p14:creationId xmlns:p14="http://schemas.microsoft.com/office/powerpoint/2010/main" val="22901027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2238"/>
            <a:ext cx="10515600" cy="1020978"/>
          </a:xfrm>
        </p:spPr>
        <p:txBody>
          <a:bodyPr/>
          <a:lstStyle/>
          <a:p>
            <a:r>
              <a:rPr lang="en-US" dirty="0"/>
              <a:t>Principle of Least Privilege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5261"/>
            <a:ext cx="10515600" cy="4741702"/>
          </a:xfrm>
        </p:spPr>
        <p:txBody>
          <a:bodyPr>
            <a:normAutofit/>
          </a:bodyPr>
          <a:lstStyle/>
          <a:p>
            <a:r>
              <a:rPr lang="en-US" dirty="0"/>
              <a:t>A privileged program should be given the power which is required to perform it’s tasks.</a:t>
            </a:r>
          </a:p>
          <a:p>
            <a:r>
              <a:rPr lang="en-US" dirty="0"/>
              <a:t>Disable the privileges (temporarily or permanently) when a privileged program doesn’t need those.</a:t>
            </a:r>
          </a:p>
          <a:p>
            <a:r>
              <a:rPr lang="en-US" dirty="0"/>
              <a:t>In Linux, </a:t>
            </a:r>
            <a:r>
              <a:rPr lang="en-US" dirty="0" err="1"/>
              <a:t>seteuid</a:t>
            </a:r>
            <a:r>
              <a:rPr lang="en-US" dirty="0"/>
              <a:t>() and </a:t>
            </a:r>
            <a:r>
              <a:rPr lang="en-US" dirty="0" err="1"/>
              <a:t>setuid</a:t>
            </a:r>
            <a:r>
              <a:rPr lang="en-US" dirty="0"/>
              <a:t>() can be used to disable/discard privileges.</a:t>
            </a:r>
          </a:p>
          <a:p>
            <a:r>
              <a:rPr lang="en-US" dirty="0"/>
              <a:t>Different </a:t>
            </a:r>
            <a:r>
              <a:rPr lang="en-US" dirty="0" err="1"/>
              <a:t>OSes</a:t>
            </a:r>
            <a:r>
              <a:rPr lang="en-US" dirty="0"/>
              <a:t> have different ways to do that.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3318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need for privileged programs</a:t>
            </a:r>
          </a:p>
          <a:p>
            <a:r>
              <a:rPr lang="en-US" dirty="0"/>
              <a:t>How the Set-UID mechanism works</a:t>
            </a:r>
          </a:p>
          <a:p>
            <a:r>
              <a:rPr lang="en-US" dirty="0"/>
              <a:t>Security flaws in privileged Set-UID programs</a:t>
            </a:r>
          </a:p>
          <a:p>
            <a:r>
              <a:rPr lang="en-US" dirty="0"/>
              <a:t>Attack surface</a:t>
            </a:r>
          </a:p>
          <a:p>
            <a:r>
              <a:rPr lang="en-US" dirty="0"/>
              <a:t>How to improve the security of privileged programs</a:t>
            </a:r>
          </a:p>
        </p:txBody>
      </p:sp>
    </p:spTree>
    <p:extLst>
      <p:ext uri="{BB962C8B-B14F-4D97-AF65-F5344CB8AC3E}">
        <p14:creationId xmlns:p14="http://schemas.microsoft.com/office/powerpoint/2010/main" val="3603713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Privileged 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6750" y="1690688"/>
            <a:ext cx="10687050" cy="4486275"/>
          </a:xfrm>
        </p:spPr>
        <p:txBody>
          <a:bodyPr/>
          <a:lstStyle/>
          <a:p>
            <a:r>
              <a:rPr lang="en-US" dirty="0"/>
              <a:t>Daemons</a:t>
            </a:r>
          </a:p>
          <a:p>
            <a:pPr lvl="1"/>
            <a:r>
              <a:rPr lang="en-US" dirty="0"/>
              <a:t>Computer program that runs in the background</a:t>
            </a:r>
          </a:p>
          <a:p>
            <a:pPr lvl="1"/>
            <a:r>
              <a:rPr lang="en-US" dirty="0"/>
              <a:t>Needs to run as root or other privileged users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Set-UID Programs</a:t>
            </a:r>
          </a:p>
          <a:p>
            <a:pPr lvl="1"/>
            <a:r>
              <a:rPr lang="en-US" dirty="0"/>
              <a:t>Widely used in UNIX systems</a:t>
            </a:r>
          </a:p>
          <a:p>
            <a:pPr lvl="1"/>
            <a:r>
              <a:rPr lang="en-US" dirty="0"/>
              <a:t>Program marked with a special bit</a:t>
            </a:r>
          </a:p>
        </p:txBody>
      </p:sp>
    </p:spTree>
    <p:extLst>
      <p:ext uri="{BB962C8B-B14F-4D97-AF65-F5344CB8AC3E}">
        <p14:creationId xmlns:p14="http://schemas.microsoft.com/office/powerpoint/2010/main" val="2765971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831" y="141818"/>
            <a:ext cx="10515600" cy="934306"/>
          </a:xfrm>
        </p:spPr>
        <p:txBody>
          <a:bodyPr/>
          <a:lstStyle/>
          <a:p>
            <a:r>
              <a:rPr lang="en-US" dirty="0"/>
              <a:t>Superman Story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0D65547-1C8E-4CA4-B891-C691BA5EE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743" y="1360714"/>
            <a:ext cx="7609113" cy="5050972"/>
          </a:xfrm>
        </p:spPr>
        <p:txBody>
          <a:bodyPr/>
          <a:lstStyle/>
          <a:p>
            <a:r>
              <a:rPr lang="en-US" dirty="0"/>
              <a:t>Power Suit</a:t>
            </a:r>
          </a:p>
          <a:p>
            <a:pPr lvl="1"/>
            <a:r>
              <a:rPr lang="en-US" dirty="0" err="1"/>
              <a:t>Superpeople</a:t>
            </a:r>
            <a:r>
              <a:rPr lang="en-US" dirty="0"/>
              <a:t>: Directly give them the power</a:t>
            </a:r>
          </a:p>
          <a:p>
            <a:pPr lvl="1"/>
            <a:r>
              <a:rPr lang="en-US" dirty="0"/>
              <a:t>Issues: bad </a:t>
            </a:r>
            <a:r>
              <a:rPr lang="en-US" dirty="0" err="1"/>
              <a:t>superpeople</a:t>
            </a:r>
            <a:endParaRPr lang="en-US" dirty="0"/>
          </a:p>
          <a:p>
            <a:endParaRPr lang="en-US" dirty="0"/>
          </a:p>
          <a:p>
            <a:r>
              <a:rPr lang="en-US" dirty="0"/>
              <a:t>Power Suit 2.0</a:t>
            </a:r>
          </a:p>
          <a:p>
            <a:pPr lvl="1"/>
            <a:r>
              <a:rPr lang="en-US" dirty="0"/>
              <a:t>Computer chip</a:t>
            </a:r>
          </a:p>
          <a:p>
            <a:pPr lvl="1"/>
            <a:r>
              <a:rPr lang="en-US" dirty="0"/>
              <a:t>Specific task</a:t>
            </a:r>
          </a:p>
          <a:p>
            <a:pPr lvl="1"/>
            <a:r>
              <a:rPr lang="en-US" dirty="0"/>
              <a:t>No way to deviate from pre-programmed task</a:t>
            </a:r>
          </a:p>
          <a:p>
            <a:endParaRPr lang="en-US" dirty="0"/>
          </a:p>
          <a:p>
            <a:r>
              <a:rPr lang="en-US" dirty="0"/>
              <a:t>Set-UID mechanism: A Power Suit mechanism implemented in Linux OS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9482" y="478246"/>
            <a:ext cx="5511409" cy="5511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0739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Set-UID Concept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6170"/>
            <a:ext cx="10515600" cy="4351338"/>
          </a:xfrm>
        </p:spPr>
        <p:txBody>
          <a:bodyPr>
            <a:normAutofit/>
          </a:bodyPr>
          <a:lstStyle/>
          <a:p>
            <a:pPr marL="685800" indent="-457200">
              <a:lnSpc>
                <a:spcPct val="110000"/>
              </a:lnSpc>
              <a:spcBef>
                <a:spcPts val="0"/>
              </a:spcBef>
              <a:buClr>
                <a:srgbClr val="FF0000"/>
              </a:buClr>
            </a:pPr>
            <a:r>
              <a:rPr lang="en" b="1" dirty="0">
                <a:solidFill>
                  <a:srgbClr val="FF0000"/>
                </a:solidFill>
              </a:rPr>
              <a:t>Allow user to run a program with the program owner’s privilege. </a:t>
            </a:r>
          </a:p>
          <a:p>
            <a:pPr marL="685800" indent="-457200">
              <a:lnSpc>
                <a:spcPct val="150000"/>
              </a:lnSpc>
              <a:spcBef>
                <a:spcPts val="0"/>
              </a:spcBef>
            </a:pPr>
            <a:r>
              <a:rPr lang="en" dirty="0"/>
              <a:t>Allow users to run programs with temporary elevated privileges</a:t>
            </a:r>
          </a:p>
          <a:p>
            <a:pPr marL="685800" indent="-457200">
              <a:lnSpc>
                <a:spcPct val="150000"/>
              </a:lnSpc>
              <a:spcBef>
                <a:spcPts val="0"/>
              </a:spcBef>
            </a:pPr>
            <a:r>
              <a:rPr lang="en" dirty="0"/>
              <a:t>Example: the 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passwd </a:t>
            </a:r>
            <a:r>
              <a:rPr lang="en" dirty="0">
                <a:ea typeface="Consolas"/>
                <a:cs typeface="Consolas"/>
                <a:sym typeface="Consolas"/>
              </a:rPr>
              <a:t>program</a:t>
            </a:r>
          </a:p>
          <a:p>
            <a:pPr marL="685800" indent="-457200">
              <a:lnSpc>
                <a:spcPct val="150000"/>
              </a:lnSpc>
              <a:spcBef>
                <a:spcPts val="0"/>
              </a:spcBef>
            </a:pPr>
            <a:endParaRPr lang="en" sz="1100" dirty="0">
              <a:ea typeface="Consolas"/>
              <a:cs typeface="Consolas"/>
              <a:sym typeface="Consolas"/>
            </a:endParaRPr>
          </a:p>
          <a:p>
            <a:pPr marL="457200" lv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300" dirty="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$ ls -l /usr/bin/passwd</a:t>
            </a:r>
          </a:p>
          <a:p>
            <a:pPr marL="457200" lv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	-rw</a:t>
            </a:r>
            <a:r>
              <a:rPr lang="en" sz="2000" b="1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r-xr-x 1 </a:t>
            </a:r>
            <a:r>
              <a:rPr lang="en" sz="2000" b="1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root</a:t>
            </a: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 root 41284 Sep 12  2012 </a:t>
            </a:r>
            <a:r>
              <a:rPr lang="en" sz="2000" b="1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/usr/bin/passwd</a:t>
            </a:r>
          </a:p>
        </p:txBody>
      </p:sp>
    </p:spTree>
    <p:extLst>
      <p:ext uri="{BB962C8B-B14F-4D97-AF65-F5344CB8AC3E}">
        <p14:creationId xmlns:p14="http://schemas.microsoft.com/office/powerpoint/2010/main" val="3975509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Set-UID Concept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6170"/>
            <a:ext cx="10515600" cy="4736286"/>
          </a:xfrm>
        </p:spPr>
        <p:txBody>
          <a:bodyPr>
            <a:normAutofit/>
          </a:bodyPr>
          <a:lstStyle/>
          <a:p>
            <a:pPr marL="685800" indent="-457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dirty="0"/>
              <a:t>Every process has two User IDs. </a:t>
            </a:r>
          </a:p>
          <a:p>
            <a:pPr marL="685800" indent="-457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b="1" dirty="0"/>
              <a:t>Real UID (RUID)</a:t>
            </a:r>
            <a:r>
              <a:rPr lang="en-US" dirty="0"/>
              <a:t>: Identifies real owner of process	</a:t>
            </a:r>
          </a:p>
          <a:p>
            <a:pPr marL="685800" indent="-457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b="1" dirty="0"/>
              <a:t>Effective UID (EUID)</a:t>
            </a:r>
            <a:r>
              <a:rPr lang="en-US" dirty="0"/>
              <a:t>: Identifies privilege of a process</a:t>
            </a:r>
          </a:p>
          <a:p>
            <a:pPr marL="1143000" lvl="1" indent="-457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dirty="0"/>
              <a:t>Access control is based on EUID</a:t>
            </a:r>
          </a:p>
          <a:p>
            <a:pPr marL="685800" indent="-457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dirty="0"/>
              <a:t>When a normal program is executed, </a:t>
            </a:r>
            <a:r>
              <a:rPr lang="en-US" dirty="0">
                <a:solidFill>
                  <a:srgbClr val="C00000"/>
                </a:solidFill>
              </a:rPr>
              <a:t>RUID = EUID</a:t>
            </a:r>
            <a:r>
              <a:rPr lang="en-US" dirty="0"/>
              <a:t>, they both equal to the ID of the user who runs the program</a:t>
            </a:r>
          </a:p>
          <a:p>
            <a:pPr marL="685800" indent="-457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dirty="0"/>
              <a:t>When a Set-UID is executed, </a:t>
            </a:r>
            <a:r>
              <a:rPr lang="en-US" dirty="0">
                <a:solidFill>
                  <a:srgbClr val="C00000"/>
                </a:solidFill>
              </a:rPr>
              <a:t>RUID ≠ EUID</a:t>
            </a:r>
            <a:r>
              <a:rPr lang="en-US" dirty="0"/>
              <a:t>. RUID still equal to the user’s ID, but EUID equals to the program </a:t>
            </a:r>
            <a:r>
              <a:rPr lang="en-US" b="1" dirty="0"/>
              <a:t>owner</a:t>
            </a:r>
            <a:r>
              <a:rPr lang="en-US" dirty="0"/>
              <a:t>’s ID. </a:t>
            </a:r>
          </a:p>
          <a:p>
            <a:pPr marL="1143000" lvl="1" indent="-457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dirty="0"/>
              <a:t>If the program is owned by root, the program runs with the root privilege.</a:t>
            </a:r>
          </a:p>
        </p:txBody>
      </p:sp>
    </p:spTree>
    <p:extLst>
      <p:ext uri="{BB962C8B-B14F-4D97-AF65-F5344CB8AC3E}">
        <p14:creationId xmlns:p14="http://schemas.microsoft.com/office/powerpoint/2010/main" val="697330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r>
              <a:rPr lang="en-US" dirty="0"/>
              <a:t>Turn a Program into Set-UID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4078" y="1494356"/>
            <a:ext cx="3300046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Change the owner of a file to root 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Before Enabling Set-UID bit: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After Enabling the Set-UID bit 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A23F8F-0EF5-42C9-83C1-B504B1FBB4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175" t="18730" r="45833" b="72222"/>
          <a:stretch/>
        </p:blipFill>
        <p:spPr>
          <a:xfrm>
            <a:off x="4189312" y="1439261"/>
            <a:ext cx="6479532" cy="14096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4DB3C6B-76B4-4E02-9A8B-65E7C524B88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075" t="18889" r="51290" b="75714"/>
          <a:stretch/>
        </p:blipFill>
        <p:spPr>
          <a:xfrm>
            <a:off x="4189312" y="3135555"/>
            <a:ext cx="4977289" cy="8135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2787623-C6CF-40CA-A95C-2652C77BD04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7976" t="20159" r="49207" b="67506"/>
          <a:stretch/>
        </p:blipFill>
        <p:spPr>
          <a:xfrm>
            <a:off x="4222395" y="4235773"/>
            <a:ext cx="6413366" cy="216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795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2238"/>
            <a:ext cx="10515600" cy="1020978"/>
          </a:xfrm>
        </p:spPr>
        <p:txBody>
          <a:bodyPr/>
          <a:lstStyle/>
          <a:p>
            <a:r>
              <a:rPr lang="en-US" dirty="0"/>
              <a:t>How it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5261"/>
            <a:ext cx="10515600" cy="474170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Set-UID program is just like any other program, except that it has a special marking, which a single bit called Set-UID bit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EAD0F2-52E7-46D9-BA3C-68E94CC5D5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146" t="33587" r="23481" b="50548"/>
          <a:stretch/>
        </p:blipFill>
        <p:spPr>
          <a:xfrm>
            <a:off x="937550" y="2663052"/>
            <a:ext cx="9521142" cy="13622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292CCF4-C1D2-4DAF-9505-5B52AD40E2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75" t="38481" r="15031" b="49564"/>
          <a:stretch/>
        </p:blipFill>
        <p:spPr>
          <a:xfrm>
            <a:off x="937550" y="4714277"/>
            <a:ext cx="9521142" cy="819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554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2295</TotalTime>
  <Words>1810</Words>
  <Application>Microsoft Office PowerPoint</Application>
  <PresentationFormat>宽屏</PresentationFormat>
  <Paragraphs>280</Paragraphs>
  <Slides>33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9" baseType="lpstr">
      <vt:lpstr>Arial</vt:lpstr>
      <vt:lpstr>Calibri</vt:lpstr>
      <vt:lpstr>Calibri Light</vt:lpstr>
      <vt:lpstr>Consolas</vt:lpstr>
      <vt:lpstr>Courier New</vt:lpstr>
      <vt:lpstr>Office Theme</vt:lpstr>
      <vt:lpstr>Set-UID Privileged Programs</vt:lpstr>
      <vt:lpstr>Need for Privileged Programs</vt:lpstr>
      <vt:lpstr>Two-Tier Approach</vt:lpstr>
      <vt:lpstr>Types of Privileged Programs</vt:lpstr>
      <vt:lpstr>Superman Story</vt:lpstr>
      <vt:lpstr>Set-UID Concept</vt:lpstr>
      <vt:lpstr>Set-UID Concept</vt:lpstr>
      <vt:lpstr>Turn a Program into Set-UID</vt:lpstr>
      <vt:lpstr>How it Works</vt:lpstr>
      <vt:lpstr>Example of Set UID</vt:lpstr>
      <vt:lpstr>How is Set-UID Secure?</vt:lpstr>
      <vt:lpstr>Attack on Superman</vt:lpstr>
      <vt:lpstr>Attack Surfaces of Set-UID Programs</vt:lpstr>
      <vt:lpstr>Attacks via User Inputs</vt:lpstr>
      <vt:lpstr>Attacks via User Inputs</vt:lpstr>
      <vt:lpstr>Attacks via System Inputs</vt:lpstr>
      <vt:lpstr>Attacks via Environment Variables</vt:lpstr>
      <vt:lpstr>Attacks via Environment Variables</vt:lpstr>
      <vt:lpstr>Capability Leaking</vt:lpstr>
      <vt:lpstr>Attacks via Capability Leaking: An Example</vt:lpstr>
      <vt:lpstr>Attacks via Capability Leaking (Continued) </vt:lpstr>
      <vt:lpstr>Capability Leaking in OS X – Case Study </vt:lpstr>
      <vt:lpstr>Invoking Programs</vt:lpstr>
      <vt:lpstr>Invoking Programs : Unsafe Approach</vt:lpstr>
      <vt:lpstr>Invoking Programs : Unsafe Approach ( Continued)</vt:lpstr>
      <vt:lpstr>A Note</vt:lpstr>
      <vt:lpstr>Invoking Programs Safely: using execve()</vt:lpstr>
      <vt:lpstr>Invoking Programs Safely ( Continued)</vt:lpstr>
      <vt:lpstr>Additional Consideration</vt:lpstr>
      <vt:lpstr>Invoking External Commands in Other Languages</vt:lpstr>
      <vt:lpstr>Principle of Isolation</vt:lpstr>
      <vt:lpstr>Principle of Least Privilege</vt:lpstr>
      <vt:lpstr>Summary</vt:lpstr>
    </vt:vector>
  </TitlesOfParts>
  <Company>Syracuse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杨 恒宇</cp:lastModifiedBy>
  <cp:revision>109</cp:revision>
  <dcterms:created xsi:type="dcterms:W3CDTF">2017-10-29T00:53:57Z</dcterms:created>
  <dcterms:modified xsi:type="dcterms:W3CDTF">2021-09-22T16:59:21Z</dcterms:modified>
</cp:coreProperties>
</file>