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FF138C-A16A-4047-BA0A-27B4B2C92A7C}">
  <a:tblStyle styleId="{8FFF138C-A16A-4047-BA0A-27B4B2C92A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587dea3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587dea3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587dea3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587dea3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587dea3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587dea3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587dea34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587dea34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su scheduling della CPU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Traccia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Sulla base di questa tabella andiamo a vedere i seguenti 3 grafici.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1023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{8FFF138C-A16A-4047-BA0A-27B4B2C92A7C}</a:tableStyleId>
              </a:tblPr>
              <a:tblGrid>
                <a:gridCol w="1034150"/>
                <a:gridCol w="1089200"/>
                <a:gridCol w="1018425"/>
                <a:gridCol w="1340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Processo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Tempo di esecuzione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Tempo di attesa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Tempo di esecuzione dopo attesa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 secondi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 secondi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 secondo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 secondi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 secondo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 secondo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 secondi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 secondo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Mono-tasking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72425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I sistemi operativi che gestiscono l’esecuzione di un solo programma per volta sono detti mono-tasking. L’inefficienza dei sistemi mono-tasking, sta nel fatto che la CPU passa una percentuale non trascurabile del suo tempo in attesa di eventi esterni, senza compiere nessuna azione</a:t>
            </a:r>
            <a:endParaRPr sz="1500"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49050" y="248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{8FFF138C-A16A-4047-BA0A-27B4B2C92A7C}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5"/>
          <p:cNvSpPr txBox="1"/>
          <p:nvPr/>
        </p:nvSpPr>
        <p:spPr>
          <a:xfrm>
            <a:off x="901500" y="4069175"/>
            <a:ext cx="4124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(1s per quadrato)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904450" y="3499775"/>
            <a:ext cx="272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3625625" y="3885150"/>
            <a:ext cx="4081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4986200" y="3491925"/>
            <a:ext cx="27213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 flipH="1" rot="10800000">
            <a:off x="912300" y="3075150"/>
            <a:ext cx="40740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5434500" y="3075150"/>
            <a:ext cx="22650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/>
          <p:nvPr/>
        </p:nvCxnSpPr>
        <p:spPr>
          <a:xfrm flipH="1" rot="10800000">
            <a:off x="904450" y="2689775"/>
            <a:ext cx="45222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449050" y="2074375"/>
            <a:ext cx="414000" cy="308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263850" y="2074363"/>
            <a:ext cx="414000" cy="30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913750" y="2003500"/>
            <a:ext cx="27027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attesa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735750" y="1997675"/>
            <a:ext cx="19899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utilizzo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Multi-tasking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11700" y="494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Il multitasking si riferisce alla capacità di svolgere contemporaneamente o alternare rapidamente tra più compiti. Nel contesto dei sistemi informatici e del software, multitasking indica spesso l'esecuzione simultanea di molteplici compiti o processi su un singolo computer o su un gruppo di computer connessi. Questo è un sistema più </a:t>
            </a:r>
            <a:r>
              <a:rPr lang="it" sz="1500"/>
              <a:t>efficiente</a:t>
            </a:r>
            <a:r>
              <a:rPr lang="it" sz="1500"/>
              <a:t> per la nostra traccia.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441200" y="260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{8FFF138C-A16A-4047-BA0A-27B4B2C92A7C}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893650" y="4188875"/>
            <a:ext cx="28629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(1s per quadrato)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>
            <a:off x="904450" y="3609900"/>
            <a:ext cx="13605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896575" y="3193050"/>
            <a:ext cx="2721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896575" y="2784225"/>
            <a:ext cx="3177300" cy="1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 rot="10800000">
            <a:off x="3617750" y="4003250"/>
            <a:ext cx="2721300" cy="1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 rot="10800000">
            <a:off x="3609900" y="3609775"/>
            <a:ext cx="2721300" cy="2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4073900" y="3200925"/>
            <a:ext cx="225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441200" y="2202125"/>
            <a:ext cx="471900" cy="33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98800" y="2190275"/>
            <a:ext cx="2831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attesa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193375" y="2190275"/>
            <a:ext cx="471900" cy="36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756550" y="2190275"/>
            <a:ext cx="2831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utilizzo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Time-sharing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980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/>
              <a:t>Questo è l’evoluzione dei sistemi multi-tasking. Nei sistemi time-sharing i processi sono in esecuzione per un lasso di tempo standard detto </a:t>
            </a:r>
            <a:r>
              <a:rPr b="1" lang="it" sz="1500"/>
              <a:t>quanto</a:t>
            </a:r>
            <a:r>
              <a:rPr lang="it" sz="1500"/>
              <a:t>. Il processo viene interrotto per passare ad eseguire un altro processo per un </a:t>
            </a:r>
            <a:r>
              <a:rPr b="1" lang="it" sz="1500"/>
              <a:t>quanto</a:t>
            </a:r>
            <a:r>
              <a:rPr lang="it" sz="1500"/>
              <a:t> e </a:t>
            </a:r>
            <a:r>
              <a:rPr lang="it" sz="1500"/>
              <a:t>così</a:t>
            </a:r>
            <a:r>
              <a:rPr lang="it" sz="1500"/>
              <a:t> via. </a:t>
            </a:r>
            <a:endParaRPr sz="1500"/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464775" y="24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{8FFF138C-A16A-4047-BA0A-27B4B2C92A7C}</a:tableStyleId>
              </a:tblPr>
              <a:tblGrid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  <a:gridCol w="45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7" name="Google Shape;137;p17"/>
          <p:cNvCxnSpPr/>
          <p:nvPr/>
        </p:nvCxnSpPr>
        <p:spPr>
          <a:xfrm>
            <a:off x="920175" y="3436875"/>
            <a:ext cx="464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2274575" y="2996425"/>
            <a:ext cx="3175800" cy="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920175" y="3027900"/>
            <a:ext cx="912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7"/>
          <p:cNvCxnSpPr/>
          <p:nvPr/>
        </p:nvCxnSpPr>
        <p:spPr>
          <a:xfrm>
            <a:off x="928025" y="2634675"/>
            <a:ext cx="13686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7"/>
          <p:cNvCxnSpPr/>
          <p:nvPr/>
        </p:nvCxnSpPr>
        <p:spPr>
          <a:xfrm>
            <a:off x="2736900" y="2650400"/>
            <a:ext cx="90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4097500" y="2634725"/>
            <a:ext cx="4404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1832475" y="3436875"/>
            <a:ext cx="135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3633475" y="3436875"/>
            <a:ext cx="18090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1376325" y="3814375"/>
            <a:ext cx="1360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3193050" y="3814425"/>
            <a:ext cx="8967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4545775" y="3814375"/>
            <a:ext cx="904500" cy="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7"/>
          <p:cNvSpPr txBox="1"/>
          <p:nvPr/>
        </p:nvSpPr>
        <p:spPr>
          <a:xfrm>
            <a:off x="917225" y="4023725"/>
            <a:ext cx="3106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(1s per quadrato)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479825" y="1989750"/>
            <a:ext cx="448200" cy="385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055275" y="1989750"/>
            <a:ext cx="27498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Tempo utilizzo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