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257" r:id="rId3"/>
    <p:sldId id="434" r:id="rId4"/>
    <p:sldId id="337" r:id="rId5"/>
    <p:sldId id="435" r:id="rId6"/>
    <p:sldId id="436" r:id="rId7"/>
    <p:sldId id="437" r:id="rId8"/>
    <p:sldId id="438" r:id="rId9"/>
    <p:sldId id="439" r:id="rId10"/>
    <p:sldId id="440" r:id="rId11"/>
    <p:sldId id="441" r:id="rId12"/>
    <p:sldId id="442" r:id="rId13"/>
    <p:sldId id="444" r:id="rId14"/>
    <p:sldId id="445" r:id="rId15"/>
  </p:sldIdLst>
  <p:sldSz cx="9144000" cy="6858000" type="screen4x3"/>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3" d="100"/>
          <a:sy n="73" d="100"/>
        </p:scale>
        <p:origin x="144" y="30"/>
      </p:cViewPr>
      <p:guideLst>
        <p:guide orient="horz" pos="2160"/>
        <p:guide pos="2880"/>
      </p:guideLst>
    </p:cSldViewPr>
  </p:slideViewPr>
  <p:notesTextViewPr>
    <p:cViewPr>
      <p:scale>
        <a:sx n="100" d="100"/>
        <a:sy n="100" d="100"/>
      </p:scale>
      <p:origin x="0" y="0"/>
    </p:cViewPr>
  </p:notesTextViewPr>
  <p:notesViewPr>
    <p:cSldViewPr snapToGrid="0" snapToObjects="1" showGuides="1">
      <p:cViewPr varScale="1">
        <p:scale>
          <a:sx n="241" d="100"/>
          <a:sy n="241" d="100"/>
        </p:scale>
        <p:origin x="2928" y="17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Lingman" userId="3c9a4b8a81ba15bc" providerId="LiveId" clId="{5AC03344-7933-4CBE-BAF1-7D2A012F81A4}"/>
    <pc:docChg chg="delSld">
      <pc:chgData name="Dan Lingman" userId="3c9a4b8a81ba15bc" providerId="LiveId" clId="{5AC03344-7933-4CBE-BAF1-7D2A012F81A4}" dt="2019-02-16T23:00:07.002" v="0" actId="2696"/>
      <pc:docMkLst>
        <pc:docMk/>
      </pc:docMkLst>
      <pc:sldChg chg="del">
        <pc:chgData name="Dan Lingman" userId="3c9a4b8a81ba15bc" providerId="LiveId" clId="{5AC03344-7933-4CBE-BAF1-7D2A012F81A4}" dt="2019-02-16T23:00:07.002" v="0" actId="2696"/>
        <pc:sldMkLst>
          <pc:docMk/>
          <pc:sldMk cId="3258742609" sldId="443"/>
        </pc:sldMkLst>
      </pc:sldChg>
    </pc:docChg>
  </pc:docChgLst>
  <pc:docChgLst>
    <pc:chgData name="Dan Lingman" userId="3c9a4b8a81ba15bc" providerId="LiveId" clId="{23B23CEC-F762-4C81-BF0A-C5534100D18B}"/>
    <pc:docChg chg="modSld">
      <pc:chgData name="Dan Lingman" userId="3c9a4b8a81ba15bc" providerId="LiveId" clId="{23B23CEC-F762-4C81-BF0A-C5534100D18B}" dt="2021-03-26T17:23:26.537" v="0" actId="20577"/>
      <pc:docMkLst>
        <pc:docMk/>
      </pc:docMkLst>
      <pc:sldChg chg="modSp mod">
        <pc:chgData name="Dan Lingman" userId="3c9a4b8a81ba15bc" providerId="LiveId" clId="{23B23CEC-F762-4C81-BF0A-C5534100D18B}" dt="2021-03-26T17:23:26.537" v="0" actId="20577"/>
        <pc:sldMkLst>
          <pc:docMk/>
          <pc:sldMk cId="2896237331" sldId="436"/>
        </pc:sldMkLst>
        <pc:spChg chg="mod">
          <ac:chgData name="Dan Lingman" userId="3c9a4b8a81ba15bc" providerId="LiveId" clId="{23B23CEC-F762-4C81-BF0A-C5534100D18B}" dt="2021-03-26T17:23:26.537" v="0" actId="20577"/>
          <ac:spMkLst>
            <pc:docMk/>
            <pc:sldMk cId="2896237331" sldId="436"/>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54B154D7-D349-4F1C-8775-B794F401CB60}" type="datetimeFigureOut">
              <a:rPr lang="en-CA" smtClean="0"/>
              <a:t>2021-03-26</a:t>
            </a:fld>
            <a:endParaRPr lang="en-CA"/>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591DDF34-499A-4E2E-B302-87C6B13644E2}" type="slidenum">
              <a:rPr lang="en-CA" smtClean="0"/>
              <a:t>‹#›</a:t>
            </a:fld>
            <a:endParaRPr lang="en-CA"/>
          </a:p>
        </p:txBody>
      </p:sp>
    </p:spTree>
    <p:extLst>
      <p:ext uri="{BB962C8B-B14F-4D97-AF65-F5344CB8AC3E}">
        <p14:creationId xmlns:p14="http://schemas.microsoft.com/office/powerpoint/2010/main" val="462325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3AEF7F62-BAEC-B64F-AED7-54B152F43EDA}" type="datetimeFigureOut">
              <a:rPr lang="en-US" smtClean="0"/>
              <a:pPr/>
              <a:t>3/26/2021</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0C13EFF0-069A-3340-9BA2-29D0321BCEB7}" type="slidenum">
              <a:rPr lang="en-US" smtClean="0"/>
              <a:pPr/>
              <a:t>‹#›</a:t>
            </a:fld>
            <a:endParaRPr lang="en-US"/>
          </a:p>
        </p:txBody>
      </p:sp>
    </p:spTree>
    <p:extLst>
      <p:ext uri="{BB962C8B-B14F-4D97-AF65-F5344CB8AC3E}">
        <p14:creationId xmlns:p14="http://schemas.microsoft.com/office/powerpoint/2010/main" val="32835754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010400" y="6492875"/>
            <a:ext cx="2133600" cy="365125"/>
          </a:xfrm>
        </p:spPr>
        <p:txBody>
          <a:bodyPr/>
          <a:lstStyle>
            <a:lvl1pPr>
              <a:defRPr>
                <a:solidFill>
                  <a:srgbClr val="000000"/>
                </a:solidFill>
                <a:latin typeface="Helvetica"/>
                <a:cs typeface="Helvetica"/>
              </a:defRPr>
            </a:lvl1pPr>
          </a:lstStyle>
          <a:p>
            <a:fld id="{719E6248-47B5-DA49-B1EB-540B903CA564}" type="slidenum">
              <a:rPr lang="en-US" smtClean="0"/>
              <a:pPr/>
              <a:t>‹#›</a:t>
            </a:fld>
            <a:endParaRPr lang="en-US"/>
          </a:p>
        </p:txBody>
      </p:sp>
      <p:pic>
        <p:nvPicPr>
          <p:cNvPr id="7" name="Picture 6"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8" name="Picture 7"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9" name="TextBox 8"/>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CA"/>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10"/>
          </p:nvPr>
        </p:nvSpPr>
        <p:spPr/>
        <p:txBody>
          <a:bodyPr/>
          <a:lstStyle/>
          <a:p>
            <a:fld id="{EB9B1F04-075E-A046-BB5E-0681699506F0}"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9" name="Picture 8"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10" name="Picture 9"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1" name="TextBox 10"/>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a:t>
            </a:fld>
            <a:endParaRPr lang="en-US"/>
          </a:p>
        </p:txBody>
      </p:sp>
      <p:pic>
        <p:nvPicPr>
          <p:cNvPr id="8" name="Picture 7" descr="AlgonquinCollege.png"/>
          <p:cNvPicPr>
            <a:picLocks noChangeAspect="1"/>
          </p:cNvPicPr>
          <p:nvPr userDrawn="1"/>
        </p:nvPicPr>
        <p:blipFill>
          <a:blip r:embed="rId2"/>
          <a:stretch>
            <a:fillRect/>
          </a:stretch>
        </p:blipFill>
        <p:spPr>
          <a:xfrm>
            <a:off x="1" y="0"/>
            <a:ext cx="1398992" cy="327037"/>
          </a:xfrm>
          <a:prstGeom prst="rect">
            <a:avLst/>
          </a:prstGeom>
        </p:spPr>
      </p:pic>
      <p:pic>
        <p:nvPicPr>
          <p:cNvPr id="9" name="Picture 8" descr="School of Media and Design.png"/>
          <p:cNvPicPr>
            <a:picLocks noChangeAspect="1"/>
          </p:cNvPicPr>
          <p:nvPr userDrawn="1"/>
        </p:nvPicPr>
        <p:blipFill>
          <a:blip r:embed="rId3"/>
          <a:srcRect r="54678"/>
          <a:stretch>
            <a:fillRect/>
          </a:stretch>
        </p:blipFill>
        <p:spPr>
          <a:xfrm>
            <a:off x="1398993" y="91"/>
            <a:ext cx="1029019" cy="326946"/>
          </a:xfrm>
          <a:prstGeom prst="rect">
            <a:avLst/>
          </a:prstGeom>
        </p:spPr>
      </p:pic>
      <p:sp>
        <p:nvSpPr>
          <p:cNvPr id="10" name="TextBox 9"/>
          <p:cNvSpPr txBox="1"/>
          <p:nvPr userDrawn="1"/>
        </p:nvSpPr>
        <p:spPr>
          <a:xfrm>
            <a:off x="8101101" y="19260"/>
            <a:ext cx="1040670" cy="307777"/>
          </a:xfrm>
          <a:prstGeom prst="rect">
            <a:avLst/>
          </a:prstGeom>
          <a:noFill/>
        </p:spPr>
        <p:txBody>
          <a:bodyPr wrap="none" rtlCol="0">
            <a:spAutoFit/>
          </a:bodyPr>
          <a:lstStyle/>
          <a:p>
            <a:r>
              <a:rPr lang="en-US" sz="1400" dirty="0">
                <a:solidFill>
                  <a:srgbClr val="008000"/>
                </a:solidFill>
                <a:latin typeface="Helvetica"/>
                <a:cs typeface="Helvetica"/>
              </a:rPr>
              <a:t>GAM 1574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a:lstStyle/>
          <a:p>
            <a:fld id="{EB9B1F04-075E-A046-BB5E-0681699506F0}" type="datetimeFigureOut">
              <a:rPr lang="en-US" smtClean="0"/>
              <a:pPr/>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p:txBody>
          <a:bodyPr/>
          <a:lstStyle/>
          <a:p>
            <a:fld id="{EB9B1F04-075E-A046-BB5E-0681699506F0}" type="datetimeFigureOut">
              <a:rPr lang="en-US" smtClean="0"/>
              <a:pPr/>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CA"/>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7" name="Date Placeholder 6"/>
          <p:cNvSpPr>
            <a:spLocks noGrp="1"/>
          </p:cNvSpPr>
          <p:nvPr>
            <p:ph type="dt" sz="half" idx="10"/>
          </p:nvPr>
        </p:nvSpPr>
        <p:spPr/>
        <p:txBody>
          <a:bodyPr/>
          <a:lstStyle/>
          <a:p>
            <a:fld id="{EB9B1F04-075E-A046-BB5E-0681699506F0}" type="datetimeFigureOut">
              <a:rPr lang="en-US" smtClean="0"/>
              <a:pPr/>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Date Placeholder 2"/>
          <p:cNvSpPr>
            <a:spLocks noGrp="1"/>
          </p:cNvSpPr>
          <p:nvPr>
            <p:ph type="dt" sz="half" idx="10"/>
          </p:nvPr>
        </p:nvSpPr>
        <p:spPr/>
        <p:txBody>
          <a:bodyPr/>
          <a:lstStyle/>
          <a:p>
            <a:fld id="{EB9B1F04-075E-A046-BB5E-0681699506F0}" type="datetimeFigureOut">
              <a:rPr lang="en-US" smtClean="0"/>
              <a:pPr/>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9B1F04-075E-A046-BB5E-0681699506F0}" type="datetimeFigureOut">
              <a:rPr lang="en-US" smtClean="0"/>
              <a:pPr/>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5" name="Date Placeholder 4"/>
          <p:cNvSpPr>
            <a:spLocks noGrp="1"/>
          </p:cNvSpPr>
          <p:nvPr>
            <p:ph type="dt" sz="half" idx="10"/>
          </p:nvPr>
        </p:nvSpPr>
        <p:spPr/>
        <p:txBody>
          <a:bodyPr/>
          <a:lstStyle/>
          <a:p>
            <a:fld id="{EB9B1F04-075E-A046-BB5E-0681699506F0}" type="datetimeFigureOut">
              <a:rPr lang="en-US" smtClean="0"/>
              <a:pPr/>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9E6248-47B5-DA49-B1EB-540B903CA5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9B1F04-075E-A046-BB5E-0681699506F0}" type="datetimeFigureOut">
              <a:rPr lang="en-US" smtClean="0"/>
              <a:pPr/>
              <a:t>3/26/2021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E6248-47B5-DA49-B1EB-540B903CA5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acebook.com/Dan.Lingman" TargetMode="External"/><Relationship Id="rId2" Type="http://schemas.openxmlformats.org/officeDocument/2006/relationships/hyperlink" Target="mailto:lingmad@algonquincollege.com" TargetMode="External"/><Relationship Id="rId1" Type="http://schemas.openxmlformats.org/officeDocument/2006/relationships/slideLayout" Target="../slideLayouts/slideLayout1.xml"/><Relationship Id="rId6" Type="http://schemas.openxmlformats.org/officeDocument/2006/relationships/hyperlink" Target="mailto:dlingman@gmail.com" TargetMode="External"/><Relationship Id="rId5" Type="http://schemas.openxmlformats.org/officeDocument/2006/relationships/hyperlink" Target="https://twitter.com/Lingman" TargetMode="External"/><Relationship Id="rId4" Type="http://schemas.openxmlformats.org/officeDocument/2006/relationships/hyperlink" Target="https://www.linkedin.com/pub/dan-lingman/1/51a/30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1069485"/>
            <a:ext cx="7772400" cy="1470025"/>
          </a:xfrm>
        </p:spPr>
        <p:txBody>
          <a:bodyPr/>
          <a:lstStyle/>
          <a:p>
            <a:r>
              <a:rPr lang="en-US" b="1" dirty="0">
                <a:latin typeface="Helvetica"/>
                <a:cs typeface="Helvetica"/>
              </a:rPr>
              <a:t>Game Algorithms</a:t>
            </a:r>
          </a:p>
        </p:txBody>
      </p:sp>
      <p:sp>
        <p:nvSpPr>
          <p:cNvPr id="3" name="Subtitle 2"/>
          <p:cNvSpPr>
            <a:spLocks noGrp="1"/>
          </p:cNvSpPr>
          <p:nvPr>
            <p:ph type="subTitle" idx="4294967295"/>
          </p:nvPr>
        </p:nvSpPr>
        <p:spPr>
          <a:xfrm>
            <a:off x="517358" y="2167943"/>
            <a:ext cx="8109284" cy="4268951"/>
          </a:xfrm>
        </p:spPr>
        <p:txBody>
          <a:bodyPr>
            <a:normAutofit fontScale="77500" lnSpcReduction="20000"/>
          </a:bodyPr>
          <a:lstStyle/>
          <a:p>
            <a:pPr algn="ctr">
              <a:buNone/>
            </a:pPr>
            <a:r>
              <a:rPr lang="en-US" sz="4600" dirty="0">
                <a:latin typeface="Helvetica"/>
                <a:cs typeface="Helvetica"/>
              </a:rPr>
              <a:t>GAM 1574</a:t>
            </a:r>
          </a:p>
          <a:p>
            <a:pPr algn="ctr">
              <a:buNone/>
            </a:pPr>
            <a:endParaRPr lang="en-US" dirty="0">
              <a:latin typeface="Helvetica"/>
              <a:cs typeface="Helvetica"/>
            </a:endParaRPr>
          </a:p>
          <a:p>
            <a:pPr algn="ctr">
              <a:buNone/>
            </a:pPr>
            <a:r>
              <a:rPr lang="en-US" sz="4600" b="1" dirty="0">
                <a:latin typeface="Helvetica"/>
                <a:cs typeface="Helvetica"/>
              </a:rPr>
              <a:t>Dan </a:t>
            </a:r>
            <a:r>
              <a:rPr lang="en-US" sz="4600" b="1" dirty="0" err="1">
                <a:latin typeface="Helvetica"/>
                <a:cs typeface="Helvetica"/>
              </a:rPr>
              <a:t>Lingman</a:t>
            </a:r>
            <a:endParaRPr lang="en-US" sz="4600" b="1" dirty="0">
              <a:latin typeface="Helvetica"/>
              <a:cs typeface="Helvetica"/>
            </a:endParaRPr>
          </a:p>
          <a:p>
            <a:pPr algn="ctr">
              <a:buNone/>
            </a:pPr>
            <a:endParaRPr lang="en-US" dirty="0">
              <a:latin typeface="Helvetica"/>
              <a:cs typeface="Helvetica"/>
            </a:endParaRPr>
          </a:p>
          <a:p>
            <a:pPr algn="ctr">
              <a:buNone/>
            </a:pPr>
            <a:r>
              <a:rPr lang="en-US" dirty="0">
                <a:latin typeface="Helvetica"/>
                <a:cs typeface="Helvetica"/>
                <a:hlinkClick r:id="rId2"/>
              </a:rPr>
              <a:t>lingmad@algonquincollege.com</a:t>
            </a:r>
            <a:endParaRPr lang="en-US" dirty="0">
              <a:latin typeface="Helvetica"/>
              <a:cs typeface="Helvetica"/>
            </a:endParaRPr>
          </a:p>
          <a:p>
            <a:pPr algn="ctr">
              <a:buNone/>
            </a:pPr>
            <a:r>
              <a:rPr lang="en-US" dirty="0">
                <a:latin typeface="Helvetica"/>
                <a:cs typeface="Helvetica"/>
                <a:hlinkClick r:id="rId3"/>
              </a:rPr>
              <a:t>https://www.facebook.com/Dan.Lingman</a:t>
            </a:r>
            <a:endParaRPr lang="en-US" dirty="0">
              <a:latin typeface="Helvetica"/>
              <a:cs typeface="Helvetica"/>
            </a:endParaRPr>
          </a:p>
          <a:p>
            <a:pPr algn="ctr">
              <a:buNone/>
            </a:pPr>
            <a:r>
              <a:rPr lang="en-US" dirty="0">
                <a:latin typeface="Helvetica"/>
                <a:cs typeface="Helvetica"/>
                <a:hlinkClick r:id="rId4"/>
              </a:rPr>
              <a:t>https://www.linkedin.com/pub/dan-lingman/1/51a/300</a:t>
            </a:r>
            <a:endParaRPr lang="en-US" dirty="0">
              <a:latin typeface="Helvetica"/>
              <a:cs typeface="Helvetica"/>
            </a:endParaRPr>
          </a:p>
          <a:p>
            <a:pPr algn="ctr">
              <a:buNone/>
            </a:pPr>
            <a:r>
              <a:rPr lang="en-US" dirty="0">
                <a:latin typeface="Helvetica"/>
                <a:cs typeface="Helvetica"/>
                <a:hlinkClick r:id="rId5"/>
              </a:rPr>
              <a:t>https://twitter.com/Lingman</a:t>
            </a:r>
            <a:endParaRPr lang="en-US" dirty="0">
              <a:latin typeface="Helvetica"/>
              <a:cs typeface="Helvetica"/>
            </a:endParaRPr>
          </a:p>
          <a:p>
            <a:pPr algn="ctr">
              <a:buNone/>
            </a:pPr>
            <a:r>
              <a:rPr lang="en-US" dirty="0">
                <a:latin typeface="Helvetica"/>
                <a:cs typeface="Helvetica"/>
                <a:hlinkClick r:id="rId6"/>
              </a:rPr>
              <a:t>dlingman@gmail.com</a:t>
            </a: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a:p>
            <a:pPr algn="ctr">
              <a:buNone/>
            </a:pPr>
            <a:endParaRPr lang="en-US" dirty="0">
              <a:latin typeface="Helvetica"/>
              <a:cs typeface="Helvetic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10</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Micro GDD</a:t>
            </a:r>
          </a:p>
          <a:p>
            <a:endParaRPr lang="en-US" sz="3200" dirty="0"/>
          </a:p>
          <a:p>
            <a:r>
              <a:rPr lang="en-US" sz="3200" dirty="0"/>
              <a:t>Shooting</a:t>
            </a:r>
          </a:p>
          <a:p>
            <a:endParaRPr lang="en-US" sz="3200" dirty="0"/>
          </a:p>
          <a:p>
            <a:r>
              <a:rPr lang="en-US" sz="3200" dirty="0"/>
              <a:t>If a </a:t>
            </a:r>
            <a:r>
              <a:rPr lang="en-US" sz="3200" dirty="0" err="1"/>
              <a:t>Boid</a:t>
            </a:r>
            <a:r>
              <a:rPr lang="en-US" sz="3200" dirty="0"/>
              <a:t> determines that another </a:t>
            </a:r>
            <a:r>
              <a:rPr lang="en-US" sz="3200" dirty="0" err="1"/>
              <a:t>Boid</a:t>
            </a:r>
            <a:r>
              <a:rPr lang="en-US" sz="3200" dirty="0"/>
              <a:t> is in front of it, it will have to decide if it wants to fire or not.  In some cases, it may want to shoot at it's own team members to give them an additional push in the right direction to speed them up. This will impart the force, but only do partial damage compared to shooting an opponent.</a:t>
            </a:r>
          </a:p>
        </p:txBody>
      </p:sp>
    </p:spTree>
    <p:extLst>
      <p:ext uri="{BB962C8B-B14F-4D97-AF65-F5344CB8AC3E}">
        <p14:creationId xmlns:p14="http://schemas.microsoft.com/office/powerpoint/2010/main" val="1933652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11</a:t>
            </a:fld>
            <a:endParaRPr lang="en-US"/>
          </a:p>
        </p:txBody>
      </p:sp>
      <p:sp>
        <p:nvSpPr>
          <p:cNvPr id="8" name="Rectangle 7"/>
          <p:cNvSpPr/>
          <p:nvPr/>
        </p:nvSpPr>
        <p:spPr>
          <a:xfrm>
            <a:off x="511655" y="665017"/>
            <a:ext cx="8228584" cy="4031873"/>
          </a:xfrm>
          <a:prstGeom prst="rect">
            <a:avLst/>
          </a:prstGeom>
        </p:spPr>
        <p:txBody>
          <a:bodyPr wrap="square">
            <a:spAutoFit/>
          </a:bodyPr>
          <a:lstStyle/>
          <a:p>
            <a:r>
              <a:rPr lang="en-US" sz="3200" dirty="0"/>
              <a:t>Micro GDD</a:t>
            </a:r>
          </a:p>
          <a:p>
            <a:endParaRPr lang="en-US" sz="3200" dirty="0"/>
          </a:p>
          <a:p>
            <a:r>
              <a:rPr lang="en-US" sz="3200" dirty="0"/>
              <a:t>Shooting</a:t>
            </a:r>
          </a:p>
          <a:p>
            <a:endParaRPr lang="en-US" sz="3200" dirty="0"/>
          </a:p>
          <a:p>
            <a:r>
              <a:rPr lang="en-US" sz="3200" dirty="0"/>
              <a:t>You'll want a </a:t>
            </a:r>
            <a:r>
              <a:rPr lang="en-US" sz="3200" dirty="0" err="1"/>
              <a:t>LineRenderer</a:t>
            </a:r>
            <a:r>
              <a:rPr lang="en-US" sz="3200" dirty="0"/>
              <a:t> component attached to each </a:t>
            </a:r>
            <a:r>
              <a:rPr lang="en-US" sz="3200" dirty="0" err="1"/>
              <a:t>Boid</a:t>
            </a:r>
            <a:r>
              <a:rPr lang="en-US" sz="3200" dirty="0"/>
              <a:t>.  Set the number of points to either zero (to disable it) or when firing give it two points - the location of the </a:t>
            </a:r>
            <a:r>
              <a:rPr lang="en-US" sz="3200" dirty="0" err="1"/>
              <a:t>Boid</a:t>
            </a:r>
            <a:r>
              <a:rPr lang="en-US" sz="3200" dirty="0"/>
              <a:t> and it's Target.</a:t>
            </a:r>
          </a:p>
        </p:txBody>
      </p:sp>
    </p:spTree>
    <p:extLst>
      <p:ext uri="{BB962C8B-B14F-4D97-AF65-F5344CB8AC3E}">
        <p14:creationId xmlns:p14="http://schemas.microsoft.com/office/powerpoint/2010/main" val="3465026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12</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Micro GDD</a:t>
            </a:r>
          </a:p>
          <a:p>
            <a:endParaRPr lang="en-US" sz="3200" dirty="0"/>
          </a:p>
          <a:p>
            <a:r>
              <a:rPr lang="en-US" sz="3200" dirty="0"/>
              <a:t>Swapping tracks</a:t>
            </a:r>
          </a:p>
          <a:p>
            <a:endParaRPr lang="en-US" sz="3200" dirty="0"/>
          </a:p>
          <a:p>
            <a:r>
              <a:rPr lang="en-US" sz="3200" dirty="0"/>
              <a:t>Again, use the same logic from the flocking assignment here to change between tracks, but under decision tree control.</a:t>
            </a:r>
          </a:p>
          <a:p>
            <a:endParaRPr lang="en-US" sz="3200" dirty="0"/>
          </a:p>
          <a:p>
            <a:r>
              <a:rPr lang="en-US" sz="3200" dirty="0"/>
              <a:t>You want to try to get behind an enemy on another track because they can't turn around to shoot at you.  You also want to get out from in front of an enemy so they can't blast you.</a:t>
            </a:r>
          </a:p>
        </p:txBody>
      </p:sp>
    </p:spTree>
    <p:extLst>
      <p:ext uri="{BB962C8B-B14F-4D97-AF65-F5344CB8AC3E}">
        <p14:creationId xmlns:p14="http://schemas.microsoft.com/office/powerpoint/2010/main" val="332399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13</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Micro GDD</a:t>
            </a:r>
          </a:p>
          <a:p>
            <a:endParaRPr lang="en-US" sz="3200" dirty="0"/>
          </a:p>
          <a:p>
            <a:r>
              <a:rPr lang="en-US" sz="3200" dirty="0"/>
              <a:t>Player control</a:t>
            </a:r>
          </a:p>
          <a:p>
            <a:endParaRPr lang="en-US" sz="3200" dirty="0"/>
          </a:p>
          <a:p>
            <a:r>
              <a:rPr lang="en-US" sz="3200" dirty="0"/>
              <a:t>The camera for the player is set to behind the player controller swarm leader. Player controls are to hop to left and right lanes, and if in a left or right lane, will switch tracks at the next opportunity.  You must also speed up and slow down your swarm leader to handle corners - you don't want to shed team members because you were going too fast.</a:t>
            </a:r>
          </a:p>
        </p:txBody>
      </p:sp>
    </p:spTree>
    <p:extLst>
      <p:ext uri="{BB962C8B-B14F-4D97-AF65-F5344CB8AC3E}">
        <p14:creationId xmlns:p14="http://schemas.microsoft.com/office/powerpoint/2010/main" val="4273018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14</a:t>
            </a:fld>
            <a:endParaRPr lang="en-US"/>
          </a:p>
        </p:txBody>
      </p:sp>
      <p:sp>
        <p:nvSpPr>
          <p:cNvPr id="8" name="Rectangle 7"/>
          <p:cNvSpPr/>
          <p:nvPr/>
        </p:nvSpPr>
        <p:spPr>
          <a:xfrm>
            <a:off x="511655" y="665017"/>
            <a:ext cx="8228584" cy="4524315"/>
          </a:xfrm>
          <a:prstGeom prst="rect">
            <a:avLst/>
          </a:prstGeom>
        </p:spPr>
        <p:txBody>
          <a:bodyPr wrap="square">
            <a:spAutoFit/>
          </a:bodyPr>
          <a:lstStyle/>
          <a:p>
            <a:r>
              <a:rPr lang="en-US" sz="3200" dirty="0"/>
              <a:t>Micro GDD</a:t>
            </a:r>
          </a:p>
          <a:p>
            <a:endParaRPr lang="en-US" sz="3200" dirty="0"/>
          </a:p>
          <a:p>
            <a:r>
              <a:rPr lang="en-US" sz="3200" dirty="0"/>
              <a:t>Timeline - this is week 11.  You have until the end of Week 13 to complete this project.  Week 12 and 13 will be supervised work periods where I'll be here, and you can ask for help getting things working.</a:t>
            </a:r>
          </a:p>
          <a:p>
            <a:endParaRPr lang="en-US" sz="3200" dirty="0"/>
          </a:p>
          <a:p>
            <a:r>
              <a:rPr lang="en-US" sz="3200" dirty="0"/>
              <a:t>Reminder - week 14 </a:t>
            </a:r>
            <a:r>
              <a:rPr lang="en-US" sz="3200"/>
              <a:t>is the FINAL EXAM…</a:t>
            </a:r>
            <a:endParaRPr lang="en-US" sz="3200" dirty="0"/>
          </a:p>
        </p:txBody>
      </p:sp>
    </p:spTree>
    <p:extLst>
      <p:ext uri="{BB962C8B-B14F-4D97-AF65-F5344CB8AC3E}">
        <p14:creationId xmlns:p14="http://schemas.microsoft.com/office/powerpoint/2010/main" val="74720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2</a:t>
            </a:fld>
            <a:endParaRPr lang="en-US"/>
          </a:p>
        </p:txBody>
      </p:sp>
      <p:sp>
        <p:nvSpPr>
          <p:cNvPr id="9" name="Rectangle 8"/>
          <p:cNvSpPr/>
          <p:nvPr/>
        </p:nvSpPr>
        <p:spPr>
          <a:xfrm>
            <a:off x="757237" y="875742"/>
            <a:ext cx="7629526" cy="5878532"/>
          </a:xfrm>
          <a:prstGeom prst="rect">
            <a:avLst/>
          </a:prstGeom>
        </p:spPr>
        <p:txBody>
          <a:bodyPr wrap="square">
            <a:spAutoFit/>
          </a:bodyPr>
          <a:lstStyle/>
          <a:p>
            <a:pPr algn="ctr"/>
            <a:r>
              <a:rPr lang="en-US" sz="4400" dirty="0"/>
              <a:t>The Project</a:t>
            </a:r>
          </a:p>
          <a:p>
            <a:pPr algn="ctr"/>
            <a:endParaRPr lang="en-US" sz="4400" dirty="0"/>
          </a:p>
          <a:p>
            <a:pPr marL="571500" indent="-571500">
              <a:buFont typeface="Arial" panose="020B0604020202020204" pitchFamily="34" charset="0"/>
              <a:buChar char="•"/>
            </a:pPr>
            <a:r>
              <a:rPr lang="en-US" sz="3200" dirty="0"/>
              <a:t>Time to put everything you've done in the course so far to work in one unified project</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Groups of up to 3 people are allowed</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Artwork is not being graded.  However, at a minimum you need to be able to tell which direction something is pointing.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3</a:t>
            </a:fld>
            <a:endParaRPr lang="en-US"/>
          </a:p>
        </p:txBody>
      </p:sp>
      <p:sp>
        <p:nvSpPr>
          <p:cNvPr id="9" name="Rectangle 8"/>
          <p:cNvSpPr/>
          <p:nvPr/>
        </p:nvSpPr>
        <p:spPr>
          <a:xfrm>
            <a:off x="757237" y="875742"/>
            <a:ext cx="7629526" cy="5386090"/>
          </a:xfrm>
          <a:prstGeom prst="rect">
            <a:avLst/>
          </a:prstGeom>
        </p:spPr>
        <p:txBody>
          <a:bodyPr wrap="square">
            <a:spAutoFit/>
          </a:bodyPr>
          <a:lstStyle/>
          <a:p>
            <a:pPr algn="ctr"/>
            <a:r>
              <a:rPr lang="en-US" sz="4400" dirty="0"/>
              <a:t>The Project</a:t>
            </a:r>
          </a:p>
          <a:p>
            <a:pPr algn="ctr"/>
            <a:endParaRPr lang="en-US" sz="4400" dirty="0"/>
          </a:p>
          <a:p>
            <a:pPr marL="571500" indent="-571500">
              <a:buFont typeface="Arial" panose="020B0604020202020204" pitchFamily="34" charset="0"/>
              <a:buChar char="•"/>
            </a:pPr>
            <a:r>
              <a:rPr lang="en-US" sz="3200" dirty="0"/>
              <a:t>What pieces do we have to work with?</a:t>
            </a:r>
          </a:p>
          <a:p>
            <a:pPr marL="1028700" lvl="1" indent="-571500">
              <a:buFont typeface="Arial" panose="020B0604020202020204" pitchFamily="34" charset="0"/>
              <a:buChar char="•"/>
            </a:pPr>
            <a:r>
              <a:rPr lang="en-US" sz="3200" dirty="0"/>
              <a:t>Unity (the core game engine)</a:t>
            </a:r>
          </a:p>
          <a:p>
            <a:pPr marL="1028700" lvl="1" indent="-571500">
              <a:buFont typeface="Arial" panose="020B0604020202020204" pitchFamily="34" charset="0"/>
              <a:buChar char="•"/>
            </a:pPr>
            <a:r>
              <a:rPr lang="en-US" sz="3200" dirty="0"/>
              <a:t>Decision trees (enemy AI)</a:t>
            </a:r>
          </a:p>
          <a:p>
            <a:pPr marL="1028700" lvl="1" indent="-571500">
              <a:buFont typeface="Arial" panose="020B0604020202020204" pitchFamily="34" charset="0"/>
              <a:buChar char="•"/>
            </a:pPr>
            <a:r>
              <a:rPr lang="en-US" sz="3200" dirty="0"/>
              <a:t>Spline based movement</a:t>
            </a:r>
          </a:p>
          <a:p>
            <a:pPr marL="1028700" lvl="1" indent="-571500">
              <a:buFont typeface="Arial" panose="020B0604020202020204" pitchFamily="34" charset="0"/>
              <a:buChar char="•"/>
            </a:pPr>
            <a:r>
              <a:rPr lang="en-US" sz="3200" dirty="0"/>
              <a:t>Flocking and Swarming</a:t>
            </a:r>
          </a:p>
          <a:p>
            <a:pPr marL="1028700" lvl="1"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What are we going to make?  A game obviously.  But what game…</a:t>
            </a:r>
          </a:p>
        </p:txBody>
      </p:sp>
    </p:spTree>
    <p:extLst>
      <p:ext uri="{BB962C8B-B14F-4D97-AF65-F5344CB8AC3E}">
        <p14:creationId xmlns:p14="http://schemas.microsoft.com/office/powerpoint/2010/main" val="112248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4</a:t>
            </a:fld>
            <a:endParaRPr lang="en-US"/>
          </a:p>
        </p:txBody>
      </p:sp>
      <p:sp>
        <p:nvSpPr>
          <p:cNvPr id="8" name="Rectangle 7"/>
          <p:cNvSpPr/>
          <p:nvPr/>
        </p:nvSpPr>
        <p:spPr>
          <a:xfrm>
            <a:off x="511655" y="665017"/>
            <a:ext cx="8228584" cy="5016758"/>
          </a:xfrm>
          <a:prstGeom prst="rect">
            <a:avLst/>
          </a:prstGeom>
        </p:spPr>
        <p:txBody>
          <a:bodyPr wrap="square">
            <a:spAutoFit/>
          </a:bodyPr>
          <a:lstStyle/>
          <a:p>
            <a:r>
              <a:rPr lang="en-US" sz="3200" dirty="0"/>
              <a:t>Micro GDD</a:t>
            </a:r>
          </a:p>
          <a:p>
            <a:endParaRPr lang="en-US" sz="3200" dirty="0"/>
          </a:p>
          <a:p>
            <a:r>
              <a:rPr lang="en-US" sz="3200" dirty="0"/>
              <a:t>Please note that what follows is not in normal GDD format, and is designed to allow you some flexibility in what you're going to produce.</a:t>
            </a:r>
          </a:p>
          <a:p>
            <a:endParaRPr lang="en-US" sz="3200" dirty="0"/>
          </a:p>
          <a:p>
            <a:r>
              <a:rPr lang="en-US" sz="3200" dirty="0"/>
              <a:t>The concept:  Swarm based laser enabled roller derby.</a:t>
            </a:r>
          </a:p>
          <a:p>
            <a:endParaRPr lang="en-US" sz="3200" dirty="0"/>
          </a:p>
          <a:p>
            <a:r>
              <a:rPr lang="en-US" sz="3200" dirty="0"/>
              <a:t>I know - you're probably going "Wat?" right now.</a:t>
            </a:r>
          </a:p>
        </p:txBody>
      </p:sp>
    </p:spTree>
    <p:extLst>
      <p:ext uri="{BB962C8B-B14F-4D97-AF65-F5344CB8AC3E}">
        <p14:creationId xmlns:p14="http://schemas.microsoft.com/office/powerpoint/2010/main" val="32846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5</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Micro GDD</a:t>
            </a:r>
          </a:p>
          <a:p>
            <a:endParaRPr lang="en-US" sz="3200" dirty="0"/>
          </a:p>
          <a:p>
            <a:r>
              <a:rPr lang="en-US" sz="3200" dirty="0"/>
              <a:t>Roller Derby was a team sport, played by groups of athletes on roller skates moving around a track.  </a:t>
            </a:r>
          </a:p>
          <a:p>
            <a:endParaRPr lang="en-US" sz="3200" dirty="0"/>
          </a:p>
          <a:p>
            <a:r>
              <a:rPr lang="en-US" sz="3200" dirty="0"/>
              <a:t>The core goal was to try to knock down the other players.  This was done by bashing into them.</a:t>
            </a:r>
          </a:p>
          <a:p>
            <a:endParaRPr lang="en-US" sz="3200" dirty="0"/>
          </a:p>
          <a:p>
            <a:r>
              <a:rPr lang="en-US" sz="3200" dirty="0"/>
              <a:t>Our swarming sims so far lend themselves nicely to this concept.</a:t>
            </a:r>
          </a:p>
        </p:txBody>
      </p:sp>
    </p:spTree>
    <p:extLst>
      <p:ext uri="{BB962C8B-B14F-4D97-AF65-F5344CB8AC3E}">
        <p14:creationId xmlns:p14="http://schemas.microsoft.com/office/powerpoint/2010/main" val="150592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6</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Micro GDD</a:t>
            </a:r>
          </a:p>
          <a:p>
            <a:endParaRPr lang="en-US" sz="3200" dirty="0"/>
          </a:p>
          <a:p>
            <a:r>
              <a:rPr lang="en-US" sz="3200" dirty="0"/>
              <a:t>We're going to have 4 teams of Roller </a:t>
            </a:r>
            <a:r>
              <a:rPr lang="en-US" sz="3200" dirty="0" err="1"/>
              <a:t>Boids</a:t>
            </a:r>
            <a:r>
              <a:rPr lang="en-US" sz="3200" dirty="0"/>
              <a:t>- one under player control.  Use different </a:t>
            </a:r>
            <a:r>
              <a:rPr lang="en-US" sz="3200" dirty="0" err="1"/>
              <a:t>colours</a:t>
            </a:r>
            <a:r>
              <a:rPr lang="en-US" sz="3200" dirty="0"/>
              <a:t> to distinguish between the teams.</a:t>
            </a:r>
          </a:p>
          <a:p>
            <a:endParaRPr lang="en-US" sz="3200" dirty="0"/>
          </a:p>
          <a:p>
            <a:r>
              <a:rPr lang="en-US" sz="3200" dirty="0"/>
              <a:t>Since each player is a bit different, you'll need to randomize some of the properties of each </a:t>
            </a:r>
            <a:r>
              <a:rPr lang="en-US" sz="3200" dirty="0" err="1"/>
              <a:t>Boid</a:t>
            </a:r>
            <a:r>
              <a:rPr lang="en-US" sz="3200" dirty="0"/>
              <a:t>.</a:t>
            </a:r>
          </a:p>
          <a:p>
            <a:endParaRPr lang="en-US" sz="3200" dirty="0"/>
          </a:p>
          <a:p>
            <a:r>
              <a:rPr lang="en-US" sz="3200" dirty="0"/>
              <a:t>Specifically: acceleration, turn speed, field of view.</a:t>
            </a:r>
          </a:p>
        </p:txBody>
      </p:sp>
    </p:spTree>
    <p:extLst>
      <p:ext uri="{BB962C8B-B14F-4D97-AF65-F5344CB8AC3E}">
        <p14:creationId xmlns:p14="http://schemas.microsoft.com/office/powerpoint/2010/main" val="289623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7</a:t>
            </a:fld>
            <a:endParaRPr lang="en-US"/>
          </a:p>
        </p:txBody>
      </p:sp>
      <p:sp>
        <p:nvSpPr>
          <p:cNvPr id="8" name="Rectangle 7"/>
          <p:cNvSpPr/>
          <p:nvPr/>
        </p:nvSpPr>
        <p:spPr>
          <a:xfrm>
            <a:off x="511655" y="665017"/>
            <a:ext cx="8228584" cy="4524315"/>
          </a:xfrm>
          <a:prstGeom prst="rect">
            <a:avLst/>
          </a:prstGeom>
        </p:spPr>
        <p:txBody>
          <a:bodyPr wrap="square">
            <a:spAutoFit/>
          </a:bodyPr>
          <a:lstStyle/>
          <a:p>
            <a:r>
              <a:rPr lang="en-US" sz="3200" dirty="0"/>
              <a:t>Micro GDD</a:t>
            </a:r>
          </a:p>
          <a:p>
            <a:endParaRPr lang="en-US" sz="3200" dirty="0"/>
          </a:p>
          <a:p>
            <a:r>
              <a:rPr lang="en-US" sz="3200" dirty="0"/>
              <a:t>Rather than giving the </a:t>
            </a:r>
            <a:r>
              <a:rPr lang="en-US" sz="3200" dirty="0" err="1"/>
              <a:t>Boids</a:t>
            </a:r>
            <a:r>
              <a:rPr lang="en-US" sz="3200" dirty="0"/>
              <a:t> the ability to bash each other off the track, we'll add the ability of short range laser fire directly ahead of the </a:t>
            </a:r>
            <a:r>
              <a:rPr lang="en-US" sz="3200" dirty="0" err="1"/>
              <a:t>Boid</a:t>
            </a:r>
            <a:r>
              <a:rPr lang="en-US" sz="3200" dirty="0"/>
              <a:t>.</a:t>
            </a:r>
          </a:p>
          <a:p>
            <a:endParaRPr lang="en-US" sz="3200" dirty="0"/>
          </a:p>
          <a:p>
            <a:r>
              <a:rPr lang="en-US" sz="3200" dirty="0"/>
              <a:t>This will do two things - impart a force along the line of fire to the target </a:t>
            </a:r>
            <a:r>
              <a:rPr lang="en-US" sz="3200" dirty="0" err="1"/>
              <a:t>Boid</a:t>
            </a:r>
            <a:r>
              <a:rPr lang="en-US" sz="3200" dirty="0"/>
              <a:t>, and injure it slightly.  </a:t>
            </a:r>
          </a:p>
        </p:txBody>
      </p:sp>
    </p:spTree>
    <p:extLst>
      <p:ext uri="{BB962C8B-B14F-4D97-AF65-F5344CB8AC3E}">
        <p14:creationId xmlns:p14="http://schemas.microsoft.com/office/powerpoint/2010/main" val="390839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8</a:t>
            </a:fld>
            <a:endParaRPr lang="en-US"/>
          </a:p>
        </p:txBody>
      </p:sp>
      <p:sp>
        <p:nvSpPr>
          <p:cNvPr id="8" name="Rectangle 7"/>
          <p:cNvSpPr/>
          <p:nvPr/>
        </p:nvSpPr>
        <p:spPr>
          <a:xfrm>
            <a:off x="511655" y="665017"/>
            <a:ext cx="8228584" cy="6001643"/>
          </a:xfrm>
          <a:prstGeom prst="rect">
            <a:avLst/>
          </a:prstGeom>
        </p:spPr>
        <p:txBody>
          <a:bodyPr wrap="square">
            <a:spAutoFit/>
          </a:bodyPr>
          <a:lstStyle/>
          <a:p>
            <a:r>
              <a:rPr lang="en-US" sz="3200" dirty="0"/>
              <a:t>Micro GDD</a:t>
            </a:r>
          </a:p>
          <a:p>
            <a:endParaRPr lang="en-US" sz="3200" dirty="0"/>
          </a:p>
          <a:p>
            <a:r>
              <a:rPr lang="en-US" sz="3200" dirty="0" err="1"/>
              <a:t>Boids</a:t>
            </a:r>
            <a:r>
              <a:rPr lang="en-US" sz="3200" dirty="0"/>
              <a:t> are eliminated by forcing them off the track.  Incoming shots fired may add enough of a sideways force to do this, and as damage increases, their ability to change their speed (up or down) and direction decreases.  </a:t>
            </a:r>
          </a:p>
          <a:p>
            <a:endParaRPr lang="en-US" sz="3200" dirty="0"/>
          </a:p>
          <a:p>
            <a:r>
              <a:rPr lang="en-US" sz="3200" dirty="0"/>
              <a:t>The track(s)</a:t>
            </a:r>
          </a:p>
          <a:p>
            <a:endParaRPr lang="en-US" sz="3200" dirty="0"/>
          </a:p>
          <a:p>
            <a:r>
              <a:rPr lang="en-US" sz="3200" dirty="0"/>
              <a:t>Use the same style of interlocking tracks from the earlier flocking assignment.</a:t>
            </a:r>
          </a:p>
        </p:txBody>
      </p:sp>
    </p:spTree>
    <p:extLst>
      <p:ext uri="{BB962C8B-B14F-4D97-AF65-F5344CB8AC3E}">
        <p14:creationId xmlns:p14="http://schemas.microsoft.com/office/powerpoint/2010/main" val="259181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p:cNvSpPr>
            <a:spLocks noGrp="1"/>
          </p:cNvSpPr>
          <p:nvPr>
            <p:ph type="sldNum" sz="quarter" idx="12"/>
          </p:nvPr>
        </p:nvSpPr>
        <p:spPr>
          <a:xfrm>
            <a:off x="7010400" y="6492875"/>
            <a:ext cx="2133600" cy="365125"/>
          </a:xfrm>
        </p:spPr>
        <p:txBody>
          <a:bodyPr/>
          <a:lstStyle>
            <a:lvl1pPr>
              <a:defRPr>
                <a:latin typeface="Helvetica"/>
                <a:cs typeface="Helvetica"/>
              </a:defRPr>
            </a:lvl1pPr>
          </a:lstStyle>
          <a:p>
            <a:fld id="{719E6248-47B5-DA49-B1EB-540B903CA564}" type="slidenum">
              <a:rPr lang="en-US" smtClean="0"/>
              <a:pPr/>
              <a:t>9</a:t>
            </a:fld>
            <a:endParaRPr lang="en-US"/>
          </a:p>
        </p:txBody>
      </p:sp>
      <p:sp>
        <p:nvSpPr>
          <p:cNvPr id="8" name="Rectangle 7"/>
          <p:cNvSpPr/>
          <p:nvPr/>
        </p:nvSpPr>
        <p:spPr>
          <a:xfrm>
            <a:off x="511655" y="665017"/>
            <a:ext cx="8228584" cy="5509200"/>
          </a:xfrm>
          <a:prstGeom prst="rect">
            <a:avLst/>
          </a:prstGeom>
        </p:spPr>
        <p:txBody>
          <a:bodyPr wrap="square">
            <a:spAutoFit/>
          </a:bodyPr>
          <a:lstStyle/>
          <a:p>
            <a:r>
              <a:rPr lang="en-US" sz="3200" dirty="0"/>
              <a:t>Micro GDD</a:t>
            </a:r>
          </a:p>
          <a:p>
            <a:endParaRPr lang="en-US" sz="3200" dirty="0"/>
          </a:p>
          <a:p>
            <a:r>
              <a:rPr lang="en-US" sz="3200" dirty="0"/>
              <a:t>Add two more outer tracks - this is the boundary of the race track, and leaving that will result in elimination.</a:t>
            </a:r>
          </a:p>
          <a:p>
            <a:endParaRPr lang="en-US" sz="3200" dirty="0"/>
          </a:p>
          <a:p>
            <a:r>
              <a:rPr lang="en-US" sz="3200" dirty="0"/>
              <a:t>Addition of team members.</a:t>
            </a:r>
          </a:p>
          <a:p>
            <a:endParaRPr lang="en-US" sz="3200" dirty="0"/>
          </a:p>
          <a:p>
            <a:r>
              <a:rPr lang="en-US" sz="3200" dirty="0"/>
              <a:t>Teams start small (10 </a:t>
            </a:r>
            <a:r>
              <a:rPr lang="en-US" sz="3200" dirty="0" err="1"/>
              <a:t>Boids</a:t>
            </a:r>
            <a:r>
              <a:rPr lang="en-US" sz="3200" dirty="0"/>
              <a:t> each) but can gain additional members by having the leader pass over the crossover points between the tracks.</a:t>
            </a:r>
          </a:p>
        </p:txBody>
      </p:sp>
    </p:spTree>
    <p:extLst>
      <p:ext uri="{BB962C8B-B14F-4D97-AF65-F5344CB8AC3E}">
        <p14:creationId xmlns:p14="http://schemas.microsoft.com/office/powerpoint/2010/main" val="739348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44858</TotalTime>
  <Words>811</Words>
  <Application>Microsoft Office PowerPoint</Application>
  <PresentationFormat>On-screen Show (4:3)</PresentationFormat>
  <Paragraphs>107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Helvetica</vt:lpstr>
      <vt:lpstr>Office Theme</vt:lpstr>
      <vt:lpstr>Game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Digital Matrix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Algorithms</dc:title>
  <dc:creator>Dan Lingman</dc:creator>
  <cp:lastModifiedBy>Dan Lingman</cp:lastModifiedBy>
  <cp:revision>137</cp:revision>
  <cp:lastPrinted>2018-07-08T22:54:55Z</cp:lastPrinted>
  <dcterms:created xsi:type="dcterms:W3CDTF">2013-08-13T00:38:38Z</dcterms:created>
  <dcterms:modified xsi:type="dcterms:W3CDTF">2021-03-26T17:23:54Z</dcterms:modified>
</cp:coreProperties>
</file>