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56" r:id="rId2"/>
    <p:sldId id="257" r:id="rId3"/>
    <p:sldId id="337" r:id="rId4"/>
    <p:sldId id="338" r:id="rId5"/>
    <p:sldId id="339" r:id="rId6"/>
    <p:sldId id="267" r:id="rId7"/>
    <p:sldId id="340" r:id="rId8"/>
    <p:sldId id="341" r:id="rId9"/>
    <p:sldId id="342" r:id="rId10"/>
    <p:sldId id="343" r:id="rId11"/>
    <p:sldId id="310" r:id="rId12"/>
    <p:sldId id="344" r:id="rId13"/>
    <p:sldId id="323" r:id="rId14"/>
    <p:sldId id="346" r:id="rId15"/>
    <p:sldId id="327" r:id="rId16"/>
    <p:sldId id="335" r:id="rId17"/>
    <p:sldId id="347" r:id="rId18"/>
    <p:sldId id="348" r:id="rId19"/>
    <p:sldId id="328" r:id="rId20"/>
    <p:sldId id="329" r:id="rId21"/>
    <p:sldId id="330" r:id="rId22"/>
    <p:sldId id="336"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8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B154D7-D349-4F1C-8775-B794F401CB60}" type="datetimeFigureOut">
              <a:rPr lang="en-CA" smtClean="0"/>
              <a:t>2016-12-27</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EF7F62-BAEC-B64F-AED7-54B152F43EDA}" type="datetimeFigureOut">
              <a:rPr lang="en-US" smtClean="0"/>
              <a:pPr/>
              <a:t>12/27/2016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12/27/2016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12/27/2016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12/27/2016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12/27/2016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3.algonquincollege.com/directives/policy/academic-discipl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Development II</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1538</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4" name="Rectangle 3"/>
          <p:cNvSpPr/>
          <p:nvPr/>
        </p:nvSpPr>
        <p:spPr>
          <a:xfrm>
            <a:off x="1111250" y="855623"/>
            <a:ext cx="6703404" cy="4247317"/>
          </a:xfrm>
          <a:prstGeom prst="rect">
            <a:avLst/>
          </a:prstGeom>
        </p:spPr>
        <p:txBody>
          <a:bodyPr wrap="square">
            <a:spAutoFit/>
          </a:bodyPr>
          <a:lstStyle/>
          <a:p>
            <a:pPr algn="ctr"/>
            <a:r>
              <a:rPr lang="en-US" dirty="0"/>
              <a:t>Schedule</a:t>
            </a:r>
          </a:p>
          <a:p>
            <a:endParaRPr lang="en-US" dirty="0"/>
          </a:p>
          <a:p>
            <a:r>
              <a:rPr lang="en-US" dirty="0"/>
              <a:t>Week 13</a:t>
            </a:r>
          </a:p>
          <a:p>
            <a:pPr marL="285750" indent="-285750">
              <a:buFont typeface="Arial"/>
              <a:buChar char="•"/>
            </a:pPr>
            <a:r>
              <a:rPr lang="en-US" dirty="0"/>
              <a:t>Dungeon generation techniques </a:t>
            </a:r>
          </a:p>
          <a:p>
            <a:pPr marL="285750" indent="-285750">
              <a:buFont typeface="Arial"/>
              <a:buChar char="•"/>
            </a:pPr>
            <a:r>
              <a:rPr lang="en-US" dirty="0"/>
              <a:t>Final exam review</a:t>
            </a:r>
          </a:p>
          <a:p>
            <a:pPr marL="285750" indent="-285750">
              <a:buFont typeface="Arial"/>
              <a:buChar char="•"/>
            </a:pPr>
            <a:r>
              <a:rPr lang="en-US" dirty="0"/>
              <a:t>Quiz – AI behavior, strategy (6 marks)</a:t>
            </a:r>
          </a:p>
          <a:p>
            <a:r>
              <a:rPr lang="en-US" dirty="0"/>
              <a:t>Week 14</a:t>
            </a:r>
          </a:p>
          <a:p>
            <a:pPr marL="285750" indent="-285750">
              <a:buFont typeface="Arial"/>
              <a:buChar char="•"/>
            </a:pPr>
            <a:r>
              <a:rPr lang="en-US" dirty="0"/>
              <a:t>Final Exam (2 hours)</a:t>
            </a:r>
          </a:p>
          <a:p>
            <a:pPr marL="285750" indent="-285750">
              <a:buFont typeface="Arial"/>
              <a:buChar char="•"/>
            </a:pPr>
            <a:r>
              <a:rPr lang="en-US" dirty="0"/>
              <a:t>No Quiz/ICA this week</a:t>
            </a:r>
          </a:p>
          <a:p>
            <a:pPr marL="285750" indent="-285750">
              <a:buFont typeface="Arial"/>
              <a:buChar char="•"/>
            </a:pPr>
            <a:r>
              <a:rPr lang="en-US" dirty="0"/>
              <a:t>Open book</a:t>
            </a:r>
          </a:p>
          <a:p>
            <a:pPr marL="285750" indent="-285750">
              <a:buFont typeface="Arial"/>
              <a:buChar char="•"/>
            </a:pPr>
            <a:r>
              <a:rPr lang="en-US" dirty="0"/>
              <a:t>30 marks</a:t>
            </a:r>
          </a:p>
          <a:p>
            <a:r>
              <a:rPr lang="en-US" dirty="0"/>
              <a:t>Week 15</a:t>
            </a:r>
          </a:p>
          <a:p>
            <a:pPr marL="285750" indent="-285750">
              <a:buFont typeface="Arial"/>
              <a:buChar char="•"/>
            </a:pPr>
            <a:r>
              <a:rPr lang="en-US" dirty="0"/>
              <a:t>End of semester wrap up</a:t>
            </a:r>
          </a:p>
          <a:p>
            <a:pPr marL="285750" indent="-285750">
              <a:buFont typeface="Arial"/>
              <a:buChar char="•"/>
            </a:pPr>
            <a:r>
              <a:rPr lang="en-US" dirty="0"/>
              <a:t>Things to think about over the summer</a:t>
            </a:r>
          </a:p>
          <a:p>
            <a:pPr marL="285750" indent="-285750">
              <a:buFont typeface="Arial"/>
              <a:buChar char="•"/>
            </a:pPr>
            <a:r>
              <a:rPr lang="en-US" dirty="0"/>
              <a:t>Play video games</a:t>
            </a:r>
          </a:p>
        </p:txBody>
      </p:sp>
    </p:spTree>
    <p:extLst>
      <p:ext uri="{BB962C8B-B14F-4D97-AF65-F5344CB8AC3E}">
        <p14:creationId xmlns:p14="http://schemas.microsoft.com/office/powerpoint/2010/main" val="172763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4" name="Rectangle 3"/>
          <p:cNvSpPr/>
          <p:nvPr/>
        </p:nvSpPr>
        <p:spPr>
          <a:xfrm>
            <a:off x="745554" y="1061715"/>
            <a:ext cx="7586916" cy="5386090"/>
          </a:xfrm>
          <a:prstGeom prst="rect">
            <a:avLst/>
          </a:prstGeom>
        </p:spPr>
        <p:txBody>
          <a:bodyPr wrap="square">
            <a:spAutoFit/>
          </a:bodyPr>
          <a:lstStyle/>
          <a:p>
            <a:r>
              <a:rPr lang="en-US" sz="2400" dirty="0"/>
              <a:t>How each session will go (Quiz days)</a:t>
            </a:r>
          </a:p>
          <a:p>
            <a:endParaRPr lang="en-US" sz="2400" dirty="0"/>
          </a:p>
          <a:p>
            <a:pPr>
              <a:buFont typeface="Arial" pitchFamily="34" charset="0"/>
              <a:buChar char="•"/>
            </a:pPr>
            <a:r>
              <a:rPr lang="en-US" sz="2400" dirty="0"/>
              <a:t>5 minutes to settle down</a:t>
            </a:r>
          </a:p>
          <a:p>
            <a:pPr>
              <a:buFont typeface="Arial" pitchFamily="34" charset="0"/>
              <a:buChar char="•"/>
            </a:pPr>
            <a:r>
              <a:rPr lang="en-US" sz="2400" dirty="0"/>
              <a:t>15 minute quiz. You don’t want to be late.  </a:t>
            </a:r>
            <a:br>
              <a:rPr lang="en-US" sz="2400" dirty="0"/>
            </a:br>
            <a:r>
              <a:rPr lang="en-US" sz="2400" dirty="0"/>
              <a:t>	Each quiz is worth </a:t>
            </a:r>
            <a:r>
              <a:rPr lang="en-US" sz="3200" b="1" dirty="0">
                <a:solidFill>
                  <a:srgbClr val="FF0000"/>
                </a:solidFill>
              </a:rPr>
              <a:t>6</a:t>
            </a:r>
            <a:r>
              <a:rPr lang="en-US" sz="2400" dirty="0"/>
              <a:t> marks on your final grade.</a:t>
            </a:r>
            <a:br>
              <a:rPr lang="en-US" sz="2400" dirty="0"/>
            </a:br>
            <a:r>
              <a:rPr lang="en-US" sz="2400" dirty="0"/>
              <a:t>	Quizzes will mostly be on the last session’s content</a:t>
            </a:r>
          </a:p>
          <a:p>
            <a:pPr>
              <a:buFont typeface="Arial" pitchFamily="34" charset="0"/>
              <a:buChar char="•"/>
            </a:pPr>
            <a:r>
              <a:rPr lang="en-US" sz="2400" dirty="0"/>
              <a:t>45 minute theory lecture</a:t>
            </a:r>
          </a:p>
          <a:p>
            <a:pPr>
              <a:buFont typeface="Arial" pitchFamily="34" charset="0"/>
              <a:buChar char="•"/>
            </a:pPr>
            <a:r>
              <a:rPr lang="en-US" sz="2400" dirty="0"/>
              <a:t>10 minute break</a:t>
            </a:r>
          </a:p>
          <a:p>
            <a:pPr>
              <a:buFont typeface="Arial" pitchFamily="34" charset="0"/>
              <a:buChar char="•"/>
            </a:pPr>
            <a:r>
              <a:rPr lang="en-US" sz="2400" dirty="0"/>
              <a:t>45 minute discussion on how the theory applies to </a:t>
            </a:r>
            <a:br>
              <a:rPr lang="en-US" sz="2400" dirty="0"/>
            </a:br>
            <a:r>
              <a:rPr lang="en-US" sz="2400" dirty="0"/>
              <a:t>	game development</a:t>
            </a:r>
          </a:p>
          <a:p>
            <a:pPr>
              <a:buFont typeface="Arial" pitchFamily="34" charset="0"/>
              <a:buChar char="•"/>
            </a:pPr>
            <a:r>
              <a:rPr lang="en-US" sz="2400" dirty="0"/>
              <a:t>10 minute break</a:t>
            </a:r>
          </a:p>
          <a:p>
            <a:pPr>
              <a:buFont typeface="Arial" pitchFamily="34" charset="0"/>
              <a:buChar char="•"/>
            </a:pPr>
            <a:r>
              <a:rPr lang="en-US" sz="2400" dirty="0"/>
              <a:t>30 minute practical look at related code</a:t>
            </a:r>
          </a:p>
          <a:p>
            <a:pPr>
              <a:buFont typeface="Arial" pitchFamily="34" charset="0"/>
              <a:buChar char="•"/>
            </a:pPr>
            <a:r>
              <a:rPr lang="en-US" sz="2400" dirty="0"/>
              <a:t>15 minutes discussion on best practices on today’s topic</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4" name="Rectangle 3"/>
          <p:cNvSpPr/>
          <p:nvPr/>
        </p:nvSpPr>
        <p:spPr>
          <a:xfrm>
            <a:off x="745554" y="1061715"/>
            <a:ext cx="7586916" cy="4708981"/>
          </a:xfrm>
          <a:prstGeom prst="rect">
            <a:avLst/>
          </a:prstGeom>
        </p:spPr>
        <p:txBody>
          <a:bodyPr wrap="square">
            <a:spAutoFit/>
          </a:bodyPr>
          <a:lstStyle/>
          <a:p>
            <a:r>
              <a:rPr lang="en-US" sz="2400" dirty="0"/>
              <a:t>How each session will go (ICA days)</a:t>
            </a:r>
          </a:p>
          <a:p>
            <a:endParaRPr lang="en-US" sz="2400" dirty="0"/>
          </a:p>
          <a:p>
            <a:pPr>
              <a:buFont typeface="Arial" pitchFamily="34" charset="0"/>
              <a:buChar char="•"/>
            </a:pPr>
            <a:r>
              <a:rPr lang="en-US" sz="2400" dirty="0"/>
              <a:t>5 minutes to settle down</a:t>
            </a:r>
          </a:p>
          <a:p>
            <a:pPr>
              <a:buFont typeface="Arial" pitchFamily="34" charset="0"/>
              <a:buChar char="•"/>
            </a:pPr>
            <a:r>
              <a:rPr lang="en-US" sz="2400" dirty="0"/>
              <a:t>45 minute theory lecture</a:t>
            </a:r>
          </a:p>
          <a:p>
            <a:pPr>
              <a:buFont typeface="Arial" pitchFamily="34" charset="0"/>
              <a:buChar char="•"/>
            </a:pPr>
            <a:r>
              <a:rPr lang="en-US" sz="2400" dirty="0"/>
              <a:t>10 minute break</a:t>
            </a:r>
          </a:p>
          <a:p>
            <a:pPr>
              <a:buFont typeface="Arial" pitchFamily="34" charset="0"/>
              <a:buChar char="•"/>
            </a:pPr>
            <a:r>
              <a:rPr lang="en-US" sz="2400" dirty="0"/>
              <a:t>15 minute discussion on how the theory applies to </a:t>
            </a:r>
            <a:br>
              <a:rPr lang="en-US" sz="2400" dirty="0"/>
            </a:br>
            <a:r>
              <a:rPr lang="en-US" sz="2400" dirty="0"/>
              <a:t>	game development</a:t>
            </a:r>
          </a:p>
          <a:p>
            <a:pPr>
              <a:buFont typeface="Arial" pitchFamily="34" charset="0"/>
              <a:buChar char="•"/>
            </a:pPr>
            <a:r>
              <a:rPr lang="en-US" sz="2400" dirty="0"/>
              <a:t>15 minutes discussion on best practices on today’s topic</a:t>
            </a:r>
          </a:p>
          <a:p>
            <a:pPr>
              <a:buFont typeface="Arial" pitchFamily="34" charset="0"/>
              <a:buChar char="•"/>
            </a:pPr>
            <a:r>
              <a:rPr lang="en-US" sz="2400" dirty="0"/>
              <a:t>20 minute review of code</a:t>
            </a:r>
          </a:p>
          <a:p>
            <a:pPr>
              <a:buFont typeface="Arial" pitchFamily="34" charset="0"/>
              <a:buChar char="•"/>
            </a:pPr>
            <a:r>
              <a:rPr lang="en-US" sz="2400" dirty="0"/>
              <a:t>10 minute break</a:t>
            </a:r>
          </a:p>
          <a:p>
            <a:pPr>
              <a:buFont typeface="Arial" pitchFamily="34" charset="0"/>
              <a:buChar char="•"/>
            </a:pPr>
            <a:r>
              <a:rPr lang="en-US" sz="2400" dirty="0"/>
              <a:t> 1 hour for in class assignment worth </a:t>
            </a:r>
            <a:r>
              <a:rPr lang="en-US" sz="3200" b="1" dirty="0">
                <a:solidFill>
                  <a:srgbClr val="FF0000"/>
                </a:solidFill>
              </a:rPr>
              <a:t>2</a:t>
            </a:r>
            <a:r>
              <a:rPr lang="en-US" sz="2400" dirty="0"/>
              <a:t> marks on your final grade</a:t>
            </a:r>
          </a:p>
        </p:txBody>
      </p:sp>
    </p:spTree>
    <p:extLst>
      <p:ext uri="{BB962C8B-B14F-4D97-AF65-F5344CB8AC3E}">
        <p14:creationId xmlns:p14="http://schemas.microsoft.com/office/powerpoint/2010/main" val="163289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4" name="Rectangle 3"/>
          <p:cNvSpPr/>
          <p:nvPr/>
        </p:nvSpPr>
        <p:spPr>
          <a:xfrm>
            <a:off x="517358" y="619125"/>
            <a:ext cx="8109284" cy="5016758"/>
          </a:xfrm>
          <a:prstGeom prst="rect">
            <a:avLst/>
          </a:prstGeom>
        </p:spPr>
        <p:txBody>
          <a:bodyPr wrap="square">
            <a:spAutoFit/>
          </a:bodyPr>
          <a:lstStyle/>
          <a:p>
            <a:r>
              <a:rPr lang="en-US" sz="4000" dirty="0"/>
              <a:t>Handing things in.</a:t>
            </a:r>
          </a:p>
          <a:p>
            <a:endParaRPr lang="en-US" sz="4000" dirty="0"/>
          </a:p>
          <a:p>
            <a:r>
              <a:rPr lang="en-US" sz="4000" dirty="0"/>
              <a:t>This course is easy – it’s all on blackboard – all the content, all the tests, the exams – everything.</a:t>
            </a:r>
          </a:p>
          <a:p>
            <a:endParaRPr lang="en-US" sz="4000" dirty="0"/>
          </a:p>
          <a:p>
            <a:r>
              <a:rPr lang="en-US" sz="4000" dirty="0"/>
              <a:t>Anything not on here, there is a link to an external site with it.</a:t>
            </a:r>
          </a:p>
        </p:txBody>
      </p:sp>
    </p:spTree>
    <p:extLst>
      <p:ext uri="{BB962C8B-B14F-4D97-AF65-F5344CB8AC3E}">
        <p14:creationId xmlns:p14="http://schemas.microsoft.com/office/powerpoint/2010/main" val="351772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4000" dirty="0"/>
              <a:t>Handing things in.</a:t>
            </a:r>
          </a:p>
          <a:p>
            <a:endParaRPr lang="en-US" sz="4000" dirty="0"/>
          </a:p>
          <a:p>
            <a:r>
              <a:rPr lang="en-US" sz="4000" dirty="0"/>
              <a:t>The in class assignments (all 8 of them) are going be also be graded in class. You need to show me the functionality I’ve asked for up and running in your program to get the two marks. I’ll have a mark sheet that I’ll be bringing with me.</a:t>
            </a:r>
          </a:p>
        </p:txBody>
      </p:sp>
    </p:spTree>
    <p:extLst>
      <p:ext uri="{BB962C8B-B14F-4D97-AF65-F5344CB8AC3E}">
        <p14:creationId xmlns:p14="http://schemas.microsoft.com/office/powerpoint/2010/main" val="130169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4" name="Rectangle 3"/>
          <p:cNvSpPr/>
          <p:nvPr/>
        </p:nvSpPr>
        <p:spPr>
          <a:xfrm>
            <a:off x="517358" y="619125"/>
            <a:ext cx="8109284" cy="6247864"/>
          </a:xfrm>
          <a:prstGeom prst="rect">
            <a:avLst/>
          </a:prstGeom>
        </p:spPr>
        <p:txBody>
          <a:bodyPr wrap="square">
            <a:spAutoFit/>
          </a:bodyPr>
          <a:lstStyle/>
          <a:p>
            <a:r>
              <a:rPr lang="en-US" sz="4000" dirty="0"/>
              <a:t>Late policy.</a:t>
            </a:r>
          </a:p>
          <a:p>
            <a:endParaRPr lang="en-US" sz="4000" dirty="0"/>
          </a:p>
          <a:p>
            <a:r>
              <a:rPr lang="en-US" sz="4000" dirty="0"/>
              <a:t>Late for quiz? Get a free zero.</a:t>
            </a:r>
          </a:p>
          <a:p>
            <a:endParaRPr lang="en-US" sz="4000" dirty="0"/>
          </a:p>
          <a:p>
            <a:r>
              <a:rPr lang="en-US" sz="4000" dirty="0"/>
              <a:t>Can’t get your ICA done in class? hand it in at start of next session and still get full marks.</a:t>
            </a:r>
          </a:p>
          <a:p>
            <a:endParaRPr lang="en-US" sz="4000" dirty="0"/>
          </a:p>
          <a:p>
            <a:r>
              <a:rPr lang="en-US" sz="4000" dirty="0"/>
              <a:t>Get it done in class, and earn an extra 0.5 marks on it.</a:t>
            </a:r>
          </a:p>
        </p:txBody>
      </p:sp>
    </p:spTree>
    <p:extLst>
      <p:ext uri="{BB962C8B-B14F-4D97-AF65-F5344CB8AC3E}">
        <p14:creationId xmlns:p14="http://schemas.microsoft.com/office/powerpoint/2010/main" val="3517724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4" name="Rectangle 3"/>
          <p:cNvSpPr/>
          <p:nvPr/>
        </p:nvSpPr>
        <p:spPr>
          <a:xfrm>
            <a:off x="517358" y="619125"/>
            <a:ext cx="8109284" cy="6247864"/>
          </a:xfrm>
          <a:prstGeom prst="rect">
            <a:avLst/>
          </a:prstGeom>
        </p:spPr>
        <p:txBody>
          <a:bodyPr wrap="square">
            <a:spAutoFit/>
          </a:bodyPr>
          <a:lstStyle/>
          <a:p>
            <a:r>
              <a:rPr lang="en-US" sz="4000" dirty="0"/>
              <a:t>Late policy.</a:t>
            </a:r>
          </a:p>
          <a:p>
            <a:endParaRPr lang="en-US" sz="4000" dirty="0"/>
          </a:p>
          <a:p>
            <a:r>
              <a:rPr lang="en-US" sz="4000" dirty="0"/>
              <a:t>If you’re late to class on a quiz day, you’ll NOT be allowed to start the quiz. Quizzes submitted after the cutoff time (20 past the hour) will get a grade of </a:t>
            </a:r>
            <a:r>
              <a:rPr lang="en-US" sz="4000" b="1" dirty="0">
                <a:solidFill>
                  <a:srgbClr val="FF0000"/>
                </a:solidFill>
              </a:rPr>
              <a:t>zero</a:t>
            </a:r>
            <a:r>
              <a:rPr lang="en-US" sz="4000" dirty="0"/>
              <a:t>, unless you convince me that you’re having difficulty submitting it due to blackboard issues.</a:t>
            </a:r>
          </a:p>
        </p:txBody>
      </p:sp>
    </p:spTree>
    <p:extLst>
      <p:ext uri="{BB962C8B-B14F-4D97-AF65-F5344CB8AC3E}">
        <p14:creationId xmlns:p14="http://schemas.microsoft.com/office/powerpoint/2010/main" val="225437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4000" dirty="0"/>
              <a:t>Exams (Midterm and Final). Each worth 30 marks</a:t>
            </a:r>
          </a:p>
          <a:p>
            <a:endParaRPr lang="en-US" sz="4000" dirty="0"/>
          </a:p>
          <a:p>
            <a:r>
              <a:rPr lang="en-US" sz="4000" dirty="0"/>
              <a:t>2 hours long, open everything. No phone a friend.</a:t>
            </a:r>
          </a:p>
          <a:p>
            <a:endParaRPr lang="en-US" sz="4000" dirty="0"/>
          </a:p>
          <a:p>
            <a:r>
              <a:rPr lang="en-US" sz="4000" dirty="0"/>
              <a:t>50% of the marks will be theory, 50% of the marks will be expecting you to be able to actually produce code.</a:t>
            </a:r>
          </a:p>
        </p:txBody>
      </p:sp>
    </p:spTree>
    <p:extLst>
      <p:ext uri="{BB962C8B-B14F-4D97-AF65-F5344CB8AC3E}">
        <p14:creationId xmlns:p14="http://schemas.microsoft.com/office/powerpoint/2010/main" val="2280688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4" name="Rectangle 3"/>
          <p:cNvSpPr/>
          <p:nvPr/>
        </p:nvSpPr>
        <p:spPr>
          <a:xfrm>
            <a:off x="517358" y="619125"/>
            <a:ext cx="8109284" cy="6247864"/>
          </a:xfrm>
          <a:prstGeom prst="rect">
            <a:avLst/>
          </a:prstGeom>
        </p:spPr>
        <p:txBody>
          <a:bodyPr wrap="square">
            <a:spAutoFit/>
          </a:bodyPr>
          <a:lstStyle/>
          <a:p>
            <a:r>
              <a:rPr lang="en-US" sz="4000" dirty="0"/>
              <a:t>Exams (Midterm and Final).</a:t>
            </a:r>
          </a:p>
          <a:p>
            <a:endParaRPr lang="en-US" sz="4000" dirty="0"/>
          </a:p>
          <a:p>
            <a:r>
              <a:rPr lang="en-US" sz="4000" dirty="0"/>
              <a:t>If you’re unable to attend an exam, I’ll need a reason. With documentation. If you’re sick, and don’t have a doctors note, too bad. Note from mom won’t cut it.</a:t>
            </a:r>
          </a:p>
          <a:p>
            <a:r>
              <a:rPr lang="en-US" sz="4000" dirty="0"/>
              <a:t>If you don’t trust your alarm clock, talk to your friends. I’m sure someone will agree to phone you.</a:t>
            </a:r>
          </a:p>
        </p:txBody>
      </p:sp>
    </p:spTree>
    <p:extLst>
      <p:ext uri="{BB962C8B-B14F-4D97-AF65-F5344CB8AC3E}">
        <p14:creationId xmlns:p14="http://schemas.microsoft.com/office/powerpoint/2010/main" val="115504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4" name="Rectangle 3"/>
          <p:cNvSpPr/>
          <p:nvPr/>
        </p:nvSpPr>
        <p:spPr>
          <a:xfrm>
            <a:off x="517358" y="619125"/>
            <a:ext cx="8109284" cy="3970318"/>
          </a:xfrm>
          <a:prstGeom prst="rect">
            <a:avLst/>
          </a:prstGeom>
        </p:spPr>
        <p:txBody>
          <a:bodyPr wrap="square">
            <a:spAutoFit/>
          </a:bodyPr>
          <a:lstStyle/>
          <a:p>
            <a:r>
              <a:rPr lang="en-US" sz="3600" dirty="0"/>
              <a:t>Cheating policy.</a:t>
            </a:r>
          </a:p>
          <a:p>
            <a:endParaRPr lang="en-US" sz="3600" dirty="0"/>
          </a:p>
          <a:p>
            <a:r>
              <a:rPr lang="en-US" sz="3600" dirty="0">
                <a:hlinkClick r:id="rId2"/>
              </a:rPr>
              <a:t>http://www3.algonquincollege.com/directives/policy/academic-discipline/</a:t>
            </a:r>
            <a:endParaRPr lang="en-US" sz="3600" dirty="0"/>
          </a:p>
          <a:p>
            <a:endParaRPr lang="en-US" sz="3600" dirty="0"/>
          </a:p>
          <a:p>
            <a:r>
              <a:rPr lang="en-US" sz="3600" dirty="0"/>
              <a:t>I’ve put the downloadable version of this in the course documents folder.</a:t>
            </a:r>
          </a:p>
        </p:txBody>
      </p:sp>
    </p:spTree>
    <p:extLst>
      <p:ext uri="{BB962C8B-B14F-4D97-AF65-F5344CB8AC3E}">
        <p14:creationId xmlns:p14="http://schemas.microsoft.com/office/powerpoint/2010/main" val="351772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8" name="Rectangle 7"/>
          <p:cNvSpPr/>
          <p:nvPr/>
        </p:nvSpPr>
        <p:spPr>
          <a:xfrm>
            <a:off x="511655" y="2505692"/>
            <a:ext cx="8228584" cy="2554545"/>
          </a:xfrm>
          <a:prstGeom prst="rect">
            <a:avLst/>
          </a:prstGeom>
        </p:spPr>
        <p:txBody>
          <a:bodyPr wrap="square">
            <a:spAutoFit/>
          </a:bodyPr>
          <a:lstStyle/>
          <a:p>
            <a:r>
              <a:rPr lang="en-US" sz="3200" dirty="0"/>
              <a:t>We’ve got a lot of material to cover, and it’s not going to work quite like last term.</a:t>
            </a:r>
          </a:p>
          <a:p>
            <a:endParaRPr lang="en-US" sz="3200" dirty="0"/>
          </a:p>
          <a:p>
            <a:r>
              <a:rPr lang="en-US" sz="3200" dirty="0"/>
              <a:t>Let’s spend a few minutes going over how things will work.</a:t>
            </a:r>
          </a:p>
        </p:txBody>
      </p:sp>
      <p:sp>
        <p:nvSpPr>
          <p:cNvPr id="9" name="Rectangle 8"/>
          <p:cNvSpPr/>
          <p:nvPr/>
        </p:nvSpPr>
        <p:spPr>
          <a:xfrm>
            <a:off x="757237" y="875742"/>
            <a:ext cx="7629526" cy="1446550"/>
          </a:xfrm>
          <a:prstGeom prst="rect">
            <a:avLst/>
          </a:prstGeom>
        </p:spPr>
        <p:txBody>
          <a:bodyPr wrap="square">
            <a:spAutoFit/>
          </a:bodyPr>
          <a:lstStyle/>
          <a:p>
            <a:pPr algn="ctr"/>
            <a:r>
              <a:rPr lang="en-US" sz="4400" dirty="0"/>
              <a:t>Welcome back to second semester.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4" name="Rectangle 3"/>
          <p:cNvSpPr/>
          <p:nvPr/>
        </p:nvSpPr>
        <p:spPr>
          <a:xfrm>
            <a:off x="517358" y="619125"/>
            <a:ext cx="8109284" cy="3970318"/>
          </a:xfrm>
          <a:prstGeom prst="rect">
            <a:avLst/>
          </a:prstGeom>
        </p:spPr>
        <p:txBody>
          <a:bodyPr wrap="square">
            <a:spAutoFit/>
          </a:bodyPr>
          <a:lstStyle/>
          <a:p>
            <a:r>
              <a:rPr lang="en-US" sz="3600" dirty="0"/>
              <a:t>Cheating policy.</a:t>
            </a:r>
          </a:p>
          <a:p>
            <a:endParaRPr lang="en-US" sz="3600" dirty="0"/>
          </a:p>
          <a:p>
            <a:r>
              <a:rPr lang="en-US" sz="3600" dirty="0"/>
              <a:t>In a nutshell, don’t do it.</a:t>
            </a:r>
          </a:p>
          <a:p>
            <a:endParaRPr lang="en-US" sz="3600" dirty="0"/>
          </a:p>
          <a:p>
            <a:r>
              <a:rPr lang="en-US" sz="3600" b="1" dirty="0"/>
              <a:t>Everyone</a:t>
            </a:r>
            <a:r>
              <a:rPr lang="en-US" sz="3600" dirty="0"/>
              <a:t> involved gets a zero, and will be required to sit at the front of the class from now on.</a:t>
            </a:r>
          </a:p>
        </p:txBody>
      </p:sp>
    </p:spTree>
    <p:extLst>
      <p:ext uri="{BB962C8B-B14F-4D97-AF65-F5344CB8AC3E}">
        <p14:creationId xmlns:p14="http://schemas.microsoft.com/office/powerpoint/2010/main" val="3517724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If you have a note from the CAL…</a:t>
            </a:r>
          </a:p>
          <a:p>
            <a:r>
              <a:rPr lang="en-US" sz="3600" dirty="0"/>
              <a:t>(Centre for Accessible Learning)</a:t>
            </a:r>
          </a:p>
          <a:p>
            <a:endParaRPr lang="en-US" sz="3600" dirty="0"/>
          </a:p>
          <a:p>
            <a:r>
              <a:rPr lang="en-US" sz="3600" dirty="0"/>
              <a:t>Please remember to hand it in to me. Until you’ve done so, you’ll not be treated any differently.</a:t>
            </a:r>
          </a:p>
          <a:p>
            <a:endParaRPr lang="en-US" sz="3600" dirty="0"/>
          </a:p>
          <a:p>
            <a:r>
              <a:rPr lang="en-US" sz="3600" dirty="0"/>
              <a:t>I understand that additional test time, and other help may be needed – and am more than happy to help – after I get that form.</a:t>
            </a:r>
          </a:p>
        </p:txBody>
      </p:sp>
    </p:spTree>
    <p:extLst>
      <p:ext uri="{BB962C8B-B14F-4D97-AF65-F5344CB8AC3E}">
        <p14:creationId xmlns:p14="http://schemas.microsoft.com/office/powerpoint/2010/main" val="3517724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4" name="Rectangle 3"/>
          <p:cNvSpPr/>
          <p:nvPr/>
        </p:nvSpPr>
        <p:spPr>
          <a:xfrm>
            <a:off x="517358" y="619125"/>
            <a:ext cx="8109284" cy="4524315"/>
          </a:xfrm>
          <a:prstGeom prst="rect">
            <a:avLst/>
          </a:prstGeom>
        </p:spPr>
        <p:txBody>
          <a:bodyPr wrap="square">
            <a:spAutoFit/>
          </a:bodyPr>
          <a:lstStyle/>
          <a:p>
            <a:r>
              <a:rPr lang="en-US" sz="3600" dirty="0"/>
              <a:t>If you have a note from the CAL…</a:t>
            </a:r>
          </a:p>
          <a:p>
            <a:r>
              <a:rPr lang="en-US" sz="3600" dirty="0"/>
              <a:t>(Centre for Accessible Learning)</a:t>
            </a:r>
          </a:p>
          <a:p>
            <a:endParaRPr lang="en-US" sz="3600" dirty="0"/>
          </a:p>
          <a:p>
            <a:r>
              <a:rPr lang="en-US" sz="3600" dirty="0"/>
              <a:t>Remember, that you need to give the form to each and every professor INDIVIDUALLY that you want/expect an accommodation for.  Give one to Antonio – you’re covered in his class, but not mine.  </a:t>
            </a:r>
          </a:p>
        </p:txBody>
      </p:sp>
    </p:spTree>
    <p:extLst>
      <p:ext uri="{BB962C8B-B14F-4D97-AF65-F5344CB8AC3E}">
        <p14:creationId xmlns:p14="http://schemas.microsoft.com/office/powerpoint/2010/main" val="145668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4" name="Rectangle 3"/>
          <p:cNvSpPr/>
          <p:nvPr/>
        </p:nvSpPr>
        <p:spPr>
          <a:xfrm>
            <a:off x="517358" y="619125"/>
            <a:ext cx="8109284" cy="3970318"/>
          </a:xfrm>
          <a:prstGeom prst="rect">
            <a:avLst/>
          </a:prstGeom>
        </p:spPr>
        <p:txBody>
          <a:bodyPr wrap="square">
            <a:spAutoFit/>
          </a:bodyPr>
          <a:lstStyle/>
          <a:p>
            <a:r>
              <a:rPr lang="en-US" sz="3600" dirty="0"/>
              <a:t>Lets begin today’s actual course content</a:t>
            </a:r>
          </a:p>
          <a:p>
            <a:endParaRPr lang="en-US" sz="3600" dirty="0"/>
          </a:p>
          <a:p>
            <a:pPr marL="571500" indent="-571500">
              <a:buFont typeface="Arial" panose="020B0604020202020204" pitchFamily="34" charset="0"/>
              <a:buChar char="•"/>
            </a:pPr>
            <a:r>
              <a:rPr lang="en-US" sz="3600" dirty="0"/>
              <a:t>Game Engine block diagram</a:t>
            </a:r>
          </a:p>
          <a:p>
            <a:pPr marL="571500" indent="-571500">
              <a:buFont typeface="Arial" panose="020B0604020202020204" pitchFamily="34" charset="0"/>
              <a:buChar char="•"/>
            </a:pPr>
            <a:r>
              <a:rPr lang="en-US" sz="3600" dirty="0"/>
              <a:t>Model View Controller design pattern</a:t>
            </a:r>
          </a:p>
          <a:p>
            <a:pPr marL="571500" indent="-571500">
              <a:buFont typeface="Arial" panose="020B0604020202020204" pitchFamily="34" charset="0"/>
              <a:buChar char="•"/>
            </a:pPr>
            <a:r>
              <a:rPr lang="en-US" sz="3600" dirty="0"/>
              <a:t>Preliminary specs for </a:t>
            </a:r>
            <a:r>
              <a:rPr lang="en-US" sz="3600" dirty="0" err="1"/>
              <a:t>RogueLike</a:t>
            </a:r>
            <a:endParaRPr lang="en-US" sz="3600" dirty="0"/>
          </a:p>
          <a:p>
            <a:pPr marL="571500" indent="-571500">
              <a:buFont typeface="Arial" panose="020B0604020202020204" pitchFamily="34" charset="0"/>
              <a:buChar char="•"/>
            </a:pPr>
            <a:r>
              <a:rPr lang="en-US" sz="3600" dirty="0"/>
              <a:t>ICA 1 – Get the main game loop up and running with MVC</a:t>
            </a:r>
          </a:p>
        </p:txBody>
      </p:sp>
    </p:spTree>
    <p:extLst>
      <p:ext uri="{BB962C8B-B14F-4D97-AF65-F5344CB8AC3E}">
        <p14:creationId xmlns:p14="http://schemas.microsoft.com/office/powerpoint/2010/main" val="3763812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4" name="Rectangle 3"/>
          <p:cNvSpPr/>
          <p:nvPr/>
        </p:nvSpPr>
        <p:spPr>
          <a:xfrm>
            <a:off x="517358" y="619125"/>
            <a:ext cx="8109284" cy="4524315"/>
          </a:xfrm>
          <a:prstGeom prst="rect">
            <a:avLst/>
          </a:prstGeom>
        </p:spPr>
        <p:txBody>
          <a:bodyPr wrap="square">
            <a:spAutoFit/>
          </a:bodyPr>
          <a:lstStyle/>
          <a:p>
            <a:r>
              <a:rPr lang="en-US" sz="3600" dirty="0"/>
              <a:t>DEH Game Engine (Dan’s Evil Hack)</a:t>
            </a:r>
          </a:p>
          <a:p>
            <a:endParaRPr lang="en-US" sz="3600" dirty="0"/>
          </a:p>
          <a:p>
            <a:r>
              <a:rPr lang="en-US" sz="3600" dirty="0"/>
              <a:t>The DEHGE is a barebones engine. In fact, it’s less than that right now. We’re going to build it up, but we need a top level picture of where we want to go first.  Will the picture be perfect? No.  But we’ll adapt to that as we go.</a:t>
            </a:r>
          </a:p>
        </p:txBody>
      </p:sp>
    </p:spTree>
    <p:extLst>
      <p:ext uri="{BB962C8B-B14F-4D97-AF65-F5344CB8AC3E}">
        <p14:creationId xmlns:p14="http://schemas.microsoft.com/office/powerpoint/2010/main" val="1937234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4" name="Rectangle 3"/>
          <p:cNvSpPr/>
          <p:nvPr/>
        </p:nvSpPr>
        <p:spPr>
          <a:xfrm>
            <a:off x="517358" y="619125"/>
            <a:ext cx="8109284" cy="646331"/>
          </a:xfrm>
          <a:prstGeom prst="rect">
            <a:avLst/>
          </a:prstGeom>
        </p:spPr>
        <p:txBody>
          <a:bodyPr wrap="square">
            <a:spAutoFit/>
          </a:bodyPr>
          <a:lstStyle/>
          <a:p>
            <a:r>
              <a:rPr lang="en-US" sz="3600" dirty="0"/>
              <a:t>DEH Game Engine Block Diagram</a:t>
            </a:r>
          </a:p>
        </p:txBody>
      </p:sp>
      <p:sp>
        <p:nvSpPr>
          <p:cNvPr id="5" name="Rectangle 4"/>
          <p:cNvSpPr/>
          <p:nvPr/>
        </p:nvSpPr>
        <p:spPr>
          <a:xfrm>
            <a:off x="4868881" y="3370641"/>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MVC base classes</a:t>
            </a:r>
            <a:endParaRPr lang="en-CA" dirty="0">
              <a:solidFill>
                <a:schemeClr val="tx1"/>
              </a:solidFill>
            </a:endParaRPr>
          </a:p>
        </p:txBody>
      </p:sp>
      <p:sp>
        <p:nvSpPr>
          <p:cNvPr id="6" name="Rectangle 5"/>
          <p:cNvSpPr/>
          <p:nvPr/>
        </p:nvSpPr>
        <p:spPr>
          <a:xfrm>
            <a:off x="632362" y="5339507"/>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Engine Initialization</a:t>
            </a:r>
            <a:endParaRPr lang="en-CA" dirty="0">
              <a:solidFill>
                <a:schemeClr val="tx1"/>
              </a:solidFill>
            </a:endParaRPr>
          </a:p>
        </p:txBody>
      </p:sp>
      <p:sp>
        <p:nvSpPr>
          <p:cNvPr id="7" name="Rectangle 6"/>
          <p:cNvSpPr/>
          <p:nvPr/>
        </p:nvSpPr>
        <p:spPr>
          <a:xfrm>
            <a:off x="2736273" y="5339506"/>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Engine shutdown</a:t>
            </a:r>
            <a:endParaRPr lang="en-CA" dirty="0">
              <a:solidFill>
                <a:schemeClr val="tx1"/>
              </a:solidFill>
            </a:endParaRPr>
          </a:p>
        </p:txBody>
      </p:sp>
      <p:sp>
        <p:nvSpPr>
          <p:cNvPr id="8" name="Rectangle 7"/>
          <p:cNvSpPr/>
          <p:nvPr/>
        </p:nvSpPr>
        <p:spPr>
          <a:xfrm>
            <a:off x="4868881" y="5323565"/>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Screen Manager</a:t>
            </a:r>
            <a:endParaRPr lang="en-CA" dirty="0">
              <a:solidFill>
                <a:schemeClr val="tx1"/>
              </a:solidFill>
            </a:endParaRPr>
          </a:p>
        </p:txBody>
      </p:sp>
      <p:sp>
        <p:nvSpPr>
          <p:cNvPr id="9" name="Rectangle 8"/>
          <p:cNvSpPr/>
          <p:nvPr/>
        </p:nvSpPr>
        <p:spPr>
          <a:xfrm>
            <a:off x="6987140" y="3370642"/>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Menu System</a:t>
            </a:r>
            <a:endParaRPr lang="en-CA" dirty="0">
              <a:solidFill>
                <a:schemeClr val="tx1"/>
              </a:solidFill>
            </a:endParaRPr>
          </a:p>
        </p:txBody>
      </p:sp>
      <p:sp>
        <p:nvSpPr>
          <p:cNvPr id="10" name="Rectangle 9"/>
          <p:cNvSpPr/>
          <p:nvPr/>
        </p:nvSpPr>
        <p:spPr>
          <a:xfrm>
            <a:off x="2750621" y="1407800"/>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Input System</a:t>
            </a:r>
            <a:endParaRPr lang="en-CA" dirty="0">
              <a:solidFill>
                <a:schemeClr val="tx1"/>
              </a:solidFill>
            </a:endParaRPr>
          </a:p>
        </p:txBody>
      </p:sp>
      <p:sp>
        <p:nvSpPr>
          <p:cNvPr id="11" name="Rectangle 10"/>
          <p:cNvSpPr/>
          <p:nvPr/>
        </p:nvSpPr>
        <p:spPr>
          <a:xfrm>
            <a:off x="4853046" y="1373213"/>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Sound Manager</a:t>
            </a:r>
            <a:endParaRPr lang="en-CA" dirty="0">
              <a:solidFill>
                <a:schemeClr val="tx1"/>
              </a:solidFill>
            </a:endParaRPr>
          </a:p>
        </p:txBody>
      </p:sp>
      <p:sp>
        <p:nvSpPr>
          <p:cNvPr id="12" name="Rectangle 11"/>
          <p:cNvSpPr/>
          <p:nvPr/>
        </p:nvSpPr>
        <p:spPr>
          <a:xfrm>
            <a:off x="7015348" y="5319988"/>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Screens</a:t>
            </a:r>
          </a:p>
        </p:txBody>
      </p:sp>
      <p:sp>
        <p:nvSpPr>
          <p:cNvPr id="13" name="Rectangle 12"/>
          <p:cNvSpPr/>
          <p:nvPr/>
        </p:nvSpPr>
        <p:spPr>
          <a:xfrm>
            <a:off x="2750621" y="3370640"/>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Game Loop</a:t>
            </a:r>
            <a:endParaRPr lang="en-CA" dirty="0">
              <a:solidFill>
                <a:schemeClr val="tx1"/>
              </a:solidFill>
            </a:endParaRPr>
          </a:p>
        </p:txBody>
      </p:sp>
      <p:sp>
        <p:nvSpPr>
          <p:cNvPr id="14" name="Rectangle 13"/>
          <p:cNvSpPr/>
          <p:nvPr/>
        </p:nvSpPr>
        <p:spPr>
          <a:xfrm>
            <a:off x="648196" y="1440816"/>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Application Code</a:t>
            </a:r>
            <a:endParaRPr lang="en-CA" dirty="0">
              <a:solidFill>
                <a:schemeClr val="tx1"/>
              </a:solidFill>
            </a:endParaRPr>
          </a:p>
        </p:txBody>
      </p:sp>
      <p:sp>
        <p:nvSpPr>
          <p:cNvPr id="15" name="Rectangle 14"/>
          <p:cNvSpPr/>
          <p:nvPr/>
        </p:nvSpPr>
        <p:spPr>
          <a:xfrm>
            <a:off x="632362" y="3370642"/>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Core Engine</a:t>
            </a:r>
            <a:endParaRPr lang="en-CA" dirty="0">
              <a:solidFill>
                <a:schemeClr val="tx1"/>
              </a:solidFill>
            </a:endParaRPr>
          </a:p>
        </p:txBody>
      </p:sp>
      <p:sp>
        <p:nvSpPr>
          <p:cNvPr id="16" name="Rectangle 15"/>
          <p:cNvSpPr/>
          <p:nvPr/>
        </p:nvSpPr>
        <p:spPr>
          <a:xfrm>
            <a:off x="7015348" y="1440816"/>
            <a:ext cx="1496291" cy="997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Render</a:t>
            </a:r>
          </a:p>
          <a:p>
            <a:pPr algn="ctr"/>
            <a:r>
              <a:rPr lang="en-US" dirty="0">
                <a:solidFill>
                  <a:schemeClr val="tx1"/>
                </a:solidFill>
              </a:rPr>
              <a:t>Engine</a:t>
            </a:r>
            <a:endParaRPr lang="en-CA" dirty="0">
              <a:solidFill>
                <a:schemeClr val="tx1"/>
              </a:solidFill>
            </a:endParaRPr>
          </a:p>
        </p:txBody>
      </p:sp>
    </p:spTree>
    <p:extLst>
      <p:ext uri="{BB962C8B-B14F-4D97-AF65-F5344CB8AC3E}">
        <p14:creationId xmlns:p14="http://schemas.microsoft.com/office/powerpoint/2010/main" val="294046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DEH Game Engine (Dan’s Evil Hack)</a:t>
            </a:r>
          </a:p>
          <a:p>
            <a:endParaRPr lang="en-US" sz="3600" dirty="0"/>
          </a:p>
          <a:p>
            <a:r>
              <a:rPr lang="en-US" sz="3600" dirty="0"/>
              <a:t>That’s… a lot of boxes.  Which is why we’re only going to build SOME of them now – and even so, there are still more boxes to go.</a:t>
            </a:r>
          </a:p>
          <a:p>
            <a:endParaRPr lang="en-US" sz="3600" dirty="0"/>
          </a:p>
          <a:p>
            <a:r>
              <a:rPr lang="en-US" sz="3600" dirty="0"/>
              <a:t>Let’s start by looking at Model View Controller in detail, then seeing how we can build something that fits those boxes.</a:t>
            </a:r>
          </a:p>
        </p:txBody>
      </p:sp>
    </p:spTree>
    <p:extLst>
      <p:ext uri="{BB962C8B-B14F-4D97-AF65-F5344CB8AC3E}">
        <p14:creationId xmlns:p14="http://schemas.microsoft.com/office/powerpoint/2010/main" val="115164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4" name="Rectangle 3"/>
          <p:cNvSpPr/>
          <p:nvPr/>
        </p:nvSpPr>
        <p:spPr>
          <a:xfrm>
            <a:off x="517358" y="619125"/>
            <a:ext cx="8109284" cy="646331"/>
          </a:xfrm>
          <a:prstGeom prst="rect">
            <a:avLst/>
          </a:prstGeom>
        </p:spPr>
        <p:txBody>
          <a:bodyPr wrap="square">
            <a:spAutoFit/>
          </a:bodyPr>
          <a:lstStyle/>
          <a:p>
            <a:r>
              <a:rPr lang="en-US" sz="3600" dirty="0"/>
              <a:t>Model View Controller</a:t>
            </a:r>
          </a:p>
        </p:txBody>
      </p:sp>
      <p:grpSp>
        <p:nvGrpSpPr>
          <p:cNvPr id="29" name="Group 28"/>
          <p:cNvGrpSpPr/>
          <p:nvPr/>
        </p:nvGrpSpPr>
        <p:grpSpPr>
          <a:xfrm>
            <a:off x="1464426" y="1959499"/>
            <a:ext cx="6249266" cy="3759655"/>
            <a:chOff x="728156" y="1985483"/>
            <a:chExt cx="6249266" cy="3759655"/>
          </a:xfrm>
        </p:grpSpPr>
        <p:sp>
          <p:nvSpPr>
            <p:cNvPr id="5" name="Rounded Rectangle 4"/>
            <p:cNvSpPr/>
            <p:nvPr/>
          </p:nvSpPr>
          <p:spPr>
            <a:xfrm>
              <a:off x="1389413" y="3455612"/>
              <a:ext cx="1828800" cy="819397"/>
            </a:xfrm>
            <a:prstGeom prst="roundRect">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2400" dirty="0">
                  <a:solidFill>
                    <a:schemeClr val="tx1"/>
                  </a:solidFill>
                </a:rPr>
                <a:t>Controller</a:t>
              </a:r>
              <a:endParaRPr lang="en-CA" sz="2400" dirty="0">
                <a:solidFill>
                  <a:schemeClr val="tx1"/>
                </a:solidFill>
              </a:endParaRPr>
            </a:p>
          </p:txBody>
        </p:sp>
        <p:sp>
          <p:nvSpPr>
            <p:cNvPr id="6" name="Rounded Rectangle 5"/>
            <p:cNvSpPr/>
            <p:nvPr/>
          </p:nvSpPr>
          <p:spPr>
            <a:xfrm>
              <a:off x="3218213" y="4925741"/>
              <a:ext cx="1828800" cy="819397"/>
            </a:xfrm>
            <a:prstGeom prst="roundRect">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2400" dirty="0">
                  <a:solidFill>
                    <a:schemeClr val="tx1"/>
                  </a:solidFill>
                </a:rPr>
                <a:t>Model</a:t>
              </a:r>
              <a:endParaRPr lang="en-CA" sz="2400" dirty="0">
                <a:solidFill>
                  <a:schemeClr val="tx1"/>
                </a:solidFill>
              </a:endParaRPr>
            </a:p>
          </p:txBody>
        </p:sp>
        <p:sp>
          <p:nvSpPr>
            <p:cNvPr id="7" name="Rounded Rectangle 6"/>
            <p:cNvSpPr/>
            <p:nvPr/>
          </p:nvSpPr>
          <p:spPr>
            <a:xfrm>
              <a:off x="5047013" y="3455613"/>
              <a:ext cx="1828800" cy="819397"/>
            </a:xfrm>
            <a:prstGeom prst="roundRect">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2400" dirty="0">
                  <a:solidFill>
                    <a:schemeClr val="tx1"/>
                  </a:solidFill>
                </a:rPr>
                <a:t>View</a:t>
              </a:r>
              <a:endParaRPr lang="en-CA" sz="2400" dirty="0">
                <a:solidFill>
                  <a:schemeClr val="tx1"/>
                </a:solidFill>
              </a:endParaRPr>
            </a:p>
          </p:txBody>
        </p:sp>
        <p:sp>
          <p:nvSpPr>
            <p:cNvPr id="8" name="Rounded Rectangle 7"/>
            <p:cNvSpPr/>
            <p:nvPr/>
          </p:nvSpPr>
          <p:spPr>
            <a:xfrm>
              <a:off x="3218213" y="1985483"/>
              <a:ext cx="1828800" cy="819397"/>
            </a:xfrm>
            <a:prstGeom prst="roundRect">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2400" dirty="0"/>
                <a:t>User</a:t>
              </a:r>
              <a:endParaRPr lang="en-CA" sz="2400" dirty="0"/>
            </a:p>
          </p:txBody>
        </p:sp>
        <p:cxnSp>
          <p:nvCxnSpPr>
            <p:cNvPr id="10" name="Curved Connector 9"/>
            <p:cNvCxnSpPr>
              <a:stCxn id="8" idx="3"/>
              <a:endCxn id="7" idx="0"/>
            </p:cNvCxnSpPr>
            <p:nvPr/>
          </p:nvCxnSpPr>
          <p:spPr>
            <a:xfrm>
              <a:off x="5047013" y="2395182"/>
              <a:ext cx="914400" cy="1060431"/>
            </a:xfrm>
            <a:prstGeom prst="curvedConnector2">
              <a:avLst/>
            </a:prstGeom>
            <a:ln w="57150">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8" idx="1"/>
              <a:endCxn id="5" idx="0"/>
            </p:cNvCxnSpPr>
            <p:nvPr/>
          </p:nvCxnSpPr>
          <p:spPr>
            <a:xfrm rot="10800000" flipV="1">
              <a:off x="2303813" y="2395182"/>
              <a:ext cx="914400" cy="1060430"/>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5" idx="2"/>
              <a:endCxn id="6" idx="1"/>
            </p:cNvCxnSpPr>
            <p:nvPr/>
          </p:nvCxnSpPr>
          <p:spPr>
            <a:xfrm rot="16200000" flipH="1">
              <a:off x="2230798" y="4348024"/>
              <a:ext cx="1060431" cy="914400"/>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p:cNvCxnSpPr>
              <a:stCxn id="6" idx="3"/>
            </p:cNvCxnSpPr>
            <p:nvPr/>
          </p:nvCxnSpPr>
          <p:spPr>
            <a:xfrm flipV="1">
              <a:off x="5047013" y="4275010"/>
              <a:ext cx="914400" cy="1060430"/>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5" idx="3"/>
              <a:endCxn id="7" idx="1"/>
            </p:cNvCxnSpPr>
            <p:nvPr/>
          </p:nvCxnSpPr>
          <p:spPr>
            <a:xfrm>
              <a:off x="3218213" y="3865311"/>
              <a:ext cx="1828800" cy="1"/>
            </a:xfrm>
            <a:prstGeom prst="curvedConnector3">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771408" y="2361656"/>
              <a:ext cx="753732" cy="461665"/>
            </a:xfrm>
            <a:prstGeom prst="rect">
              <a:avLst/>
            </a:prstGeom>
            <a:noFill/>
          </p:spPr>
          <p:txBody>
            <a:bodyPr wrap="none" rtlCol="0">
              <a:spAutoFit/>
            </a:bodyPr>
            <a:lstStyle/>
            <a:p>
              <a:r>
                <a:rPr lang="en-US" sz="2400" dirty="0"/>
                <a:t>Sees</a:t>
              </a:r>
              <a:endParaRPr lang="en-CA" sz="2400" dirty="0"/>
            </a:p>
          </p:txBody>
        </p:sp>
        <p:sp>
          <p:nvSpPr>
            <p:cNvPr id="23" name="TextBox 22"/>
            <p:cNvSpPr txBox="1"/>
            <p:nvPr/>
          </p:nvSpPr>
          <p:spPr>
            <a:xfrm>
              <a:off x="1691753" y="2514056"/>
              <a:ext cx="776175" cy="461665"/>
            </a:xfrm>
            <a:prstGeom prst="rect">
              <a:avLst/>
            </a:prstGeom>
            <a:noFill/>
          </p:spPr>
          <p:txBody>
            <a:bodyPr wrap="none" rtlCol="0">
              <a:spAutoFit/>
            </a:bodyPr>
            <a:lstStyle/>
            <a:p>
              <a:r>
                <a:rPr lang="en-US" sz="2400" dirty="0"/>
                <a:t>Uses</a:t>
              </a:r>
              <a:endParaRPr lang="en-CA" sz="2400" dirty="0"/>
            </a:p>
          </p:txBody>
        </p:sp>
        <p:sp>
          <p:nvSpPr>
            <p:cNvPr id="24" name="TextBox 23"/>
            <p:cNvSpPr txBox="1"/>
            <p:nvPr/>
          </p:nvSpPr>
          <p:spPr>
            <a:xfrm>
              <a:off x="3520809" y="3377662"/>
              <a:ext cx="1223605" cy="461665"/>
            </a:xfrm>
            <a:prstGeom prst="rect">
              <a:avLst/>
            </a:prstGeom>
            <a:noFill/>
          </p:spPr>
          <p:txBody>
            <a:bodyPr wrap="none" rtlCol="0">
              <a:spAutoFit/>
            </a:bodyPr>
            <a:lstStyle/>
            <a:p>
              <a:r>
                <a:rPr lang="en-US" sz="2400" dirty="0"/>
                <a:t>Updates</a:t>
              </a:r>
              <a:endParaRPr lang="en-CA" sz="2400" dirty="0"/>
            </a:p>
          </p:txBody>
        </p:sp>
        <p:sp>
          <p:nvSpPr>
            <p:cNvPr id="26" name="TextBox 25"/>
            <p:cNvSpPr txBox="1"/>
            <p:nvPr/>
          </p:nvSpPr>
          <p:spPr>
            <a:xfrm>
              <a:off x="5753817" y="4925741"/>
              <a:ext cx="1223605" cy="461665"/>
            </a:xfrm>
            <a:prstGeom prst="rect">
              <a:avLst/>
            </a:prstGeom>
            <a:noFill/>
          </p:spPr>
          <p:txBody>
            <a:bodyPr wrap="none" rtlCol="0">
              <a:spAutoFit/>
            </a:bodyPr>
            <a:lstStyle/>
            <a:p>
              <a:r>
                <a:rPr lang="en-US" sz="2400" dirty="0"/>
                <a:t>Updates</a:t>
              </a:r>
              <a:endParaRPr lang="en-CA" sz="2400" dirty="0"/>
            </a:p>
          </p:txBody>
        </p:sp>
        <p:sp>
          <p:nvSpPr>
            <p:cNvPr id="27" name="TextBox 26"/>
            <p:cNvSpPr txBox="1"/>
            <p:nvPr/>
          </p:nvSpPr>
          <p:spPr>
            <a:xfrm>
              <a:off x="728156" y="4629054"/>
              <a:ext cx="1739772" cy="461665"/>
            </a:xfrm>
            <a:prstGeom prst="rect">
              <a:avLst/>
            </a:prstGeom>
            <a:noFill/>
          </p:spPr>
          <p:txBody>
            <a:bodyPr wrap="none" rtlCol="0">
              <a:spAutoFit/>
            </a:bodyPr>
            <a:lstStyle/>
            <a:p>
              <a:r>
                <a:rPr lang="en-US" sz="2400" dirty="0"/>
                <a:t>Manipulates</a:t>
              </a:r>
              <a:endParaRPr lang="en-CA" sz="2400" dirty="0"/>
            </a:p>
          </p:txBody>
        </p:sp>
      </p:grpSp>
    </p:spTree>
    <p:extLst>
      <p:ext uri="{BB962C8B-B14F-4D97-AF65-F5344CB8AC3E}">
        <p14:creationId xmlns:p14="http://schemas.microsoft.com/office/powerpoint/2010/main" val="1992828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4" name="Rectangle 3"/>
          <p:cNvSpPr/>
          <p:nvPr/>
        </p:nvSpPr>
        <p:spPr>
          <a:xfrm>
            <a:off x="517358" y="619125"/>
            <a:ext cx="8109284" cy="4524315"/>
          </a:xfrm>
          <a:prstGeom prst="rect">
            <a:avLst/>
          </a:prstGeom>
        </p:spPr>
        <p:txBody>
          <a:bodyPr wrap="square">
            <a:spAutoFit/>
          </a:bodyPr>
          <a:lstStyle/>
          <a:p>
            <a:r>
              <a:rPr lang="en-US" sz="3600" dirty="0"/>
              <a:t>Model View Controller</a:t>
            </a:r>
          </a:p>
          <a:p>
            <a:endParaRPr lang="en-US" sz="3600" dirty="0"/>
          </a:p>
          <a:p>
            <a:r>
              <a:rPr lang="en-US" sz="3600" dirty="0"/>
              <a:t>User – that’s YOU…</a:t>
            </a:r>
          </a:p>
          <a:p>
            <a:r>
              <a:rPr lang="en-US" sz="3600" dirty="0"/>
              <a:t>View – displays information to the user</a:t>
            </a:r>
          </a:p>
          <a:p>
            <a:r>
              <a:rPr lang="en-US" sz="3600" dirty="0"/>
              <a:t>Controller – receives input from the user, and either updates the model or the view</a:t>
            </a:r>
          </a:p>
          <a:p>
            <a:r>
              <a:rPr lang="en-US" sz="3600" dirty="0"/>
              <a:t>Model – contains the data and logic of the system</a:t>
            </a:r>
          </a:p>
        </p:txBody>
      </p:sp>
    </p:spTree>
    <p:extLst>
      <p:ext uri="{BB962C8B-B14F-4D97-AF65-F5344CB8AC3E}">
        <p14:creationId xmlns:p14="http://schemas.microsoft.com/office/powerpoint/2010/main" val="2105942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Model View Controller</a:t>
            </a:r>
          </a:p>
          <a:p>
            <a:endParaRPr lang="en-US" sz="3600" dirty="0"/>
          </a:p>
          <a:p>
            <a:r>
              <a:rPr lang="en-US" sz="3600" dirty="0"/>
              <a:t>Some interpretations of MVC have the logic residing in the controller, with the model being a pure data structure.</a:t>
            </a:r>
          </a:p>
          <a:p>
            <a:endParaRPr lang="en-US" sz="3600" dirty="0"/>
          </a:p>
          <a:p>
            <a:r>
              <a:rPr lang="en-US" sz="3600" dirty="0"/>
              <a:t>I tend to use the style where the logic for manipulating the model also lives in the model.  This tends to fit better with both OO and the game loop.</a:t>
            </a:r>
          </a:p>
        </p:txBody>
      </p:sp>
    </p:spTree>
    <p:extLst>
      <p:ext uri="{BB962C8B-B14F-4D97-AF65-F5344CB8AC3E}">
        <p14:creationId xmlns:p14="http://schemas.microsoft.com/office/powerpoint/2010/main" val="273212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You asked for more hands on.  I’m delivering.</a:t>
            </a:r>
          </a:p>
          <a:p>
            <a:endParaRPr lang="en-US" sz="3200" dirty="0"/>
          </a:p>
          <a:p>
            <a:r>
              <a:rPr lang="en-US" sz="3200" dirty="0"/>
              <a:t>We’re going to try to keep up a cadence of two in class assignments, followed by a quiz.</a:t>
            </a:r>
          </a:p>
          <a:p>
            <a:endParaRPr lang="en-US" sz="3200" dirty="0"/>
          </a:p>
          <a:p>
            <a:r>
              <a:rPr lang="en-US" sz="3200" dirty="0"/>
              <a:t>We’re going to be building a game across the entire semester – </a:t>
            </a:r>
            <a:r>
              <a:rPr lang="en-US" sz="3200" dirty="0" err="1"/>
              <a:t>RogueLike</a:t>
            </a:r>
            <a:r>
              <a:rPr lang="en-US" sz="3200" dirty="0"/>
              <a:t> – based on the code you’ve already seen, but better organized, and using a game engine.</a:t>
            </a:r>
          </a:p>
          <a:p>
            <a:r>
              <a:rPr lang="en-US" sz="3200" dirty="0"/>
              <a:t>A game engine that we’re going to build up as we go.</a:t>
            </a:r>
          </a:p>
        </p:txBody>
      </p:sp>
    </p:spTree>
    <p:extLst>
      <p:ext uri="{BB962C8B-B14F-4D97-AF65-F5344CB8AC3E}">
        <p14:creationId xmlns:p14="http://schemas.microsoft.com/office/powerpoint/2010/main" val="328462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Model View Controller</a:t>
            </a:r>
          </a:p>
          <a:p>
            <a:endParaRPr lang="en-US" sz="3600" dirty="0"/>
          </a:p>
          <a:p>
            <a:r>
              <a:rPr lang="en-US" sz="3600" dirty="0"/>
              <a:t>Consider a typical RPG. (like our </a:t>
            </a:r>
            <a:r>
              <a:rPr lang="en-US" sz="3600" dirty="0" err="1"/>
              <a:t>RogueLike</a:t>
            </a:r>
            <a:r>
              <a:rPr lang="en-US" sz="3600" dirty="0"/>
              <a:t>)</a:t>
            </a:r>
          </a:p>
          <a:p>
            <a:endParaRPr lang="en-US" sz="3600" dirty="0"/>
          </a:p>
          <a:p>
            <a:r>
              <a:rPr lang="en-US" sz="3600" dirty="0"/>
              <a:t>You’re moving around on the screen, and so are enemies.  </a:t>
            </a:r>
          </a:p>
          <a:p>
            <a:endParaRPr lang="en-US" sz="3600" dirty="0"/>
          </a:p>
          <a:p>
            <a:r>
              <a:rPr lang="en-US" sz="3600" dirty="0"/>
              <a:t>Clicking one causes an attack, while clicking the ground causes a move.</a:t>
            </a:r>
          </a:p>
        </p:txBody>
      </p:sp>
    </p:spTree>
    <p:extLst>
      <p:ext uri="{BB962C8B-B14F-4D97-AF65-F5344CB8AC3E}">
        <p14:creationId xmlns:p14="http://schemas.microsoft.com/office/powerpoint/2010/main" val="1798653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31</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Model View Controller</a:t>
            </a:r>
          </a:p>
          <a:p>
            <a:endParaRPr lang="en-US" sz="3600" dirty="0"/>
          </a:p>
          <a:p>
            <a:r>
              <a:rPr lang="en-US" sz="3600" dirty="0"/>
              <a:t>The user clicks on the screen, notifying the controller.</a:t>
            </a:r>
          </a:p>
          <a:p>
            <a:endParaRPr lang="en-US" sz="3600" dirty="0"/>
          </a:p>
          <a:p>
            <a:r>
              <a:rPr lang="en-US" sz="3600" dirty="0"/>
              <a:t>The controller checks with the view to find out what was clicked on.</a:t>
            </a:r>
          </a:p>
          <a:p>
            <a:endParaRPr lang="en-US" sz="3600" dirty="0"/>
          </a:p>
          <a:p>
            <a:r>
              <a:rPr lang="en-US" sz="3600" dirty="0"/>
              <a:t>The controller generates a move action, or an attack action.</a:t>
            </a:r>
          </a:p>
        </p:txBody>
      </p:sp>
    </p:spTree>
    <p:extLst>
      <p:ext uri="{BB962C8B-B14F-4D97-AF65-F5344CB8AC3E}">
        <p14:creationId xmlns:p14="http://schemas.microsoft.com/office/powerpoint/2010/main" val="2735321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32</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Model View Controller</a:t>
            </a:r>
          </a:p>
          <a:p>
            <a:endParaRPr lang="en-US" sz="3600" dirty="0"/>
          </a:p>
          <a:p>
            <a:r>
              <a:rPr lang="en-US" sz="3600" dirty="0"/>
              <a:t>The controller sends the action to the model to perform. Game Loop Input.</a:t>
            </a:r>
          </a:p>
          <a:p>
            <a:endParaRPr lang="en-US" sz="3600" dirty="0"/>
          </a:p>
          <a:p>
            <a:r>
              <a:rPr lang="en-US" sz="3600" dirty="0"/>
              <a:t>The model tries to update it’s data based on the received action. Game Loop Update.</a:t>
            </a:r>
          </a:p>
          <a:p>
            <a:endParaRPr lang="en-US" sz="3600" dirty="0"/>
          </a:p>
          <a:p>
            <a:r>
              <a:rPr lang="en-US" sz="3600" dirty="0"/>
              <a:t>Finally, the view pulls data from the model to display to the user. Game Loop Render.</a:t>
            </a:r>
          </a:p>
        </p:txBody>
      </p:sp>
    </p:spTree>
    <p:extLst>
      <p:ext uri="{BB962C8B-B14F-4D97-AF65-F5344CB8AC3E}">
        <p14:creationId xmlns:p14="http://schemas.microsoft.com/office/powerpoint/2010/main" val="3361854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33</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Model View Controller – for real</a:t>
            </a:r>
          </a:p>
          <a:p>
            <a:endParaRPr lang="en-US" sz="3600" dirty="0"/>
          </a:p>
          <a:p>
            <a:r>
              <a:rPr lang="en-US" sz="3600" dirty="0"/>
              <a:t>There are two ways that I’ve seen people implement MVC – with everything piled into a single class, and with multiple classes.</a:t>
            </a:r>
          </a:p>
          <a:p>
            <a:endParaRPr lang="en-US" sz="3600" dirty="0"/>
          </a:p>
          <a:p>
            <a:r>
              <a:rPr lang="en-US" sz="3600" dirty="0"/>
              <a:t>The multiple class approach is more traditional, given that with client server, the code is running on separate machines.</a:t>
            </a:r>
          </a:p>
        </p:txBody>
      </p:sp>
    </p:spTree>
    <p:extLst>
      <p:ext uri="{BB962C8B-B14F-4D97-AF65-F5344CB8AC3E}">
        <p14:creationId xmlns:p14="http://schemas.microsoft.com/office/powerpoint/2010/main" val="79865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34</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Model View Controller – for real</a:t>
            </a:r>
          </a:p>
          <a:p>
            <a:endParaRPr lang="en-US" sz="3600" dirty="0"/>
          </a:p>
          <a:p>
            <a:r>
              <a:rPr lang="en-US" sz="3600" dirty="0"/>
              <a:t>That said, if you’re building a single system, having all the functionality of the three parts in one class has some advantages, and some temptations to avoid.</a:t>
            </a:r>
          </a:p>
          <a:p>
            <a:endParaRPr lang="en-US" sz="3600" dirty="0"/>
          </a:p>
          <a:p>
            <a:r>
              <a:rPr lang="en-US" sz="3600" dirty="0"/>
              <a:t>In both cases, there are typically base classes for all three parts.</a:t>
            </a:r>
          </a:p>
        </p:txBody>
      </p:sp>
    </p:spTree>
    <p:extLst>
      <p:ext uri="{BB962C8B-B14F-4D97-AF65-F5344CB8AC3E}">
        <p14:creationId xmlns:p14="http://schemas.microsoft.com/office/powerpoint/2010/main" val="2412643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35</a:t>
            </a:fld>
            <a:endParaRPr lang="en-US"/>
          </a:p>
        </p:txBody>
      </p:sp>
      <p:sp>
        <p:nvSpPr>
          <p:cNvPr id="4" name="Rectangle 3"/>
          <p:cNvSpPr/>
          <p:nvPr/>
        </p:nvSpPr>
        <p:spPr>
          <a:xfrm>
            <a:off x="517358" y="619125"/>
            <a:ext cx="8109284" cy="2862322"/>
          </a:xfrm>
          <a:prstGeom prst="rect">
            <a:avLst/>
          </a:prstGeom>
        </p:spPr>
        <p:txBody>
          <a:bodyPr wrap="square">
            <a:spAutoFit/>
          </a:bodyPr>
          <a:lstStyle/>
          <a:p>
            <a:r>
              <a:rPr lang="en-US" sz="3600" dirty="0"/>
              <a:t>Model View Controller – for real</a:t>
            </a:r>
          </a:p>
          <a:p>
            <a:endParaRPr lang="en-US" sz="3600" dirty="0"/>
          </a:p>
          <a:p>
            <a:r>
              <a:rPr lang="en-US" sz="3600" dirty="0"/>
              <a:t>With this approach, you typically have all the methods defined as pure virtual in the base classes, and use multiple inheritance. </a:t>
            </a:r>
          </a:p>
        </p:txBody>
      </p:sp>
      <p:sp>
        <p:nvSpPr>
          <p:cNvPr id="2" name="Rectangle 1"/>
          <p:cNvSpPr/>
          <p:nvPr/>
        </p:nvSpPr>
        <p:spPr>
          <a:xfrm>
            <a:off x="2406732" y="3729990"/>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Model</a:t>
            </a:r>
            <a:endParaRPr lang="en-CA" b="1" dirty="0">
              <a:solidFill>
                <a:schemeClr val="tx1"/>
              </a:solidFill>
            </a:endParaRPr>
          </a:p>
        </p:txBody>
      </p:sp>
      <p:sp>
        <p:nvSpPr>
          <p:cNvPr id="5" name="Rectangle 4"/>
          <p:cNvSpPr/>
          <p:nvPr/>
        </p:nvSpPr>
        <p:spPr>
          <a:xfrm>
            <a:off x="4221678" y="372998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View</a:t>
            </a:r>
            <a:endParaRPr lang="en-CA" b="1" dirty="0">
              <a:solidFill>
                <a:schemeClr val="tx1"/>
              </a:solidFill>
            </a:endParaRPr>
          </a:p>
        </p:txBody>
      </p:sp>
      <p:sp>
        <p:nvSpPr>
          <p:cNvPr id="6" name="Rectangle 5"/>
          <p:cNvSpPr/>
          <p:nvPr/>
        </p:nvSpPr>
        <p:spPr>
          <a:xfrm>
            <a:off x="6036624" y="372800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Controller</a:t>
            </a:r>
            <a:endParaRPr lang="en-CA" b="1" dirty="0">
              <a:solidFill>
                <a:schemeClr val="tx1"/>
              </a:solidFill>
            </a:endParaRPr>
          </a:p>
        </p:txBody>
      </p:sp>
      <p:cxnSp>
        <p:nvCxnSpPr>
          <p:cNvPr id="10" name="Straight Arrow Connector 9"/>
          <p:cNvCxnSpPr>
            <a:stCxn id="8" idx="0"/>
            <a:endCxn id="2" idx="2"/>
          </p:cNvCxnSpPr>
          <p:nvPr/>
        </p:nvCxnSpPr>
        <p:spPr>
          <a:xfrm flipH="1" flipV="1">
            <a:off x="3077688" y="4359383"/>
            <a:ext cx="1814946" cy="1504099"/>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0"/>
            <a:endCxn id="5" idx="2"/>
          </p:cNvCxnSpPr>
          <p:nvPr/>
        </p:nvCxnSpPr>
        <p:spPr>
          <a:xfrm flipV="1">
            <a:off x="4892634" y="4359382"/>
            <a:ext cx="0" cy="150410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0"/>
            <a:endCxn id="6" idx="2"/>
          </p:cNvCxnSpPr>
          <p:nvPr/>
        </p:nvCxnSpPr>
        <p:spPr>
          <a:xfrm flipV="1">
            <a:off x="4892634" y="4357402"/>
            <a:ext cx="1814946" cy="150608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221678" y="5863482"/>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Enemy</a:t>
            </a:r>
            <a:endParaRPr lang="en-CA" b="1" dirty="0">
              <a:solidFill>
                <a:schemeClr val="tx1"/>
              </a:solidFill>
            </a:endParaRPr>
          </a:p>
        </p:txBody>
      </p:sp>
    </p:spTree>
    <p:extLst>
      <p:ext uri="{BB962C8B-B14F-4D97-AF65-F5344CB8AC3E}">
        <p14:creationId xmlns:p14="http://schemas.microsoft.com/office/powerpoint/2010/main" val="1570044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36</a:t>
            </a:fld>
            <a:endParaRPr lang="en-US"/>
          </a:p>
        </p:txBody>
      </p:sp>
      <p:sp>
        <p:nvSpPr>
          <p:cNvPr id="4" name="Rectangle 3"/>
          <p:cNvSpPr/>
          <p:nvPr/>
        </p:nvSpPr>
        <p:spPr>
          <a:xfrm>
            <a:off x="517358" y="619125"/>
            <a:ext cx="8109284" cy="2862322"/>
          </a:xfrm>
          <a:prstGeom prst="rect">
            <a:avLst/>
          </a:prstGeom>
        </p:spPr>
        <p:txBody>
          <a:bodyPr wrap="square">
            <a:spAutoFit/>
          </a:bodyPr>
          <a:lstStyle/>
          <a:p>
            <a:r>
              <a:rPr lang="en-US" sz="3600" dirty="0"/>
              <a:t>Model View Controller – for real</a:t>
            </a:r>
          </a:p>
          <a:p>
            <a:endParaRPr lang="en-US" sz="3600" dirty="0"/>
          </a:p>
          <a:p>
            <a:r>
              <a:rPr lang="en-US" sz="3600" dirty="0"/>
              <a:t>A class to create things, and bind them together. Then subclasses with specific details of the implementations.</a:t>
            </a:r>
          </a:p>
        </p:txBody>
      </p:sp>
      <p:sp>
        <p:nvSpPr>
          <p:cNvPr id="2" name="Rectangle 1"/>
          <p:cNvSpPr/>
          <p:nvPr/>
        </p:nvSpPr>
        <p:spPr>
          <a:xfrm>
            <a:off x="1636815" y="372800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View</a:t>
            </a:r>
            <a:endParaRPr lang="en-CA" b="1" dirty="0">
              <a:solidFill>
                <a:schemeClr val="tx1"/>
              </a:solidFill>
            </a:endParaRPr>
          </a:p>
        </p:txBody>
      </p:sp>
      <p:sp>
        <p:nvSpPr>
          <p:cNvPr id="5" name="Rectangle 4"/>
          <p:cNvSpPr/>
          <p:nvPr/>
        </p:nvSpPr>
        <p:spPr>
          <a:xfrm>
            <a:off x="4221678" y="372998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Model</a:t>
            </a:r>
            <a:endParaRPr lang="en-CA" b="1" dirty="0">
              <a:solidFill>
                <a:schemeClr val="tx1"/>
              </a:solidFill>
            </a:endParaRPr>
          </a:p>
        </p:txBody>
      </p:sp>
      <p:sp>
        <p:nvSpPr>
          <p:cNvPr id="6" name="Rectangle 5"/>
          <p:cNvSpPr/>
          <p:nvPr/>
        </p:nvSpPr>
        <p:spPr>
          <a:xfrm>
            <a:off x="6806540" y="372998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Controller</a:t>
            </a:r>
            <a:endParaRPr lang="en-CA" b="1" dirty="0">
              <a:solidFill>
                <a:schemeClr val="tx1"/>
              </a:solidFill>
            </a:endParaRPr>
          </a:p>
        </p:txBody>
      </p:sp>
      <p:cxnSp>
        <p:nvCxnSpPr>
          <p:cNvPr id="10" name="Straight Arrow Connector 9"/>
          <p:cNvCxnSpPr>
            <a:stCxn id="16" idx="0"/>
            <a:endCxn id="2" idx="2"/>
          </p:cNvCxnSpPr>
          <p:nvPr/>
        </p:nvCxnSpPr>
        <p:spPr>
          <a:xfrm flipH="1" flipV="1">
            <a:off x="2307771" y="4357402"/>
            <a:ext cx="248" cy="751059"/>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0"/>
            <a:endCxn id="5" idx="2"/>
          </p:cNvCxnSpPr>
          <p:nvPr/>
        </p:nvCxnSpPr>
        <p:spPr>
          <a:xfrm flipH="1" flipV="1">
            <a:off x="4892634" y="4359382"/>
            <a:ext cx="248" cy="75106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5" idx="0"/>
            <a:endCxn id="6" idx="2"/>
          </p:cNvCxnSpPr>
          <p:nvPr/>
        </p:nvCxnSpPr>
        <p:spPr>
          <a:xfrm flipH="1" flipV="1">
            <a:off x="7477496" y="4359382"/>
            <a:ext cx="248" cy="75304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123517" y="5110442"/>
            <a:ext cx="1538729"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solidFill>
                  <a:schemeClr val="tx1"/>
                </a:solidFill>
              </a:rPr>
              <a:t>EnemyModel</a:t>
            </a:r>
            <a:endParaRPr lang="en-CA" b="1" dirty="0">
              <a:solidFill>
                <a:schemeClr val="tx1"/>
              </a:solidFill>
            </a:endParaRPr>
          </a:p>
        </p:txBody>
      </p:sp>
      <p:sp>
        <p:nvSpPr>
          <p:cNvPr id="15" name="Rectangle 14"/>
          <p:cNvSpPr/>
          <p:nvPr/>
        </p:nvSpPr>
        <p:spPr>
          <a:xfrm>
            <a:off x="6708379" y="5112422"/>
            <a:ext cx="1538729"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Enemy</a:t>
            </a:r>
            <a:br>
              <a:rPr lang="en-US" b="1" dirty="0">
                <a:solidFill>
                  <a:schemeClr val="tx1"/>
                </a:solidFill>
              </a:rPr>
            </a:br>
            <a:r>
              <a:rPr lang="en-US" b="1" dirty="0">
                <a:solidFill>
                  <a:schemeClr val="tx1"/>
                </a:solidFill>
              </a:rPr>
              <a:t>Controller</a:t>
            </a:r>
            <a:endParaRPr lang="en-CA" b="1" dirty="0">
              <a:solidFill>
                <a:schemeClr val="tx1"/>
              </a:solidFill>
            </a:endParaRPr>
          </a:p>
        </p:txBody>
      </p:sp>
      <p:sp>
        <p:nvSpPr>
          <p:cNvPr id="16" name="Rectangle 15"/>
          <p:cNvSpPr/>
          <p:nvPr/>
        </p:nvSpPr>
        <p:spPr>
          <a:xfrm>
            <a:off x="1538654" y="5108461"/>
            <a:ext cx="1538729"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solidFill>
                  <a:schemeClr val="tx1"/>
                </a:solidFill>
              </a:rPr>
              <a:t>EnemyView</a:t>
            </a:r>
            <a:endParaRPr lang="en-CA" b="1" dirty="0">
              <a:solidFill>
                <a:schemeClr val="tx1"/>
              </a:solidFill>
            </a:endParaRPr>
          </a:p>
        </p:txBody>
      </p:sp>
      <p:sp>
        <p:nvSpPr>
          <p:cNvPr id="21" name="Rectangle 20"/>
          <p:cNvSpPr/>
          <p:nvPr/>
        </p:nvSpPr>
        <p:spPr>
          <a:xfrm>
            <a:off x="4221678" y="6116823"/>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Enemy</a:t>
            </a:r>
            <a:endParaRPr lang="en-CA" b="1" dirty="0">
              <a:solidFill>
                <a:schemeClr val="tx1"/>
              </a:solidFill>
            </a:endParaRPr>
          </a:p>
        </p:txBody>
      </p:sp>
      <p:cxnSp>
        <p:nvCxnSpPr>
          <p:cNvPr id="23" name="Straight Arrow Connector 22"/>
          <p:cNvCxnSpPr>
            <a:stCxn id="16" idx="3"/>
            <a:endCxn id="8" idx="1"/>
          </p:cNvCxnSpPr>
          <p:nvPr/>
        </p:nvCxnSpPr>
        <p:spPr>
          <a:xfrm>
            <a:off x="3077383" y="5423158"/>
            <a:ext cx="1046134" cy="1981"/>
          </a:xfrm>
          <a:prstGeom prst="straightConnector1">
            <a:avLst/>
          </a:prstGeom>
          <a:ln w="38100">
            <a:solidFill>
              <a:srgbClr val="7030A0"/>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3"/>
            <a:endCxn id="15" idx="1"/>
          </p:cNvCxnSpPr>
          <p:nvPr/>
        </p:nvCxnSpPr>
        <p:spPr>
          <a:xfrm>
            <a:off x="5662246" y="5425139"/>
            <a:ext cx="1046133" cy="1980"/>
          </a:xfrm>
          <a:prstGeom prst="straightConnector1">
            <a:avLst/>
          </a:prstGeom>
          <a:ln w="38100">
            <a:solidFill>
              <a:srgbClr val="7030A0"/>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21" idx="1"/>
            <a:endCxn id="16" idx="2"/>
          </p:cNvCxnSpPr>
          <p:nvPr/>
        </p:nvCxnSpPr>
        <p:spPr>
          <a:xfrm rot="10800000">
            <a:off x="2308020" y="5737854"/>
            <a:ext cx="1913659" cy="693666"/>
          </a:xfrm>
          <a:prstGeom prst="bentConnector2">
            <a:avLst/>
          </a:prstGeom>
          <a:ln w="38100">
            <a:solidFill>
              <a:srgbClr val="00B0F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1" idx="3"/>
            <a:endCxn id="15" idx="2"/>
          </p:cNvCxnSpPr>
          <p:nvPr/>
        </p:nvCxnSpPr>
        <p:spPr>
          <a:xfrm flipV="1">
            <a:off x="5563590" y="5741815"/>
            <a:ext cx="1914154" cy="689705"/>
          </a:xfrm>
          <a:prstGeom prst="bentConnector2">
            <a:avLst/>
          </a:prstGeom>
          <a:ln w="38100">
            <a:solidFill>
              <a:srgbClr val="00B0F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1" idx="0"/>
            <a:endCxn id="8" idx="2"/>
          </p:cNvCxnSpPr>
          <p:nvPr/>
        </p:nvCxnSpPr>
        <p:spPr>
          <a:xfrm flipV="1">
            <a:off x="4892634" y="5739835"/>
            <a:ext cx="248" cy="376988"/>
          </a:xfrm>
          <a:prstGeom prst="straightConnector1">
            <a:avLst/>
          </a:prstGeom>
          <a:ln w="38100">
            <a:solidFill>
              <a:srgbClr val="00B0F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8645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37</a:t>
            </a:fld>
            <a:endParaRPr lang="en-US"/>
          </a:p>
        </p:txBody>
      </p:sp>
      <p:sp>
        <p:nvSpPr>
          <p:cNvPr id="4" name="Rectangle 3"/>
          <p:cNvSpPr/>
          <p:nvPr/>
        </p:nvSpPr>
        <p:spPr>
          <a:xfrm>
            <a:off x="517358" y="619125"/>
            <a:ext cx="8109284" cy="3416320"/>
          </a:xfrm>
          <a:prstGeom prst="rect">
            <a:avLst/>
          </a:prstGeom>
        </p:spPr>
        <p:txBody>
          <a:bodyPr wrap="square">
            <a:spAutoFit/>
          </a:bodyPr>
          <a:lstStyle/>
          <a:p>
            <a:r>
              <a:rPr lang="en-US" sz="3600" dirty="0"/>
              <a:t>Model View Controller – for real</a:t>
            </a:r>
          </a:p>
          <a:p>
            <a:endParaRPr lang="en-US" sz="3600" dirty="0"/>
          </a:p>
          <a:p>
            <a:r>
              <a:rPr lang="en-US" sz="3600" dirty="0"/>
              <a:t>With either approach, you can have as many controller components, or views as needed – even if the original didn’t have them.</a:t>
            </a:r>
          </a:p>
        </p:txBody>
      </p:sp>
      <p:sp>
        <p:nvSpPr>
          <p:cNvPr id="2" name="Rectangle 1"/>
          <p:cNvSpPr/>
          <p:nvPr/>
        </p:nvSpPr>
        <p:spPr>
          <a:xfrm>
            <a:off x="2406732" y="3729990"/>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Model</a:t>
            </a:r>
            <a:endParaRPr lang="en-CA" b="1" dirty="0">
              <a:solidFill>
                <a:schemeClr val="tx1"/>
              </a:solidFill>
            </a:endParaRPr>
          </a:p>
        </p:txBody>
      </p:sp>
      <p:sp>
        <p:nvSpPr>
          <p:cNvPr id="5" name="Rectangle 4"/>
          <p:cNvSpPr/>
          <p:nvPr/>
        </p:nvSpPr>
        <p:spPr>
          <a:xfrm>
            <a:off x="4221678" y="372998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View</a:t>
            </a:r>
            <a:endParaRPr lang="en-CA" b="1" dirty="0">
              <a:solidFill>
                <a:schemeClr val="tx1"/>
              </a:solidFill>
            </a:endParaRPr>
          </a:p>
        </p:txBody>
      </p:sp>
      <p:sp>
        <p:nvSpPr>
          <p:cNvPr id="6" name="Rectangle 5"/>
          <p:cNvSpPr/>
          <p:nvPr/>
        </p:nvSpPr>
        <p:spPr>
          <a:xfrm>
            <a:off x="6036624" y="372800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Controller</a:t>
            </a:r>
            <a:endParaRPr lang="en-CA" b="1" dirty="0">
              <a:solidFill>
                <a:schemeClr val="tx1"/>
              </a:solidFill>
            </a:endParaRPr>
          </a:p>
        </p:txBody>
      </p:sp>
      <p:cxnSp>
        <p:nvCxnSpPr>
          <p:cNvPr id="10" name="Straight Arrow Connector 9"/>
          <p:cNvCxnSpPr>
            <a:stCxn id="8" idx="0"/>
            <a:endCxn id="2" idx="2"/>
          </p:cNvCxnSpPr>
          <p:nvPr/>
        </p:nvCxnSpPr>
        <p:spPr>
          <a:xfrm flipH="1" flipV="1">
            <a:off x="3077688" y="4359383"/>
            <a:ext cx="1814946" cy="1504099"/>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0"/>
            <a:endCxn id="5" idx="2"/>
          </p:cNvCxnSpPr>
          <p:nvPr/>
        </p:nvCxnSpPr>
        <p:spPr>
          <a:xfrm flipV="1">
            <a:off x="4892634" y="4359382"/>
            <a:ext cx="0" cy="150410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0"/>
            <a:endCxn id="6" idx="2"/>
          </p:cNvCxnSpPr>
          <p:nvPr/>
        </p:nvCxnSpPr>
        <p:spPr>
          <a:xfrm flipV="1">
            <a:off x="4892634" y="4357402"/>
            <a:ext cx="1814946" cy="150608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221678" y="5863482"/>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Player</a:t>
            </a:r>
            <a:endParaRPr lang="en-CA" b="1" dirty="0">
              <a:solidFill>
                <a:schemeClr val="tx1"/>
              </a:solidFill>
            </a:endParaRPr>
          </a:p>
        </p:txBody>
      </p:sp>
      <p:cxnSp>
        <p:nvCxnSpPr>
          <p:cNvPr id="13" name="Straight Arrow Connector 12"/>
          <p:cNvCxnSpPr>
            <a:stCxn id="11" idx="0"/>
            <a:endCxn id="5" idx="2"/>
          </p:cNvCxnSpPr>
          <p:nvPr/>
        </p:nvCxnSpPr>
        <p:spPr>
          <a:xfrm flipV="1">
            <a:off x="2249384" y="4359382"/>
            <a:ext cx="2643250" cy="1189404"/>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a:endCxn id="8" idx="1"/>
          </p:cNvCxnSpPr>
          <p:nvPr/>
        </p:nvCxnSpPr>
        <p:spPr>
          <a:xfrm>
            <a:off x="2920340" y="6020831"/>
            <a:ext cx="1301338" cy="157348"/>
          </a:xfrm>
          <a:prstGeom prst="straightConnector1">
            <a:avLst/>
          </a:prstGeom>
          <a:ln w="38100">
            <a:solidFill>
              <a:srgbClr val="7030A0"/>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578428" y="5548786"/>
            <a:ext cx="1341912" cy="944089"/>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Secondary</a:t>
            </a:r>
            <a:br>
              <a:rPr lang="en-US" b="1" dirty="0">
                <a:solidFill>
                  <a:schemeClr val="tx1"/>
                </a:solidFill>
              </a:rPr>
            </a:br>
            <a:r>
              <a:rPr lang="en-US" b="1" dirty="0">
                <a:solidFill>
                  <a:schemeClr val="tx1"/>
                </a:solidFill>
              </a:rPr>
              <a:t>View</a:t>
            </a:r>
          </a:p>
          <a:p>
            <a:pPr algn="ctr"/>
            <a:r>
              <a:rPr lang="en-US" b="1" dirty="0">
                <a:solidFill>
                  <a:schemeClr val="tx1"/>
                </a:solidFill>
              </a:rPr>
              <a:t>(Inventory)</a:t>
            </a:r>
            <a:endParaRPr lang="en-CA" b="1" dirty="0">
              <a:solidFill>
                <a:schemeClr val="tx1"/>
              </a:solidFill>
            </a:endParaRPr>
          </a:p>
        </p:txBody>
      </p:sp>
    </p:spTree>
    <p:extLst>
      <p:ext uri="{BB962C8B-B14F-4D97-AF65-F5344CB8AC3E}">
        <p14:creationId xmlns:p14="http://schemas.microsoft.com/office/powerpoint/2010/main" val="606299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38</a:t>
            </a:fld>
            <a:endParaRPr lang="en-US"/>
          </a:p>
        </p:txBody>
      </p:sp>
      <p:sp>
        <p:nvSpPr>
          <p:cNvPr id="4" name="Rectangle 3"/>
          <p:cNvSpPr/>
          <p:nvPr/>
        </p:nvSpPr>
        <p:spPr>
          <a:xfrm>
            <a:off x="517358" y="619125"/>
            <a:ext cx="8109284" cy="2862322"/>
          </a:xfrm>
          <a:prstGeom prst="rect">
            <a:avLst/>
          </a:prstGeom>
        </p:spPr>
        <p:txBody>
          <a:bodyPr wrap="square">
            <a:spAutoFit/>
          </a:bodyPr>
          <a:lstStyle/>
          <a:p>
            <a:r>
              <a:rPr lang="en-US" sz="3600" dirty="0"/>
              <a:t>Model View Controller – for real</a:t>
            </a:r>
          </a:p>
          <a:p>
            <a:endParaRPr lang="en-US" sz="3600" dirty="0"/>
          </a:p>
          <a:p>
            <a:r>
              <a:rPr lang="en-US" sz="3600" dirty="0"/>
              <a:t>You can have as many views etc. as needed – even if the original didn’t have them.</a:t>
            </a:r>
          </a:p>
        </p:txBody>
      </p:sp>
      <p:sp>
        <p:nvSpPr>
          <p:cNvPr id="2" name="Rectangle 1"/>
          <p:cNvSpPr/>
          <p:nvPr/>
        </p:nvSpPr>
        <p:spPr>
          <a:xfrm>
            <a:off x="1636815" y="372800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View</a:t>
            </a:r>
            <a:endParaRPr lang="en-CA" b="1" dirty="0">
              <a:solidFill>
                <a:schemeClr val="tx1"/>
              </a:solidFill>
            </a:endParaRPr>
          </a:p>
        </p:txBody>
      </p:sp>
      <p:sp>
        <p:nvSpPr>
          <p:cNvPr id="5" name="Rectangle 4"/>
          <p:cNvSpPr/>
          <p:nvPr/>
        </p:nvSpPr>
        <p:spPr>
          <a:xfrm>
            <a:off x="4221678" y="372998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Model</a:t>
            </a:r>
            <a:endParaRPr lang="en-CA" b="1" dirty="0">
              <a:solidFill>
                <a:schemeClr val="tx1"/>
              </a:solidFill>
            </a:endParaRPr>
          </a:p>
        </p:txBody>
      </p:sp>
      <p:sp>
        <p:nvSpPr>
          <p:cNvPr id="6" name="Rectangle 5"/>
          <p:cNvSpPr/>
          <p:nvPr/>
        </p:nvSpPr>
        <p:spPr>
          <a:xfrm>
            <a:off x="6806540" y="3729989"/>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Controller</a:t>
            </a:r>
            <a:endParaRPr lang="en-CA" b="1" dirty="0">
              <a:solidFill>
                <a:schemeClr val="tx1"/>
              </a:solidFill>
            </a:endParaRPr>
          </a:p>
        </p:txBody>
      </p:sp>
      <p:cxnSp>
        <p:nvCxnSpPr>
          <p:cNvPr id="10" name="Straight Arrow Connector 9"/>
          <p:cNvCxnSpPr>
            <a:stCxn id="16" idx="0"/>
            <a:endCxn id="2" idx="2"/>
          </p:cNvCxnSpPr>
          <p:nvPr/>
        </p:nvCxnSpPr>
        <p:spPr>
          <a:xfrm flipV="1">
            <a:off x="2307771" y="4357402"/>
            <a:ext cx="0" cy="751059"/>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0"/>
            <a:endCxn id="5" idx="2"/>
          </p:cNvCxnSpPr>
          <p:nvPr/>
        </p:nvCxnSpPr>
        <p:spPr>
          <a:xfrm flipV="1">
            <a:off x="4892634" y="4359382"/>
            <a:ext cx="0" cy="75106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5" idx="0"/>
            <a:endCxn id="6" idx="2"/>
          </p:cNvCxnSpPr>
          <p:nvPr/>
        </p:nvCxnSpPr>
        <p:spPr>
          <a:xfrm flipV="1">
            <a:off x="7477496" y="4359382"/>
            <a:ext cx="0" cy="75304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221678" y="5110442"/>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Player</a:t>
            </a:r>
          </a:p>
          <a:p>
            <a:pPr algn="ctr"/>
            <a:r>
              <a:rPr lang="en-US" b="1" dirty="0">
                <a:solidFill>
                  <a:schemeClr val="tx1"/>
                </a:solidFill>
              </a:rPr>
              <a:t>Model</a:t>
            </a:r>
            <a:endParaRPr lang="en-CA" b="1" dirty="0">
              <a:solidFill>
                <a:schemeClr val="tx1"/>
              </a:solidFill>
            </a:endParaRPr>
          </a:p>
        </p:txBody>
      </p:sp>
      <p:sp>
        <p:nvSpPr>
          <p:cNvPr id="15" name="Rectangle 14"/>
          <p:cNvSpPr/>
          <p:nvPr/>
        </p:nvSpPr>
        <p:spPr>
          <a:xfrm>
            <a:off x="6806540" y="5112422"/>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Player</a:t>
            </a:r>
            <a:br>
              <a:rPr lang="en-US" b="1" dirty="0">
                <a:solidFill>
                  <a:schemeClr val="tx1"/>
                </a:solidFill>
              </a:rPr>
            </a:br>
            <a:r>
              <a:rPr lang="en-US" b="1" dirty="0">
                <a:solidFill>
                  <a:schemeClr val="tx1"/>
                </a:solidFill>
              </a:rPr>
              <a:t>Controller</a:t>
            </a:r>
            <a:endParaRPr lang="en-CA" b="1" dirty="0">
              <a:solidFill>
                <a:schemeClr val="tx1"/>
              </a:solidFill>
            </a:endParaRPr>
          </a:p>
        </p:txBody>
      </p:sp>
      <p:sp>
        <p:nvSpPr>
          <p:cNvPr id="16" name="Rectangle 15"/>
          <p:cNvSpPr/>
          <p:nvPr/>
        </p:nvSpPr>
        <p:spPr>
          <a:xfrm>
            <a:off x="1636815" y="5108461"/>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solidFill>
                  <a:schemeClr val="tx1"/>
                </a:solidFill>
              </a:rPr>
              <a:t>PlayerView</a:t>
            </a:r>
            <a:endParaRPr lang="en-CA" b="1" dirty="0">
              <a:solidFill>
                <a:schemeClr val="tx1"/>
              </a:solidFill>
            </a:endParaRPr>
          </a:p>
        </p:txBody>
      </p:sp>
      <p:sp>
        <p:nvSpPr>
          <p:cNvPr id="21" name="Rectangle 20"/>
          <p:cNvSpPr/>
          <p:nvPr/>
        </p:nvSpPr>
        <p:spPr>
          <a:xfrm>
            <a:off x="4221678" y="6116823"/>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Player</a:t>
            </a:r>
            <a:endParaRPr lang="en-CA" b="1" dirty="0">
              <a:solidFill>
                <a:schemeClr val="tx1"/>
              </a:solidFill>
            </a:endParaRPr>
          </a:p>
        </p:txBody>
      </p:sp>
      <p:cxnSp>
        <p:nvCxnSpPr>
          <p:cNvPr id="23" name="Straight Arrow Connector 22"/>
          <p:cNvCxnSpPr>
            <a:stCxn id="16" idx="3"/>
            <a:endCxn id="8" idx="1"/>
          </p:cNvCxnSpPr>
          <p:nvPr/>
        </p:nvCxnSpPr>
        <p:spPr>
          <a:xfrm>
            <a:off x="2978727" y="5423158"/>
            <a:ext cx="1242951" cy="1981"/>
          </a:xfrm>
          <a:prstGeom prst="straightConnector1">
            <a:avLst/>
          </a:prstGeom>
          <a:ln w="38100">
            <a:solidFill>
              <a:srgbClr val="7030A0"/>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3"/>
            <a:endCxn id="15" idx="1"/>
          </p:cNvCxnSpPr>
          <p:nvPr/>
        </p:nvCxnSpPr>
        <p:spPr>
          <a:xfrm>
            <a:off x="5563590" y="5425139"/>
            <a:ext cx="1242950" cy="1980"/>
          </a:xfrm>
          <a:prstGeom prst="straightConnector1">
            <a:avLst/>
          </a:prstGeom>
          <a:ln w="38100">
            <a:solidFill>
              <a:srgbClr val="7030A0"/>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21" idx="1"/>
            <a:endCxn id="16" idx="2"/>
          </p:cNvCxnSpPr>
          <p:nvPr/>
        </p:nvCxnSpPr>
        <p:spPr>
          <a:xfrm rot="10800000">
            <a:off x="2307772" y="5737854"/>
            <a:ext cx="1913907" cy="693666"/>
          </a:xfrm>
          <a:prstGeom prst="bentConnector2">
            <a:avLst/>
          </a:prstGeom>
          <a:ln w="38100">
            <a:solidFill>
              <a:srgbClr val="00B0F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1" idx="3"/>
            <a:endCxn id="15" idx="2"/>
          </p:cNvCxnSpPr>
          <p:nvPr/>
        </p:nvCxnSpPr>
        <p:spPr>
          <a:xfrm flipV="1">
            <a:off x="5563590" y="5741815"/>
            <a:ext cx="1913906" cy="689705"/>
          </a:xfrm>
          <a:prstGeom prst="bentConnector2">
            <a:avLst/>
          </a:prstGeom>
          <a:ln w="38100">
            <a:solidFill>
              <a:srgbClr val="00B0F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1" idx="0"/>
            <a:endCxn id="8" idx="2"/>
          </p:cNvCxnSpPr>
          <p:nvPr/>
        </p:nvCxnSpPr>
        <p:spPr>
          <a:xfrm flipV="1">
            <a:off x="4892634" y="5739835"/>
            <a:ext cx="0" cy="376988"/>
          </a:xfrm>
          <a:prstGeom prst="straightConnector1">
            <a:avLst/>
          </a:prstGeom>
          <a:ln w="38100">
            <a:solidFill>
              <a:srgbClr val="00B0F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51361" y="5863482"/>
            <a:ext cx="1341912" cy="629393"/>
          </a:xfrm>
          <a:prstGeom prst="rect">
            <a:avLst/>
          </a:prstGeom>
          <a:solidFill>
            <a:schemeClr val="accent3"/>
          </a:solidFill>
          <a:ln w="28575">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Inventory</a:t>
            </a:r>
            <a:br>
              <a:rPr lang="en-US" b="1" dirty="0">
                <a:solidFill>
                  <a:schemeClr val="tx1"/>
                </a:solidFill>
              </a:rPr>
            </a:br>
            <a:r>
              <a:rPr lang="en-US" b="1" dirty="0">
                <a:solidFill>
                  <a:schemeClr val="tx1"/>
                </a:solidFill>
              </a:rPr>
              <a:t>View</a:t>
            </a:r>
            <a:endParaRPr lang="en-CA" b="1" dirty="0">
              <a:solidFill>
                <a:schemeClr val="tx1"/>
              </a:solidFill>
            </a:endParaRPr>
          </a:p>
        </p:txBody>
      </p:sp>
      <p:cxnSp>
        <p:nvCxnSpPr>
          <p:cNvPr id="20" name="Straight Arrow Connector 19"/>
          <p:cNvCxnSpPr>
            <a:endCxn id="2" idx="2"/>
          </p:cNvCxnSpPr>
          <p:nvPr/>
        </p:nvCxnSpPr>
        <p:spPr>
          <a:xfrm flipV="1">
            <a:off x="724395" y="4357402"/>
            <a:ext cx="1583376" cy="150608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19" idx="3"/>
          </p:cNvCxnSpPr>
          <p:nvPr/>
        </p:nvCxnSpPr>
        <p:spPr>
          <a:xfrm flipV="1">
            <a:off x="1593273" y="5647937"/>
            <a:ext cx="2628403" cy="530242"/>
          </a:xfrm>
          <a:prstGeom prst="bentConnector3">
            <a:avLst>
              <a:gd name="adj1" fmla="val 72590"/>
            </a:avLst>
          </a:prstGeom>
          <a:ln w="38100">
            <a:solidFill>
              <a:srgbClr val="7030A0"/>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9217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39</a:t>
            </a:fld>
            <a:endParaRPr lang="en-US"/>
          </a:p>
        </p:txBody>
      </p:sp>
      <p:sp>
        <p:nvSpPr>
          <p:cNvPr id="4" name="Rectangle 3"/>
          <p:cNvSpPr/>
          <p:nvPr/>
        </p:nvSpPr>
        <p:spPr>
          <a:xfrm>
            <a:off x="517358" y="619125"/>
            <a:ext cx="8109284" cy="4524315"/>
          </a:xfrm>
          <a:prstGeom prst="rect">
            <a:avLst/>
          </a:prstGeom>
        </p:spPr>
        <p:txBody>
          <a:bodyPr wrap="square">
            <a:spAutoFit/>
          </a:bodyPr>
          <a:lstStyle/>
          <a:p>
            <a:r>
              <a:rPr lang="en-US" sz="3600" dirty="0"/>
              <a:t>Model View Controller continued</a:t>
            </a:r>
          </a:p>
          <a:p>
            <a:endParaRPr lang="en-US" sz="3600" dirty="0"/>
          </a:p>
          <a:p>
            <a:r>
              <a:rPr lang="en-US" sz="3600" dirty="0"/>
              <a:t>You can also have components (i.e. the model or controller) pull data from other models.  A model of the Player needs to know if it is colliding with obstacles, such as the Walls, which will be owned by their own models.</a:t>
            </a:r>
          </a:p>
        </p:txBody>
      </p:sp>
    </p:spTree>
    <p:extLst>
      <p:ext uri="{BB962C8B-B14F-4D97-AF65-F5344CB8AC3E}">
        <p14:creationId xmlns:p14="http://schemas.microsoft.com/office/powerpoint/2010/main" val="334069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Yes, a game engine. In </a:t>
            </a:r>
            <a:r>
              <a:rPr lang="en-US" sz="3200" dirty="0" err="1"/>
              <a:t>pdcurses</a:t>
            </a:r>
            <a:r>
              <a:rPr lang="en-US" sz="3200" dirty="0"/>
              <a:t> ASCII mode.</a:t>
            </a:r>
          </a:p>
          <a:p>
            <a:endParaRPr lang="en-US" sz="3200" dirty="0"/>
          </a:p>
          <a:p>
            <a:r>
              <a:rPr lang="en-US" sz="3200" dirty="0"/>
              <a:t>It’ll have support for ASCII rendering, sound, user input, manage the game loop, import data files, support menu systems and more.</a:t>
            </a:r>
          </a:p>
          <a:p>
            <a:endParaRPr lang="en-US" sz="3200" dirty="0"/>
          </a:p>
          <a:p>
            <a:r>
              <a:rPr lang="en-US" sz="3200" dirty="0"/>
              <a:t>It’s going to be missing a lot of the features that most modern engines have, but we’re on a budget here.</a:t>
            </a:r>
          </a:p>
        </p:txBody>
      </p:sp>
    </p:spTree>
    <p:extLst>
      <p:ext uri="{BB962C8B-B14F-4D97-AF65-F5344CB8AC3E}">
        <p14:creationId xmlns:p14="http://schemas.microsoft.com/office/powerpoint/2010/main" val="3559471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40</a:t>
            </a:fld>
            <a:endParaRPr lang="en-US"/>
          </a:p>
        </p:txBody>
      </p:sp>
      <p:sp>
        <p:nvSpPr>
          <p:cNvPr id="4" name="Rectangle 3"/>
          <p:cNvSpPr/>
          <p:nvPr/>
        </p:nvSpPr>
        <p:spPr>
          <a:xfrm>
            <a:off x="517358" y="619125"/>
            <a:ext cx="8109284" cy="1754326"/>
          </a:xfrm>
          <a:prstGeom prst="rect">
            <a:avLst/>
          </a:prstGeom>
        </p:spPr>
        <p:txBody>
          <a:bodyPr wrap="square">
            <a:spAutoFit/>
          </a:bodyPr>
          <a:lstStyle/>
          <a:p>
            <a:r>
              <a:rPr lang="en-US" sz="3600" dirty="0"/>
              <a:t>That’s probably more than enough boring slides for now. Let’s go look at some code, then get YOU to write some code.</a:t>
            </a:r>
          </a:p>
        </p:txBody>
      </p:sp>
    </p:spTree>
    <p:extLst>
      <p:ext uri="{BB962C8B-B14F-4D97-AF65-F5344CB8AC3E}">
        <p14:creationId xmlns:p14="http://schemas.microsoft.com/office/powerpoint/2010/main" val="2644389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41</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I have detailed instructions for the assignment, but lets go over the basics first.</a:t>
            </a:r>
          </a:p>
          <a:p>
            <a:endParaRPr lang="en-US" sz="3600" dirty="0"/>
          </a:p>
          <a:p>
            <a:r>
              <a:rPr lang="en-US" sz="3600" dirty="0"/>
              <a:t>Solo Assignments. You must show me it working to get the marks.</a:t>
            </a:r>
          </a:p>
          <a:p>
            <a:endParaRPr lang="en-US" sz="3600" dirty="0"/>
          </a:p>
          <a:p>
            <a:r>
              <a:rPr lang="en-US" sz="3600" dirty="0"/>
              <a:t>The system as it is, has two Views that make use of MVC to do their thing.  One of them is the Status Bar. The other is the Player view. Note that it’s not drawn…</a:t>
            </a:r>
          </a:p>
        </p:txBody>
      </p:sp>
    </p:spTree>
    <p:extLst>
      <p:ext uri="{BB962C8B-B14F-4D97-AF65-F5344CB8AC3E}">
        <p14:creationId xmlns:p14="http://schemas.microsoft.com/office/powerpoint/2010/main" val="44963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42</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I have detailed instructions for the assignment, but lets go over the basics first.</a:t>
            </a:r>
          </a:p>
          <a:p>
            <a:endParaRPr lang="en-US" sz="3600" dirty="0"/>
          </a:p>
          <a:p>
            <a:r>
              <a:rPr lang="en-US" sz="3600" dirty="0"/>
              <a:t>You’ll need to create a new MVC entity that models the Player in the system.  </a:t>
            </a:r>
          </a:p>
          <a:p>
            <a:endParaRPr lang="en-US" sz="3600" dirty="0"/>
          </a:p>
          <a:p>
            <a:r>
              <a:rPr lang="en-US" sz="3600" dirty="0"/>
              <a:t>There are a few requirements for it – it must stay inside the borders of the window.  It doesn’t need to be blocked by walls - Yet.</a:t>
            </a:r>
          </a:p>
        </p:txBody>
      </p:sp>
    </p:spTree>
    <p:extLst>
      <p:ext uri="{BB962C8B-B14F-4D97-AF65-F5344CB8AC3E}">
        <p14:creationId xmlns:p14="http://schemas.microsoft.com/office/powerpoint/2010/main" val="464255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43</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It needs to expose the Player X and Y coordinate so that the player (@) can be draw on the screen, and the </a:t>
            </a:r>
            <a:r>
              <a:rPr lang="en-US" sz="3600" dirty="0" err="1"/>
              <a:t>hitpoints</a:t>
            </a:r>
            <a:r>
              <a:rPr lang="en-US" sz="3600" dirty="0"/>
              <a:t>, so the status bar can be updated.</a:t>
            </a:r>
          </a:p>
          <a:p>
            <a:endParaRPr lang="en-US" sz="3600" dirty="0"/>
          </a:p>
          <a:p>
            <a:r>
              <a:rPr lang="en-US" sz="3600" dirty="0"/>
              <a:t>It has to have subclasses of Model, View and </a:t>
            </a:r>
            <a:r>
              <a:rPr lang="en-US" sz="3600" dirty="0" err="1"/>
              <a:t>InputController</a:t>
            </a:r>
            <a:r>
              <a:rPr lang="en-US" sz="3600" dirty="0"/>
              <a:t>, and implement the required methods.</a:t>
            </a:r>
          </a:p>
          <a:p>
            <a:endParaRPr lang="en-US" sz="3600" dirty="0"/>
          </a:p>
          <a:p>
            <a:r>
              <a:rPr lang="en-US" sz="3600" dirty="0"/>
              <a:t>It should be a single class that uses multiple inheritance.</a:t>
            </a:r>
          </a:p>
        </p:txBody>
      </p:sp>
    </p:spTree>
    <p:extLst>
      <p:ext uri="{BB962C8B-B14F-4D97-AF65-F5344CB8AC3E}">
        <p14:creationId xmlns:p14="http://schemas.microsoft.com/office/powerpoint/2010/main" val="721638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44</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The header file is already there – you merely need to implement the methods.</a:t>
            </a:r>
          </a:p>
          <a:p>
            <a:endParaRPr lang="en-US" sz="3600" dirty="0"/>
          </a:p>
          <a:p>
            <a:r>
              <a:rPr lang="en-US" sz="3600" dirty="0"/>
              <a:t>To test it fully, you’ll need to uncomment code in the StatusBarController.cpp file to have it try to display information about the player at the bottom of the screen as the user moves around.</a:t>
            </a:r>
          </a:p>
          <a:p>
            <a:endParaRPr lang="en-US" sz="3600" dirty="0"/>
          </a:p>
          <a:p>
            <a:r>
              <a:rPr lang="en-US" sz="3600" dirty="0"/>
              <a:t>On to walking through the code now.</a:t>
            </a:r>
          </a:p>
        </p:txBody>
      </p:sp>
    </p:spTree>
    <p:extLst>
      <p:ext uri="{BB962C8B-B14F-4D97-AF65-F5344CB8AC3E}">
        <p14:creationId xmlns:p14="http://schemas.microsoft.com/office/powerpoint/2010/main" val="416769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Each week, we’ll build up more of the engine, ensuring that we have functionality to add some more game features in.</a:t>
            </a:r>
          </a:p>
          <a:p>
            <a:endParaRPr lang="en-US" sz="3200" dirty="0"/>
          </a:p>
          <a:p>
            <a:r>
              <a:rPr lang="en-US" sz="3200" dirty="0"/>
              <a:t>Screw things up in one week? I’ll be posting weekly updates to keep you in a functional state as we go.</a:t>
            </a:r>
          </a:p>
          <a:p>
            <a:endParaRPr lang="en-US" sz="3200" dirty="0"/>
          </a:p>
          <a:p>
            <a:r>
              <a:rPr lang="en-US" sz="3200" dirty="0"/>
              <a:t>Let’s look at week by week now:</a:t>
            </a:r>
          </a:p>
        </p:txBody>
      </p:sp>
    </p:spTree>
    <p:extLst>
      <p:ext uri="{BB962C8B-B14F-4D97-AF65-F5344CB8AC3E}">
        <p14:creationId xmlns:p14="http://schemas.microsoft.com/office/powerpoint/2010/main" val="48186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4" name="Rectangle 3"/>
          <p:cNvSpPr/>
          <p:nvPr/>
        </p:nvSpPr>
        <p:spPr>
          <a:xfrm>
            <a:off x="1111250" y="855623"/>
            <a:ext cx="6703404" cy="5632311"/>
          </a:xfrm>
          <a:prstGeom prst="rect">
            <a:avLst/>
          </a:prstGeom>
        </p:spPr>
        <p:txBody>
          <a:bodyPr wrap="square">
            <a:spAutoFit/>
          </a:bodyPr>
          <a:lstStyle/>
          <a:p>
            <a:pPr algn="ctr"/>
            <a:r>
              <a:rPr lang="en-US" dirty="0"/>
              <a:t>Schedule</a:t>
            </a:r>
          </a:p>
          <a:p>
            <a:endParaRPr lang="en-US" dirty="0"/>
          </a:p>
          <a:p>
            <a:r>
              <a:rPr lang="en-US" dirty="0"/>
              <a:t>Week 1</a:t>
            </a:r>
          </a:p>
          <a:p>
            <a:pPr marL="285750" indent="-285750">
              <a:buFont typeface="Arial"/>
              <a:buChar char="•"/>
            </a:pPr>
            <a:r>
              <a:rPr lang="en-US" dirty="0"/>
              <a:t>Course overview</a:t>
            </a:r>
          </a:p>
          <a:p>
            <a:pPr marL="285750" indent="-285750">
              <a:buFont typeface="Arial"/>
              <a:buChar char="•"/>
            </a:pPr>
            <a:r>
              <a:rPr lang="en-US" dirty="0"/>
              <a:t>Game Engine block diagram</a:t>
            </a:r>
          </a:p>
          <a:p>
            <a:pPr marL="285750" indent="-285750">
              <a:buFont typeface="Arial"/>
              <a:buChar char="•"/>
            </a:pPr>
            <a:r>
              <a:rPr lang="en-US" dirty="0"/>
              <a:t>Model-View-Controller pattern</a:t>
            </a:r>
          </a:p>
          <a:p>
            <a:pPr marL="285750" indent="-285750">
              <a:buFont typeface="Arial"/>
              <a:buChar char="•"/>
            </a:pPr>
            <a:r>
              <a:rPr lang="en-US" dirty="0"/>
              <a:t>Preliminary specs for </a:t>
            </a:r>
            <a:r>
              <a:rPr lang="en-US" dirty="0" err="1"/>
              <a:t>RogueLike</a:t>
            </a:r>
            <a:endParaRPr lang="en-US" dirty="0"/>
          </a:p>
          <a:p>
            <a:pPr marL="285750" indent="-285750">
              <a:buFont typeface="Arial"/>
              <a:buChar char="•"/>
            </a:pPr>
            <a:r>
              <a:rPr lang="en-US" dirty="0"/>
              <a:t>ICA – Get the main game loop up and in place (2 marks)</a:t>
            </a:r>
          </a:p>
          <a:p>
            <a:r>
              <a:rPr lang="en-US" dirty="0"/>
              <a:t>Week 2</a:t>
            </a:r>
          </a:p>
          <a:p>
            <a:pPr marL="285750" indent="-285750">
              <a:buFont typeface="Arial"/>
              <a:buChar char="•"/>
            </a:pPr>
            <a:r>
              <a:rPr lang="en-US" dirty="0"/>
              <a:t>Screen Flow with Menus</a:t>
            </a:r>
          </a:p>
          <a:p>
            <a:pPr marL="285750" indent="-285750">
              <a:buFont typeface="Arial"/>
              <a:buChar char="•"/>
            </a:pPr>
            <a:r>
              <a:rPr lang="en-US" dirty="0"/>
              <a:t>Menus as MVC components</a:t>
            </a:r>
          </a:p>
          <a:p>
            <a:pPr marL="285750" indent="-285750">
              <a:buFont typeface="Arial"/>
              <a:buChar char="•"/>
            </a:pPr>
            <a:r>
              <a:rPr lang="en-US" dirty="0"/>
              <a:t>Adding a Screen and Menu system to the game engine</a:t>
            </a:r>
          </a:p>
          <a:p>
            <a:pPr marL="285750" indent="-285750">
              <a:buFont typeface="Arial"/>
              <a:buChar char="•"/>
            </a:pPr>
            <a:r>
              <a:rPr lang="en-US" dirty="0"/>
              <a:t>Implementing the </a:t>
            </a:r>
            <a:r>
              <a:rPr lang="en-US" dirty="0" err="1"/>
              <a:t>RogueLike</a:t>
            </a:r>
            <a:r>
              <a:rPr lang="en-US" dirty="0"/>
              <a:t> screen management</a:t>
            </a:r>
          </a:p>
          <a:p>
            <a:pPr marL="285750" indent="-285750">
              <a:buFont typeface="Arial"/>
              <a:buChar char="•"/>
            </a:pPr>
            <a:r>
              <a:rPr lang="en-US" dirty="0"/>
              <a:t>ICA – Add a menu system to the engine (2 marks)</a:t>
            </a:r>
          </a:p>
          <a:p>
            <a:r>
              <a:rPr lang="en-US" dirty="0"/>
              <a:t>Week 3</a:t>
            </a:r>
          </a:p>
          <a:p>
            <a:pPr marL="285750" indent="-285750">
              <a:buFont typeface="Arial"/>
              <a:buChar char="•"/>
            </a:pPr>
            <a:r>
              <a:rPr lang="en-US" dirty="0"/>
              <a:t>Producer Consumer pattern</a:t>
            </a:r>
          </a:p>
          <a:p>
            <a:pPr marL="285750" indent="-285750">
              <a:buFont typeface="Arial"/>
              <a:buChar char="•"/>
            </a:pPr>
            <a:r>
              <a:rPr lang="en-US" dirty="0"/>
              <a:t>Applications for Producer Consumer</a:t>
            </a:r>
          </a:p>
          <a:p>
            <a:pPr marL="742950" lvl="1" indent="-285750">
              <a:buFont typeface="Arial"/>
              <a:buChar char="•"/>
            </a:pPr>
            <a:r>
              <a:rPr lang="en-US" dirty="0"/>
              <a:t>Networking</a:t>
            </a:r>
          </a:p>
          <a:p>
            <a:pPr marL="742950" lvl="1" indent="-285750">
              <a:buFont typeface="Arial"/>
              <a:buChar char="•"/>
            </a:pPr>
            <a:r>
              <a:rPr lang="en-US" dirty="0"/>
              <a:t>Threading</a:t>
            </a:r>
          </a:p>
          <a:p>
            <a:pPr marL="285750" indent="-285750">
              <a:buFont typeface="Arial"/>
              <a:buChar char="•"/>
            </a:pPr>
            <a:r>
              <a:rPr lang="en-US" dirty="0"/>
              <a:t>Quiz – Engines, MVC, Menus (6 marks)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4" name="Rectangle 3"/>
          <p:cNvSpPr/>
          <p:nvPr/>
        </p:nvSpPr>
        <p:spPr>
          <a:xfrm>
            <a:off x="1111250" y="855623"/>
            <a:ext cx="6703404" cy="5909310"/>
          </a:xfrm>
          <a:prstGeom prst="rect">
            <a:avLst/>
          </a:prstGeom>
        </p:spPr>
        <p:txBody>
          <a:bodyPr wrap="square">
            <a:spAutoFit/>
          </a:bodyPr>
          <a:lstStyle/>
          <a:p>
            <a:pPr algn="ctr"/>
            <a:r>
              <a:rPr lang="en-US" dirty="0"/>
              <a:t>Schedule</a:t>
            </a:r>
          </a:p>
          <a:p>
            <a:endParaRPr lang="en-US" dirty="0"/>
          </a:p>
          <a:p>
            <a:r>
              <a:rPr lang="en-US" dirty="0"/>
              <a:t>Week 4</a:t>
            </a:r>
          </a:p>
          <a:p>
            <a:pPr marL="285750" indent="-285750">
              <a:buFont typeface="Arial"/>
              <a:buChar char="•"/>
            </a:pPr>
            <a:r>
              <a:rPr lang="en-US" dirty="0"/>
              <a:t>Threading</a:t>
            </a:r>
          </a:p>
          <a:p>
            <a:pPr marL="285750" indent="-285750">
              <a:buFont typeface="Arial"/>
              <a:buChar char="•"/>
            </a:pPr>
            <a:r>
              <a:rPr lang="en-US" dirty="0"/>
              <a:t>Starving Philosophers problem</a:t>
            </a:r>
          </a:p>
          <a:p>
            <a:pPr marL="285750" indent="-285750">
              <a:buFont typeface="Arial"/>
              <a:buChar char="•"/>
            </a:pPr>
            <a:r>
              <a:rPr lang="en-US" dirty="0"/>
              <a:t>Deadlock and </a:t>
            </a:r>
            <a:r>
              <a:rPr lang="en-US" dirty="0" err="1"/>
              <a:t>mutexs</a:t>
            </a:r>
            <a:endParaRPr lang="en-US" dirty="0"/>
          </a:p>
          <a:p>
            <a:pPr marL="285750" indent="-285750">
              <a:buFont typeface="Arial"/>
              <a:buChar char="•"/>
            </a:pPr>
            <a:r>
              <a:rPr lang="en-US" dirty="0" err="1"/>
              <a:t>std</a:t>
            </a:r>
            <a:r>
              <a:rPr lang="en-US" dirty="0"/>
              <a:t>::thread basics</a:t>
            </a:r>
          </a:p>
          <a:p>
            <a:pPr marL="285750" indent="-285750">
              <a:buFont typeface="Arial"/>
              <a:buChar char="•"/>
            </a:pPr>
            <a:r>
              <a:rPr lang="en-US" dirty="0"/>
              <a:t>ICA – add additional threading to the game engine so that enemies are not locked to player input speed – they will run in their own execution threads (2 marks)</a:t>
            </a:r>
          </a:p>
          <a:p>
            <a:r>
              <a:rPr lang="en-US" dirty="0"/>
              <a:t>Week 5</a:t>
            </a:r>
          </a:p>
          <a:p>
            <a:pPr marL="285750" indent="-285750">
              <a:buFont typeface="Arial"/>
              <a:buChar char="•"/>
            </a:pPr>
            <a:r>
              <a:rPr lang="en-US" dirty="0"/>
              <a:t>Command Pattern</a:t>
            </a:r>
          </a:p>
          <a:p>
            <a:pPr marL="285750" indent="-285750">
              <a:buFont typeface="Arial"/>
              <a:buChar char="•"/>
            </a:pPr>
            <a:r>
              <a:rPr lang="en-US" dirty="0"/>
              <a:t>Receiver</a:t>
            </a:r>
          </a:p>
          <a:p>
            <a:pPr marL="285750" indent="-285750">
              <a:buFont typeface="Arial"/>
              <a:buChar char="•"/>
            </a:pPr>
            <a:r>
              <a:rPr lang="en-US" dirty="0"/>
              <a:t>Invoker</a:t>
            </a:r>
          </a:p>
          <a:p>
            <a:pPr marL="285750" indent="-285750">
              <a:buFont typeface="Arial"/>
              <a:buChar char="•"/>
            </a:pPr>
            <a:r>
              <a:rPr lang="en-US" dirty="0"/>
              <a:t>ICA – Using command pattern to data drive the menu system (2 marks)</a:t>
            </a:r>
          </a:p>
          <a:p>
            <a:r>
              <a:rPr lang="en-US" dirty="0"/>
              <a:t>Week 6</a:t>
            </a:r>
          </a:p>
          <a:p>
            <a:pPr marL="285750" indent="-285750">
              <a:buFont typeface="Arial"/>
              <a:buChar char="•"/>
            </a:pPr>
            <a:r>
              <a:rPr lang="en-US" dirty="0"/>
              <a:t>Singleton pattern revisited</a:t>
            </a:r>
          </a:p>
          <a:p>
            <a:pPr marL="285750" indent="-285750">
              <a:buFont typeface="Arial"/>
              <a:buChar char="•"/>
            </a:pPr>
            <a:r>
              <a:rPr lang="en-US" dirty="0"/>
              <a:t>Lazy instantiation</a:t>
            </a:r>
          </a:p>
          <a:p>
            <a:pPr marL="285750" indent="-285750">
              <a:buFont typeface="Arial"/>
              <a:buChar char="•"/>
            </a:pPr>
            <a:r>
              <a:rPr lang="en-US" dirty="0"/>
              <a:t>Observer pattern</a:t>
            </a:r>
          </a:p>
          <a:p>
            <a:pPr marL="285750" indent="-285750">
              <a:buFont typeface="Arial"/>
              <a:buChar char="•"/>
            </a:pPr>
            <a:r>
              <a:rPr lang="en-US" dirty="0"/>
              <a:t>Quiz – Producer-Consumer, Threading, Command (6 marks)</a:t>
            </a:r>
          </a:p>
        </p:txBody>
      </p:sp>
    </p:spTree>
    <p:extLst>
      <p:ext uri="{BB962C8B-B14F-4D97-AF65-F5344CB8AC3E}">
        <p14:creationId xmlns:p14="http://schemas.microsoft.com/office/powerpoint/2010/main" val="128156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4" name="Rectangle 3"/>
          <p:cNvSpPr/>
          <p:nvPr/>
        </p:nvSpPr>
        <p:spPr>
          <a:xfrm>
            <a:off x="1111250" y="855623"/>
            <a:ext cx="6703404" cy="5909310"/>
          </a:xfrm>
          <a:prstGeom prst="rect">
            <a:avLst/>
          </a:prstGeom>
        </p:spPr>
        <p:txBody>
          <a:bodyPr wrap="square">
            <a:spAutoFit/>
          </a:bodyPr>
          <a:lstStyle/>
          <a:p>
            <a:pPr algn="ctr"/>
            <a:r>
              <a:rPr lang="en-US" dirty="0"/>
              <a:t>Schedule</a:t>
            </a:r>
          </a:p>
          <a:p>
            <a:endParaRPr lang="en-US" dirty="0"/>
          </a:p>
          <a:p>
            <a:r>
              <a:rPr lang="en-US" dirty="0"/>
              <a:t>Week 7</a:t>
            </a:r>
          </a:p>
          <a:p>
            <a:pPr marL="285750" indent="-285750">
              <a:buFont typeface="Arial"/>
              <a:buChar char="•"/>
            </a:pPr>
            <a:r>
              <a:rPr lang="en-US" dirty="0"/>
              <a:t>Decorator Pattern</a:t>
            </a:r>
          </a:p>
          <a:p>
            <a:pPr marL="285750" indent="-285750">
              <a:buFont typeface="Arial"/>
              <a:buChar char="•"/>
            </a:pPr>
            <a:r>
              <a:rPr lang="en-US" dirty="0"/>
              <a:t>Decorator applied to I/O</a:t>
            </a:r>
          </a:p>
          <a:p>
            <a:pPr marL="285750" indent="-285750">
              <a:buFont typeface="Arial"/>
              <a:buChar char="•"/>
            </a:pPr>
            <a:r>
              <a:rPr lang="en-US" dirty="0"/>
              <a:t>Taking decorator one step further</a:t>
            </a:r>
          </a:p>
          <a:p>
            <a:pPr marL="285750" indent="-285750">
              <a:buFont typeface="Arial"/>
              <a:buChar char="•"/>
            </a:pPr>
            <a:r>
              <a:rPr lang="en-US" dirty="0"/>
              <a:t>Midterm Review</a:t>
            </a:r>
          </a:p>
          <a:p>
            <a:pPr marL="285750" indent="-285750">
              <a:buFont typeface="Arial"/>
              <a:buChar char="•"/>
            </a:pPr>
            <a:r>
              <a:rPr lang="en-US" dirty="0"/>
              <a:t>ICA – Loot drops – generating items using the decorator pattern when enemies die. (2 marks)</a:t>
            </a:r>
          </a:p>
          <a:p>
            <a:r>
              <a:rPr lang="en-US" dirty="0"/>
              <a:t>Week 8</a:t>
            </a:r>
          </a:p>
          <a:p>
            <a:pPr marL="285750" indent="-285750">
              <a:buFont typeface="Arial"/>
              <a:buChar char="•"/>
            </a:pPr>
            <a:r>
              <a:rPr lang="en-US" dirty="0"/>
              <a:t>Midterm Exam (2 hours)</a:t>
            </a:r>
          </a:p>
          <a:p>
            <a:pPr marL="285750" indent="-285750">
              <a:buFont typeface="Arial"/>
              <a:buChar char="•"/>
            </a:pPr>
            <a:r>
              <a:rPr lang="en-US" dirty="0"/>
              <a:t>No Quiz/ICA this week</a:t>
            </a:r>
          </a:p>
          <a:p>
            <a:pPr marL="285750" indent="-285750">
              <a:buFont typeface="Arial"/>
              <a:buChar char="•"/>
            </a:pPr>
            <a:r>
              <a:rPr lang="en-US" dirty="0"/>
              <a:t>Open book</a:t>
            </a:r>
          </a:p>
          <a:p>
            <a:pPr marL="285750" indent="-285750">
              <a:buFont typeface="Arial"/>
              <a:buChar char="•"/>
            </a:pPr>
            <a:r>
              <a:rPr lang="en-US" dirty="0"/>
              <a:t>30 marks</a:t>
            </a:r>
          </a:p>
          <a:p>
            <a:r>
              <a:rPr lang="en-US" dirty="0"/>
              <a:t>Week 9</a:t>
            </a:r>
          </a:p>
          <a:p>
            <a:pPr marL="285750" indent="-285750">
              <a:buFont typeface="Arial"/>
              <a:buChar char="•"/>
            </a:pPr>
            <a:r>
              <a:rPr lang="en-US" dirty="0"/>
              <a:t>Component Models</a:t>
            </a:r>
          </a:p>
          <a:p>
            <a:pPr marL="285750" indent="-285750">
              <a:buFont typeface="Arial"/>
              <a:buChar char="•"/>
            </a:pPr>
            <a:r>
              <a:rPr lang="en-US" dirty="0"/>
              <a:t>Decorator vs. Component Models</a:t>
            </a:r>
          </a:p>
          <a:p>
            <a:pPr marL="285750" indent="-285750">
              <a:buFont typeface="Arial"/>
              <a:buChar char="•"/>
            </a:pPr>
            <a:r>
              <a:rPr lang="en-US" dirty="0"/>
              <a:t>How Unity uses a component model</a:t>
            </a:r>
          </a:p>
          <a:p>
            <a:pPr marL="285750" indent="-285750">
              <a:buFont typeface="Arial"/>
              <a:buChar char="•"/>
            </a:pPr>
            <a:r>
              <a:rPr lang="en-US" dirty="0"/>
              <a:t>How the game engine can support a component model</a:t>
            </a:r>
          </a:p>
          <a:p>
            <a:pPr marL="285750" indent="-285750">
              <a:buFont typeface="Arial"/>
              <a:buChar char="•"/>
            </a:pPr>
            <a:r>
              <a:rPr lang="en-US" dirty="0"/>
              <a:t>ICA – Add ability to equip inventory items using the ones we made in week 7 as components to add to the player</a:t>
            </a:r>
          </a:p>
        </p:txBody>
      </p:sp>
    </p:spTree>
    <p:extLst>
      <p:ext uri="{BB962C8B-B14F-4D97-AF65-F5344CB8AC3E}">
        <p14:creationId xmlns:p14="http://schemas.microsoft.com/office/powerpoint/2010/main" val="208638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4" name="Rectangle 3"/>
          <p:cNvSpPr/>
          <p:nvPr/>
        </p:nvSpPr>
        <p:spPr>
          <a:xfrm>
            <a:off x="1111250" y="855623"/>
            <a:ext cx="6703404" cy="4801314"/>
          </a:xfrm>
          <a:prstGeom prst="rect">
            <a:avLst/>
          </a:prstGeom>
        </p:spPr>
        <p:txBody>
          <a:bodyPr wrap="square">
            <a:spAutoFit/>
          </a:bodyPr>
          <a:lstStyle/>
          <a:p>
            <a:pPr algn="ctr"/>
            <a:r>
              <a:rPr lang="en-US" dirty="0"/>
              <a:t>Schedule</a:t>
            </a:r>
          </a:p>
          <a:p>
            <a:endParaRPr lang="en-US" dirty="0"/>
          </a:p>
          <a:p>
            <a:r>
              <a:rPr lang="en-US" dirty="0"/>
              <a:t>Week 10</a:t>
            </a:r>
          </a:p>
          <a:p>
            <a:pPr marL="285750" indent="-285750">
              <a:buFont typeface="Arial"/>
              <a:buChar char="•"/>
            </a:pPr>
            <a:r>
              <a:rPr lang="en-US" dirty="0"/>
              <a:t>Abstracting control of in game entities</a:t>
            </a:r>
          </a:p>
          <a:p>
            <a:pPr marL="285750" indent="-285750">
              <a:buFont typeface="Arial"/>
              <a:buChar char="•"/>
            </a:pPr>
            <a:r>
              <a:rPr lang="en-US" dirty="0"/>
              <a:t>Why you don’t want to care who is driving your entities</a:t>
            </a:r>
          </a:p>
          <a:p>
            <a:pPr marL="285750" indent="-285750">
              <a:buFont typeface="Arial"/>
              <a:buChar char="•"/>
            </a:pPr>
            <a:r>
              <a:rPr lang="en-US" dirty="0"/>
              <a:t>Review of abstraction and inheritance</a:t>
            </a:r>
          </a:p>
          <a:p>
            <a:pPr marL="285750" indent="-285750">
              <a:buFont typeface="Arial"/>
              <a:buChar char="•"/>
            </a:pPr>
            <a:r>
              <a:rPr lang="en-US" dirty="0"/>
              <a:t>Quiz – Singleton, observer, decorator, components (6 marks)</a:t>
            </a:r>
          </a:p>
          <a:p>
            <a:r>
              <a:rPr lang="en-US" dirty="0"/>
              <a:t>Week 11</a:t>
            </a:r>
          </a:p>
          <a:p>
            <a:pPr marL="285750" indent="-285750">
              <a:buFont typeface="Arial"/>
              <a:buChar char="•"/>
            </a:pPr>
            <a:r>
              <a:rPr lang="en-US" dirty="0"/>
              <a:t>AI Behavior</a:t>
            </a:r>
          </a:p>
          <a:p>
            <a:pPr marL="285750" indent="-285750">
              <a:buFont typeface="Arial"/>
              <a:buChar char="•"/>
            </a:pPr>
            <a:r>
              <a:rPr lang="en-US" dirty="0"/>
              <a:t>Comparison of different AI models</a:t>
            </a:r>
          </a:p>
          <a:p>
            <a:pPr marL="285750" indent="-285750">
              <a:buFont typeface="Arial"/>
              <a:buChar char="•"/>
            </a:pPr>
            <a:r>
              <a:rPr lang="en-US" dirty="0"/>
              <a:t>ICA – Set up basic AI to control enemy hordes(2 marks)</a:t>
            </a:r>
          </a:p>
          <a:p>
            <a:r>
              <a:rPr lang="en-US" dirty="0"/>
              <a:t>Week 12</a:t>
            </a:r>
          </a:p>
          <a:p>
            <a:pPr marL="285750" indent="-285750">
              <a:buFont typeface="Arial"/>
              <a:buChar char="•"/>
            </a:pPr>
            <a:r>
              <a:rPr lang="en-US" dirty="0"/>
              <a:t>Strategy Pattern</a:t>
            </a:r>
          </a:p>
          <a:p>
            <a:pPr marL="285750" indent="-285750">
              <a:buFont typeface="Arial"/>
              <a:buChar char="•"/>
            </a:pPr>
            <a:r>
              <a:rPr lang="en-US" dirty="0"/>
              <a:t>Encapsulating and isolating similar algorithms</a:t>
            </a:r>
          </a:p>
          <a:p>
            <a:pPr marL="285750" indent="-285750">
              <a:buFont typeface="Arial"/>
              <a:buChar char="•"/>
            </a:pPr>
            <a:r>
              <a:rPr lang="en-US" dirty="0"/>
              <a:t>Altering strategy at run time</a:t>
            </a:r>
          </a:p>
          <a:p>
            <a:pPr marL="285750" indent="-285750">
              <a:buFont typeface="Arial"/>
              <a:buChar char="•"/>
            </a:pPr>
            <a:r>
              <a:rPr lang="en-US" dirty="0"/>
              <a:t>ICA – Use strategy pattern to alter AI </a:t>
            </a:r>
            <a:r>
              <a:rPr lang="en-US" dirty="0" err="1"/>
              <a:t>behaviour</a:t>
            </a:r>
            <a:r>
              <a:rPr lang="en-US" dirty="0"/>
              <a:t> for enemies (2 marks)</a:t>
            </a:r>
          </a:p>
        </p:txBody>
      </p:sp>
    </p:spTree>
    <p:extLst>
      <p:ext uri="{BB962C8B-B14F-4D97-AF65-F5344CB8AC3E}">
        <p14:creationId xmlns:p14="http://schemas.microsoft.com/office/powerpoint/2010/main" val="3036035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42552</TotalTime>
  <Words>2303</Words>
  <Application>Microsoft Office PowerPoint</Application>
  <PresentationFormat>On-screen Show (4:3)</PresentationFormat>
  <Paragraphs>371</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Helvetica</vt:lpstr>
      <vt:lpstr>Office Theme</vt:lpstr>
      <vt:lpstr>Game Development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III</dc:title>
  <dc:creator>Dan Lingman</dc:creator>
  <cp:lastModifiedBy>Dan Lingman</cp:lastModifiedBy>
  <cp:revision>122</cp:revision>
  <cp:lastPrinted>2014-12-18T00:01:30Z</cp:lastPrinted>
  <dcterms:created xsi:type="dcterms:W3CDTF">2013-08-13T00:38:38Z</dcterms:created>
  <dcterms:modified xsi:type="dcterms:W3CDTF">2017-01-05T17:11:48Z</dcterms:modified>
</cp:coreProperties>
</file>