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56" r:id="rId2"/>
    <p:sldId id="337" r:id="rId3"/>
    <p:sldId id="512" r:id="rId4"/>
    <p:sldId id="338" r:id="rId5"/>
    <p:sldId id="483" r:id="rId6"/>
    <p:sldId id="517" r:id="rId7"/>
    <p:sldId id="518" r:id="rId8"/>
    <p:sldId id="513" r:id="rId9"/>
    <p:sldId id="514" r:id="rId10"/>
    <p:sldId id="515" r:id="rId11"/>
    <p:sldId id="516" r:id="rId12"/>
    <p:sldId id="479" r:id="rId13"/>
    <p:sldId id="480" r:id="rId14"/>
    <p:sldId id="481" r:id="rId15"/>
    <p:sldId id="482" r:id="rId16"/>
    <p:sldId id="484" r:id="rId17"/>
    <p:sldId id="486" r:id="rId18"/>
    <p:sldId id="487" r:id="rId19"/>
    <p:sldId id="485"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9966FF"/>
    <a:srgbClr val="9BBB5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98" autoAdjust="0"/>
    <p:restoredTop sz="94660"/>
  </p:normalViewPr>
  <p:slideViewPr>
    <p:cSldViewPr snapToGrid="0" snapToObjects="1">
      <p:cViewPr varScale="1">
        <p:scale>
          <a:sx n="195" d="100"/>
          <a:sy n="195" d="100"/>
        </p:scale>
        <p:origin x="1218"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4B154D7-D349-4F1C-8775-B794F401CB60}" type="datetimeFigureOut">
              <a:rPr lang="en-CA" smtClean="0"/>
              <a:t>2018-03-25</a:t>
            </a:fld>
            <a:endParaRPr lang="en-CA"/>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AEF7F62-BAEC-B64F-AED7-54B152F43EDA}" type="datetimeFigureOut">
              <a:rPr lang="en-US" smtClean="0"/>
              <a:pPr/>
              <a:t>3/25/2018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14</a:t>
            </a:fld>
            <a:endParaRPr lang="en-US"/>
          </a:p>
        </p:txBody>
      </p:sp>
    </p:spTree>
    <p:extLst>
      <p:ext uri="{BB962C8B-B14F-4D97-AF65-F5344CB8AC3E}">
        <p14:creationId xmlns:p14="http://schemas.microsoft.com/office/powerpoint/2010/main" val="325027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23</a:t>
            </a:fld>
            <a:endParaRPr lang="en-US"/>
          </a:p>
        </p:txBody>
      </p:sp>
    </p:spTree>
    <p:extLst>
      <p:ext uri="{BB962C8B-B14F-4D97-AF65-F5344CB8AC3E}">
        <p14:creationId xmlns:p14="http://schemas.microsoft.com/office/powerpoint/2010/main" val="235248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24</a:t>
            </a:fld>
            <a:endParaRPr lang="en-US"/>
          </a:p>
        </p:txBody>
      </p:sp>
    </p:spTree>
    <p:extLst>
      <p:ext uri="{BB962C8B-B14F-4D97-AF65-F5344CB8AC3E}">
        <p14:creationId xmlns:p14="http://schemas.microsoft.com/office/powerpoint/2010/main" val="363370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25</a:t>
            </a:fld>
            <a:endParaRPr lang="en-US"/>
          </a:p>
        </p:txBody>
      </p:sp>
    </p:spTree>
    <p:extLst>
      <p:ext uri="{BB962C8B-B14F-4D97-AF65-F5344CB8AC3E}">
        <p14:creationId xmlns:p14="http://schemas.microsoft.com/office/powerpoint/2010/main" val="84640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26</a:t>
            </a:fld>
            <a:endParaRPr lang="en-US"/>
          </a:p>
        </p:txBody>
      </p:sp>
    </p:spTree>
    <p:extLst>
      <p:ext uri="{BB962C8B-B14F-4D97-AF65-F5344CB8AC3E}">
        <p14:creationId xmlns:p14="http://schemas.microsoft.com/office/powerpoint/2010/main" val="140560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27</a:t>
            </a:fld>
            <a:endParaRPr lang="en-US"/>
          </a:p>
        </p:txBody>
      </p:sp>
    </p:spTree>
    <p:extLst>
      <p:ext uri="{BB962C8B-B14F-4D97-AF65-F5344CB8AC3E}">
        <p14:creationId xmlns:p14="http://schemas.microsoft.com/office/powerpoint/2010/main" val="3530730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28</a:t>
            </a:fld>
            <a:endParaRPr lang="en-US"/>
          </a:p>
        </p:txBody>
      </p:sp>
    </p:spTree>
    <p:extLst>
      <p:ext uri="{BB962C8B-B14F-4D97-AF65-F5344CB8AC3E}">
        <p14:creationId xmlns:p14="http://schemas.microsoft.com/office/powerpoint/2010/main" val="400213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29</a:t>
            </a:fld>
            <a:endParaRPr lang="en-US"/>
          </a:p>
        </p:txBody>
      </p:sp>
    </p:spTree>
    <p:extLst>
      <p:ext uri="{BB962C8B-B14F-4D97-AF65-F5344CB8AC3E}">
        <p14:creationId xmlns:p14="http://schemas.microsoft.com/office/powerpoint/2010/main" val="665690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30</a:t>
            </a:fld>
            <a:endParaRPr lang="en-US"/>
          </a:p>
        </p:txBody>
      </p:sp>
    </p:spTree>
    <p:extLst>
      <p:ext uri="{BB962C8B-B14F-4D97-AF65-F5344CB8AC3E}">
        <p14:creationId xmlns:p14="http://schemas.microsoft.com/office/powerpoint/2010/main" val="4184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31</a:t>
            </a:fld>
            <a:endParaRPr lang="en-US"/>
          </a:p>
        </p:txBody>
      </p:sp>
    </p:spTree>
    <p:extLst>
      <p:ext uri="{BB962C8B-B14F-4D97-AF65-F5344CB8AC3E}">
        <p14:creationId xmlns:p14="http://schemas.microsoft.com/office/powerpoint/2010/main" val="1787024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32</a:t>
            </a:fld>
            <a:endParaRPr lang="en-US"/>
          </a:p>
        </p:txBody>
      </p:sp>
    </p:spTree>
    <p:extLst>
      <p:ext uri="{BB962C8B-B14F-4D97-AF65-F5344CB8AC3E}">
        <p14:creationId xmlns:p14="http://schemas.microsoft.com/office/powerpoint/2010/main" val="253933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15</a:t>
            </a:fld>
            <a:endParaRPr lang="en-US"/>
          </a:p>
        </p:txBody>
      </p:sp>
    </p:spTree>
    <p:extLst>
      <p:ext uri="{BB962C8B-B14F-4D97-AF65-F5344CB8AC3E}">
        <p14:creationId xmlns:p14="http://schemas.microsoft.com/office/powerpoint/2010/main" val="2106810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33</a:t>
            </a:fld>
            <a:endParaRPr lang="en-US"/>
          </a:p>
        </p:txBody>
      </p:sp>
    </p:spTree>
    <p:extLst>
      <p:ext uri="{BB962C8B-B14F-4D97-AF65-F5344CB8AC3E}">
        <p14:creationId xmlns:p14="http://schemas.microsoft.com/office/powerpoint/2010/main" val="2420236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34</a:t>
            </a:fld>
            <a:endParaRPr lang="en-US"/>
          </a:p>
        </p:txBody>
      </p:sp>
    </p:spTree>
    <p:extLst>
      <p:ext uri="{BB962C8B-B14F-4D97-AF65-F5344CB8AC3E}">
        <p14:creationId xmlns:p14="http://schemas.microsoft.com/office/powerpoint/2010/main" val="50696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35</a:t>
            </a:fld>
            <a:endParaRPr lang="en-US"/>
          </a:p>
        </p:txBody>
      </p:sp>
    </p:spTree>
    <p:extLst>
      <p:ext uri="{BB962C8B-B14F-4D97-AF65-F5344CB8AC3E}">
        <p14:creationId xmlns:p14="http://schemas.microsoft.com/office/powerpoint/2010/main" val="3008674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36</a:t>
            </a:fld>
            <a:endParaRPr lang="en-US"/>
          </a:p>
        </p:txBody>
      </p:sp>
    </p:spTree>
    <p:extLst>
      <p:ext uri="{BB962C8B-B14F-4D97-AF65-F5344CB8AC3E}">
        <p14:creationId xmlns:p14="http://schemas.microsoft.com/office/powerpoint/2010/main" val="2211321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37</a:t>
            </a:fld>
            <a:endParaRPr lang="en-US"/>
          </a:p>
        </p:txBody>
      </p:sp>
    </p:spTree>
    <p:extLst>
      <p:ext uri="{BB962C8B-B14F-4D97-AF65-F5344CB8AC3E}">
        <p14:creationId xmlns:p14="http://schemas.microsoft.com/office/powerpoint/2010/main" val="276636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38</a:t>
            </a:fld>
            <a:endParaRPr lang="en-US"/>
          </a:p>
        </p:txBody>
      </p:sp>
    </p:spTree>
    <p:extLst>
      <p:ext uri="{BB962C8B-B14F-4D97-AF65-F5344CB8AC3E}">
        <p14:creationId xmlns:p14="http://schemas.microsoft.com/office/powerpoint/2010/main" val="3263263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39</a:t>
            </a:fld>
            <a:endParaRPr lang="en-US"/>
          </a:p>
        </p:txBody>
      </p:sp>
    </p:spTree>
    <p:extLst>
      <p:ext uri="{BB962C8B-B14F-4D97-AF65-F5344CB8AC3E}">
        <p14:creationId xmlns:p14="http://schemas.microsoft.com/office/powerpoint/2010/main" val="4062146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40</a:t>
            </a:fld>
            <a:endParaRPr lang="en-US"/>
          </a:p>
        </p:txBody>
      </p:sp>
    </p:spTree>
    <p:extLst>
      <p:ext uri="{BB962C8B-B14F-4D97-AF65-F5344CB8AC3E}">
        <p14:creationId xmlns:p14="http://schemas.microsoft.com/office/powerpoint/2010/main" val="3182491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41</a:t>
            </a:fld>
            <a:endParaRPr lang="en-US"/>
          </a:p>
        </p:txBody>
      </p:sp>
    </p:spTree>
    <p:extLst>
      <p:ext uri="{BB962C8B-B14F-4D97-AF65-F5344CB8AC3E}">
        <p14:creationId xmlns:p14="http://schemas.microsoft.com/office/powerpoint/2010/main" val="2413899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42</a:t>
            </a:fld>
            <a:endParaRPr lang="en-US"/>
          </a:p>
        </p:txBody>
      </p:sp>
    </p:spTree>
    <p:extLst>
      <p:ext uri="{BB962C8B-B14F-4D97-AF65-F5344CB8AC3E}">
        <p14:creationId xmlns:p14="http://schemas.microsoft.com/office/powerpoint/2010/main" val="112127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16</a:t>
            </a:fld>
            <a:endParaRPr lang="en-US"/>
          </a:p>
        </p:txBody>
      </p:sp>
    </p:spTree>
    <p:extLst>
      <p:ext uri="{BB962C8B-B14F-4D97-AF65-F5344CB8AC3E}">
        <p14:creationId xmlns:p14="http://schemas.microsoft.com/office/powerpoint/2010/main" val="28848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43</a:t>
            </a:fld>
            <a:endParaRPr lang="en-US"/>
          </a:p>
        </p:txBody>
      </p:sp>
    </p:spTree>
    <p:extLst>
      <p:ext uri="{BB962C8B-B14F-4D97-AF65-F5344CB8AC3E}">
        <p14:creationId xmlns:p14="http://schemas.microsoft.com/office/powerpoint/2010/main" val="166126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17</a:t>
            </a:fld>
            <a:endParaRPr lang="en-US"/>
          </a:p>
        </p:txBody>
      </p:sp>
    </p:spTree>
    <p:extLst>
      <p:ext uri="{BB962C8B-B14F-4D97-AF65-F5344CB8AC3E}">
        <p14:creationId xmlns:p14="http://schemas.microsoft.com/office/powerpoint/2010/main" val="64932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18</a:t>
            </a:fld>
            <a:endParaRPr lang="en-US"/>
          </a:p>
        </p:txBody>
      </p:sp>
    </p:spTree>
    <p:extLst>
      <p:ext uri="{BB962C8B-B14F-4D97-AF65-F5344CB8AC3E}">
        <p14:creationId xmlns:p14="http://schemas.microsoft.com/office/powerpoint/2010/main" val="367018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19</a:t>
            </a:fld>
            <a:endParaRPr lang="en-US"/>
          </a:p>
        </p:txBody>
      </p:sp>
    </p:spTree>
    <p:extLst>
      <p:ext uri="{BB962C8B-B14F-4D97-AF65-F5344CB8AC3E}">
        <p14:creationId xmlns:p14="http://schemas.microsoft.com/office/powerpoint/2010/main" val="381052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20</a:t>
            </a:fld>
            <a:endParaRPr lang="en-US"/>
          </a:p>
        </p:txBody>
      </p:sp>
    </p:spTree>
    <p:extLst>
      <p:ext uri="{BB962C8B-B14F-4D97-AF65-F5344CB8AC3E}">
        <p14:creationId xmlns:p14="http://schemas.microsoft.com/office/powerpoint/2010/main" val="404337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21</a:t>
            </a:fld>
            <a:endParaRPr lang="en-US"/>
          </a:p>
        </p:txBody>
      </p:sp>
    </p:spTree>
    <p:extLst>
      <p:ext uri="{BB962C8B-B14F-4D97-AF65-F5344CB8AC3E}">
        <p14:creationId xmlns:p14="http://schemas.microsoft.com/office/powerpoint/2010/main" val="2778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22</a:t>
            </a:fld>
            <a:endParaRPr lang="en-US"/>
          </a:p>
        </p:txBody>
      </p:sp>
    </p:spTree>
    <p:extLst>
      <p:ext uri="{BB962C8B-B14F-4D97-AF65-F5344CB8AC3E}">
        <p14:creationId xmlns:p14="http://schemas.microsoft.com/office/powerpoint/2010/main" val="2869967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3/25/2018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Abstracting control of in game entities</a:t>
            </a:r>
          </a:p>
          <a:p>
            <a:endParaRPr lang="en-US" sz="3200" dirty="0"/>
          </a:p>
          <a:p>
            <a:r>
              <a:rPr lang="en-US" sz="3200" dirty="0"/>
              <a:t>But it doesn’t matter. SOMEONE creates commands and hands them to an invoker to execute the next time through the loop.</a:t>
            </a:r>
          </a:p>
          <a:p>
            <a:endParaRPr lang="en-US" sz="3200" dirty="0"/>
          </a:p>
          <a:p>
            <a:r>
              <a:rPr lang="en-US" sz="3200" dirty="0"/>
              <a:t>How can it hand them to it?  ideally, we want the commands to be queued up for execution.</a:t>
            </a:r>
          </a:p>
          <a:p>
            <a:endParaRPr lang="en-US" sz="3200" dirty="0"/>
          </a:p>
          <a:p>
            <a:r>
              <a:rPr lang="en-US" sz="3200" dirty="0"/>
              <a:t>Now we’re describing producer consumer.</a:t>
            </a:r>
          </a:p>
        </p:txBody>
      </p:sp>
    </p:spTree>
    <p:extLst>
      <p:ext uri="{BB962C8B-B14F-4D97-AF65-F5344CB8AC3E}">
        <p14:creationId xmlns:p14="http://schemas.microsoft.com/office/powerpoint/2010/main" val="35513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3539430"/>
          </a:xfrm>
          <a:prstGeom prst="rect">
            <a:avLst/>
          </a:prstGeom>
        </p:spPr>
        <p:txBody>
          <a:bodyPr wrap="square">
            <a:spAutoFit/>
          </a:bodyPr>
          <a:lstStyle/>
          <a:p>
            <a:r>
              <a:rPr lang="en-US" sz="3200" dirty="0"/>
              <a:t>Abstracting control of in game entities</a:t>
            </a:r>
          </a:p>
          <a:p>
            <a:endParaRPr lang="en-US" sz="3200" dirty="0"/>
          </a:p>
          <a:p>
            <a:r>
              <a:rPr lang="en-US" sz="3200" dirty="0"/>
              <a:t>But the source of the commands still doesn’t matter. </a:t>
            </a:r>
          </a:p>
          <a:p>
            <a:endParaRPr lang="en-US" sz="3200" dirty="0"/>
          </a:p>
          <a:p>
            <a:r>
              <a:rPr lang="en-US" sz="3200" dirty="0"/>
              <a:t>And that means we can alter them, either at setup, or even in the middle </a:t>
            </a:r>
            <a:r>
              <a:rPr lang="en-US" sz="3200"/>
              <a:t>of play.</a:t>
            </a:r>
            <a:endParaRPr lang="en-US" sz="3200" dirty="0"/>
          </a:p>
        </p:txBody>
      </p:sp>
    </p:spTree>
    <p:extLst>
      <p:ext uri="{BB962C8B-B14F-4D97-AF65-F5344CB8AC3E}">
        <p14:creationId xmlns:p14="http://schemas.microsoft.com/office/powerpoint/2010/main" val="415808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Why you don’t want to care who’s driving</a:t>
            </a:r>
          </a:p>
          <a:p>
            <a:endParaRPr lang="en-US" sz="3200" dirty="0"/>
          </a:p>
          <a:p>
            <a:r>
              <a:rPr lang="en-US" sz="3200" dirty="0"/>
              <a:t>Think about that for a minute. </a:t>
            </a:r>
          </a:p>
          <a:p>
            <a:endParaRPr lang="en-US" sz="3200" dirty="0"/>
          </a:p>
          <a:p>
            <a:r>
              <a:rPr lang="en-US" sz="3200" dirty="0"/>
              <a:t>What if I wanted to have multiple AI controllers? Maybe I want an attract mode that plays itself.</a:t>
            </a:r>
          </a:p>
          <a:p>
            <a:endParaRPr lang="en-US" sz="3200" dirty="0"/>
          </a:p>
          <a:p>
            <a:r>
              <a:rPr lang="en-US" sz="3200" dirty="0"/>
              <a:t>What if I want to play multiplayer roguelike? Can I hook up two player controllers? Yes, if I have the ability to configure the controls separately for each player. (one mouse, one keyboard for example)</a:t>
            </a:r>
          </a:p>
        </p:txBody>
      </p:sp>
    </p:spTree>
    <p:extLst>
      <p:ext uri="{BB962C8B-B14F-4D97-AF65-F5344CB8AC3E}">
        <p14:creationId xmlns:p14="http://schemas.microsoft.com/office/powerpoint/2010/main" val="110048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Why you don’t want to care who’s driving</a:t>
            </a:r>
          </a:p>
          <a:p>
            <a:endParaRPr lang="en-US" sz="3200" dirty="0"/>
          </a:p>
          <a:p>
            <a:r>
              <a:rPr lang="en-US" sz="3200" dirty="0"/>
              <a:t>Could I have a central server that lets me play against a friend on the internet? </a:t>
            </a:r>
          </a:p>
          <a:p>
            <a:endParaRPr lang="en-US" sz="3200" dirty="0"/>
          </a:p>
          <a:p>
            <a:r>
              <a:rPr lang="en-US" sz="3200" dirty="0"/>
              <a:t>Sure. Why not. </a:t>
            </a:r>
          </a:p>
          <a:p>
            <a:endParaRPr lang="en-US" sz="3200" dirty="0"/>
          </a:p>
          <a:p>
            <a:r>
              <a:rPr lang="en-US" sz="3200" dirty="0"/>
              <a:t>I’d need different controllers that communicate movement commands to the server, and back to the other players </a:t>
            </a:r>
            <a:r>
              <a:rPr lang="en-US" sz="3200" dirty="0" err="1"/>
              <a:t>progams</a:t>
            </a:r>
            <a:r>
              <a:rPr lang="en-US" sz="3200" dirty="0"/>
              <a:t>.</a:t>
            </a:r>
          </a:p>
        </p:txBody>
      </p:sp>
    </p:spTree>
    <p:extLst>
      <p:ext uri="{BB962C8B-B14F-4D97-AF65-F5344CB8AC3E}">
        <p14:creationId xmlns:p14="http://schemas.microsoft.com/office/powerpoint/2010/main" val="355745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Why you don’t want to care who’s driving</a:t>
            </a:r>
          </a:p>
          <a:p>
            <a:endParaRPr lang="en-US" sz="3200" dirty="0"/>
          </a:p>
          <a:p>
            <a:r>
              <a:rPr lang="en-US" sz="3200" dirty="0"/>
              <a:t>Many games have player controlled units that are subject to temporary lack of control. </a:t>
            </a:r>
          </a:p>
          <a:p>
            <a:endParaRPr lang="en-US" sz="3200" dirty="0"/>
          </a:p>
          <a:p>
            <a:r>
              <a:rPr lang="en-US" sz="3200" dirty="0"/>
              <a:t>Maybe it’s mind control. Maybe it’s fear.</a:t>
            </a:r>
          </a:p>
          <a:p>
            <a:endParaRPr lang="en-US" sz="3200" dirty="0"/>
          </a:p>
          <a:p>
            <a:r>
              <a:rPr lang="en-US" sz="3200" dirty="0"/>
              <a:t>Or, maybe it’s because the units need to be under relatively autonomous control nearly all of the time, but still let the player micromanage them from time to time…</a:t>
            </a:r>
          </a:p>
        </p:txBody>
      </p:sp>
    </p:spTree>
    <p:extLst>
      <p:ext uri="{BB962C8B-B14F-4D97-AF65-F5344CB8AC3E}">
        <p14:creationId xmlns:p14="http://schemas.microsoft.com/office/powerpoint/2010/main" val="285888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Inheritance and abstraction review</a:t>
            </a:r>
          </a:p>
          <a:p>
            <a:endParaRPr lang="en-US" sz="3200" dirty="0"/>
          </a:p>
          <a:p>
            <a:r>
              <a:rPr lang="en-US" sz="3200" dirty="0"/>
              <a:t>The levels of abstraction we’ve been talking about above are quite different from the ones that are introduced via inheritance, but they do share one thing in common</a:t>
            </a:r>
          </a:p>
          <a:p>
            <a:endParaRPr lang="en-US" sz="3200" dirty="0"/>
          </a:p>
          <a:p>
            <a:r>
              <a:rPr lang="en-US" sz="3200" dirty="0"/>
              <a:t>Program to an interface, then don’t worry about who makes use of that interface.</a:t>
            </a:r>
          </a:p>
          <a:p>
            <a:endParaRPr lang="en-US" sz="3200" dirty="0"/>
          </a:p>
        </p:txBody>
      </p:sp>
    </p:spTree>
    <p:extLst>
      <p:ext uri="{BB962C8B-B14F-4D97-AF65-F5344CB8AC3E}">
        <p14:creationId xmlns:p14="http://schemas.microsoft.com/office/powerpoint/2010/main" val="119744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From a purely memory standpoint, a class has several pieces to it.</a:t>
            </a:r>
          </a:p>
          <a:p>
            <a:endParaRPr lang="en-US" sz="3200" dirty="0"/>
          </a:p>
          <a:p>
            <a:pPr marL="457200" indent="-457200">
              <a:buFont typeface="Arial" panose="020B0604020202020204" pitchFamily="34" charset="0"/>
              <a:buChar char="•"/>
            </a:pPr>
            <a:r>
              <a:rPr lang="en-US" sz="3200" dirty="0"/>
              <a:t>There is one copy of each method in the class. Yes, code takes up memory space as well. You can take the address of a method – which you’ve done for threads.</a:t>
            </a:r>
          </a:p>
          <a:p>
            <a:pPr marL="457200" indent="-457200">
              <a:buFont typeface="Arial" panose="020B0604020202020204" pitchFamily="34" charset="0"/>
              <a:buChar char="•"/>
            </a:pPr>
            <a:r>
              <a:rPr lang="en-US" sz="3200" dirty="0"/>
              <a:t>There is one copy of each static member variable in the class</a:t>
            </a:r>
          </a:p>
          <a:p>
            <a:pPr marL="457200" indent="-457200">
              <a:buFont typeface="Arial" panose="020B0604020202020204" pitchFamily="34" charset="0"/>
              <a:buChar char="•"/>
            </a:pPr>
            <a:r>
              <a:rPr lang="en-US" sz="3200" dirty="0"/>
              <a:t>There is one copy of each non-static member variable for every instance of the class.</a:t>
            </a:r>
          </a:p>
        </p:txBody>
      </p:sp>
    </p:spTree>
    <p:extLst>
      <p:ext uri="{BB962C8B-B14F-4D97-AF65-F5344CB8AC3E}">
        <p14:creationId xmlns:p14="http://schemas.microsoft.com/office/powerpoint/2010/main" val="307672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6247864"/>
          </a:xfrm>
          <a:prstGeom prst="rect">
            <a:avLst/>
          </a:prstGeom>
        </p:spPr>
        <p:txBody>
          <a:bodyPr wrap="square">
            <a:spAutoFit/>
          </a:bodyPr>
          <a:lstStyle/>
          <a:p>
            <a:r>
              <a:rPr lang="en-US" sz="3200" dirty="0"/>
              <a:t>Lets consider a class, Foo with all of those…</a:t>
            </a:r>
          </a:p>
          <a:p>
            <a:endParaRPr lang="en-US" sz="2800" dirty="0"/>
          </a:p>
          <a:p>
            <a:r>
              <a:rPr lang="en-US" sz="2400" dirty="0"/>
              <a:t>class Foo</a:t>
            </a:r>
          </a:p>
          <a:p>
            <a:r>
              <a:rPr lang="en-US" sz="2400" dirty="0"/>
              <a:t>{</a:t>
            </a:r>
          </a:p>
          <a:p>
            <a:r>
              <a:rPr lang="en-US" sz="2400" dirty="0"/>
              <a:t>public:</a:t>
            </a:r>
          </a:p>
          <a:p>
            <a:r>
              <a:rPr lang="en-US" sz="2400" dirty="0"/>
              <a:t>	Foo() { </a:t>
            </a:r>
            <a:r>
              <a:rPr lang="en-US" sz="2400" dirty="0" err="1"/>
              <a:t>fooCount</a:t>
            </a:r>
            <a:r>
              <a:rPr lang="en-US" sz="2400" dirty="0"/>
              <a:t>++; };</a:t>
            </a:r>
          </a:p>
          <a:p>
            <a:r>
              <a:rPr lang="en-US" sz="2400" dirty="0"/>
              <a:t>	virtual ~Foo() { </a:t>
            </a:r>
            <a:r>
              <a:rPr lang="en-US" sz="2400" dirty="0" err="1"/>
              <a:t>fooCount</a:t>
            </a:r>
            <a:r>
              <a:rPr lang="en-US" sz="2400" dirty="0"/>
              <a:t>--; };</a:t>
            </a:r>
          </a:p>
          <a:p>
            <a:r>
              <a:rPr lang="en-US" sz="2400" dirty="0"/>
              <a:t>	static </a:t>
            </a:r>
            <a:r>
              <a:rPr lang="en-US" sz="2400" dirty="0" err="1"/>
              <a:t>int</a:t>
            </a:r>
            <a:r>
              <a:rPr lang="en-US" sz="2400" dirty="0"/>
              <a:t> </a:t>
            </a:r>
            <a:r>
              <a:rPr lang="en-US" sz="2400" dirty="0" err="1"/>
              <a:t>getFooCount</a:t>
            </a:r>
            <a:r>
              <a:rPr lang="en-US" sz="2400" dirty="0"/>
              <a:t>() { return </a:t>
            </a:r>
            <a:r>
              <a:rPr lang="en-US" sz="2400" dirty="0" err="1"/>
              <a:t>FooCount</a:t>
            </a:r>
            <a:r>
              <a:rPr lang="en-US" sz="2400" dirty="0"/>
              <a:t>; };</a:t>
            </a:r>
          </a:p>
          <a:p>
            <a:r>
              <a:rPr lang="en-US" sz="2400" dirty="0"/>
              <a:t>	</a:t>
            </a:r>
            <a:r>
              <a:rPr lang="en-US" sz="2400" dirty="0" err="1"/>
              <a:t>int</a:t>
            </a:r>
            <a:r>
              <a:rPr lang="en-US" sz="2400" dirty="0"/>
              <a:t> </a:t>
            </a:r>
            <a:r>
              <a:rPr lang="en-US" sz="2400" dirty="0" err="1"/>
              <a:t>getX</a:t>
            </a:r>
            <a:r>
              <a:rPr lang="en-US" sz="2400" dirty="0"/>
              <a:t>() { return x; };</a:t>
            </a:r>
          </a:p>
          <a:p>
            <a:r>
              <a:rPr lang="en-US" sz="2400" dirty="0"/>
              <a:t>private:	</a:t>
            </a:r>
          </a:p>
          <a:p>
            <a:r>
              <a:rPr lang="en-US" sz="2400" dirty="0"/>
              <a:t>	static </a:t>
            </a:r>
            <a:r>
              <a:rPr lang="en-US" sz="2400" dirty="0" err="1"/>
              <a:t>int</a:t>
            </a:r>
            <a:r>
              <a:rPr lang="en-US" sz="2400" dirty="0"/>
              <a:t> </a:t>
            </a:r>
            <a:r>
              <a:rPr lang="en-US" sz="2400" dirty="0" err="1"/>
              <a:t>fooCount</a:t>
            </a:r>
            <a:r>
              <a:rPr lang="en-US" sz="2400" dirty="0"/>
              <a:t>;</a:t>
            </a:r>
          </a:p>
          <a:p>
            <a:r>
              <a:rPr lang="en-US" sz="2400" dirty="0"/>
              <a:t>	</a:t>
            </a:r>
            <a:r>
              <a:rPr lang="en-US" sz="2400" dirty="0" err="1"/>
              <a:t>int</a:t>
            </a:r>
            <a:r>
              <a:rPr lang="en-US" sz="2400" dirty="0"/>
              <a:t> x;</a:t>
            </a:r>
          </a:p>
          <a:p>
            <a:r>
              <a:rPr lang="en-US" sz="2400" dirty="0"/>
              <a:t>};</a:t>
            </a:r>
          </a:p>
          <a:p>
            <a:r>
              <a:rPr lang="en-US" sz="2400" dirty="0"/>
              <a:t>Foo *f = new Foo();</a:t>
            </a:r>
          </a:p>
          <a:p>
            <a:r>
              <a:rPr lang="en-US" sz="2400" dirty="0"/>
              <a:t>Foo *g = new Foo();</a:t>
            </a:r>
          </a:p>
          <a:p>
            <a:r>
              <a:rPr lang="en-US" sz="2400" dirty="0"/>
              <a:t>Foo *h = new Foo();</a:t>
            </a:r>
            <a:endParaRPr lang="en-US" sz="3200" dirty="0"/>
          </a:p>
        </p:txBody>
      </p:sp>
    </p:spTree>
    <p:extLst>
      <p:ext uri="{BB962C8B-B14F-4D97-AF65-F5344CB8AC3E}">
        <p14:creationId xmlns:p14="http://schemas.microsoft.com/office/powerpoint/2010/main" val="276642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1015663"/>
          </a:xfrm>
          <a:prstGeom prst="rect">
            <a:avLst/>
          </a:prstGeom>
        </p:spPr>
        <p:txBody>
          <a:bodyPr wrap="square">
            <a:spAutoFit/>
          </a:bodyPr>
          <a:lstStyle/>
          <a:p>
            <a:r>
              <a:rPr lang="en-US" sz="3200" dirty="0"/>
              <a:t>Lets consider a class, Foo with all of those…</a:t>
            </a:r>
          </a:p>
          <a:p>
            <a:endParaRPr lang="en-US" sz="2800" dirty="0"/>
          </a:p>
        </p:txBody>
      </p:sp>
      <p:sp>
        <p:nvSpPr>
          <p:cNvPr id="2" name="Rectangle 1"/>
          <p:cNvSpPr/>
          <p:nvPr/>
        </p:nvSpPr>
        <p:spPr>
          <a:xfrm>
            <a:off x="849276" y="2236232"/>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Foo()</a:t>
            </a:r>
            <a:endParaRPr lang="en-CA" dirty="0">
              <a:solidFill>
                <a:schemeClr val="tx1"/>
              </a:solidFill>
            </a:endParaRPr>
          </a:p>
        </p:txBody>
      </p:sp>
      <p:sp>
        <p:nvSpPr>
          <p:cNvPr id="5" name="Rectangle 4"/>
          <p:cNvSpPr/>
          <p:nvPr/>
        </p:nvSpPr>
        <p:spPr>
          <a:xfrm>
            <a:off x="849275" y="266485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~Foo()</a:t>
            </a:r>
            <a:endParaRPr lang="en-CA" dirty="0">
              <a:solidFill>
                <a:schemeClr val="tx1"/>
              </a:solidFill>
            </a:endParaRPr>
          </a:p>
        </p:txBody>
      </p:sp>
      <p:sp>
        <p:nvSpPr>
          <p:cNvPr id="6" name="Rectangle 5"/>
          <p:cNvSpPr/>
          <p:nvPr/>
        </p:nvSpPr>
        <p:spPr>
          <a:xfrm>
            <a:off x="849276" y="3093482"/>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getFooCount</a:t>
            </a:r>
            <a:r>
              <a:rPr lang="en-US" dirty="0">
                <a:solidFill>
                  <a:schemeClr val="tx1"/>
                </a:solidFill>
              </a:rPr>
              <a:t>()</a:t>
            </a:r>
            <a:endParaRPr lang="en-CA" dirty="0">
              <a:solidFill>
                <a:schemeClr val="tx1"/>
              </a:solidFill>
            </a:endParaRPr>
          </a:p>
        </p:txBody>
      </p:sp>
      <p:sp>
        <p:nvSpPr>
          <p:cNvPr id="7" name="Rectangle 6"/>
          <p:cNvSpPr/>
          <p:nvPr/>
        </p:nvSpPr>
        <p:spPr>
          <a:xfrm>
            <a:off x="849276" y="352210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getX</a:t>
            </a:r>
            <a:r>
              <a:rPr lang="en-US" dirty="0">
                <a:solidFill>
                  <a:schemeClr val="tx1"/>
                </a:solidFill>
              </a:rPr>
              <a:t>()</a:t>
            </a:r>
            <a:endParaRPr lang="en-CA" dirty="0">
              <a:solidFill>
                <a:schemeClr val="tx1"/>
              </a:solidFill>
            </a:endParaRPr>
          </a:p>
        </p:txBody>
      </p:sp>
      <p:sp>
        <p:nvSpPr>
          <p:cNvPr id="9" name="Rectangle 8"/>
          <p:cNvSpPr/>
          <p:nvPr/>
        </p:nvSpPr>
        <p:spPr>
          <a:xfrm>
            <a:off x="849276" y="3950732"/>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fooCount</a:t>
            </a:r>
            <a:endParaRPr lang="en-CA" dirty="0">
              <a:solidFill>
                <a:schemeClr val="tx1"/>
              </a:solidFill>
            </a:endParaRPr>
          </a:p>
        </p:txBody>
      </p:sp>
      <p:sp>
        <p:nvSpPr>
          <p:cNvPr id="10" name="Rectangle 9"/>
          <p:cNvSpPr/>
          <p:nvPr/>
        </p:nvSpPr>
        <p:spPr>
          <a:xfrm>
            <a:off x="3659159" y="2236232"/>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endParaRPr lang="en-CA" dirty="0">
              <a:solidFill>
                <a:schemeClr val="tx1"/>
              </a:solidFill>
            </a:endParaRPr>
          </a:p>
        </p:txBody>
      </p:sp>
      <p:sp>
        <p:nvSpPr>
          <p:cNvPr id="11" name="Rectangle 10"/>
          <p:cNvSpPr/>
          <p:nvPr/>
        </p:nvSpPr>
        <p:spPr>
          <a:xfrm>
            <a:off x="3659156" y="3514722"/>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endParaRPr lang="en-CA" dirty="0">
              <a:solidFill>
                <a:schemeClr val="tx1"/>
              </a:solidFill>
            </a:endParaRPr>
          </a:p>
        </p:txBody>
      </p:sp>
      <p:sp>
        <p:nvSpPr>
          <p:cNvPr id="12" name="Rectangle 11"/>
          <p:cNvSpPr/>
          <p:nvPr/>
        </p:nvSpPr>
        <p:spPr>
          <a:xfrm>
            <a:off x="3659156" y="4793212"/>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endParaRPr lang="en-CA" dirty="0">
              <a:solidFill>
                <a:schemeClr val="tx1"/>
              </a:solidFill>
            </a:endParaRPr>
          </a:p>
        </p:txBody>
      </p:sp>
      <p:sp>
        <p:nvSpPr>
          <p:cNvPr id="13" name="Rectangle 12"/>
          <p:cNvSpPr/>
          <p:nvPr/>
        </p:nvSpPr>
        <p:spPr>
          <a:xfrm>
            <a:off x="3659159" y="1807607"/>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4" name="Rectangle 13"/>
          <p:cNvSpPr/>
          <p:nvPr/>
        </p:nvSpPr>
        <p:spPr>
          <a:xfrm>
            <a:off x="849276" y="1807607"/>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Foo</a:t>
            </a:r>
            <a:endParaRPr lang="en-CA" dirty="0">
              <a:solidFill>
                <a:schemeClr val="tx1"/>
              </a:solidFill>
            </a:endParaRPr>
          </a:p>
        </p:txBody>
      </p:sp>
      <p:sp>
        <p:nvSpPr>
          <p:cNvPr id="15" name="Rectangle 14"/>
          <p:cNvSpPr/>
          <p:nvPr/>
        </p:nvSpPr>
        <p:spPr>
          <a:xfrm>
            <a:off x="3659157" y="3086097"/>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6" name="Rectangle 15"/>
          <p:cNvSpPr/>
          <p:nvPr/>
        </p:nvSpPr>
        <p:spPr>
          <a:xfrm>
            <a:off x="3659155" y="4364587"/>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7" name="Rectangle 16"/>
          <p:cNvSpPr/>
          <p:nvPr/>
        </p:nvSpPr>
        <p:spPr>
          <a:xfrm>
            <a:off x="6469034" y="4359788"/>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 (pointer to Foo)</a:t>
            </a:r>
            <a:endParaRPr lang="en-CA" dirty="0">
              <a:solidFill>
                <a:schemeClr val="tx1"/>
              </a:solidFill>
            </a:endParaRPr>
          </a:p>
        </p:txBody>
      </p:sp>
      <p:sp>
        <p:nvSpPr>
          <p:cNvPr id="18" name="Rectangle 17"/>
          <p:cNvSpPr/>
          <p:nvPr/>
        </p:nvSpPr>
        <p:spPr>
          <a:xfrm>
            <a:off x="6469034" y="3086097"/>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 (pointer to Foo)</a:t>
            </a:r>
            <a:endParaRPr lang="en-CA" dirty="0">
              <a:solidFill>
                <a:schemeClr val="tx1"/>
              </a:solidFill>
            </a:endParaRPr>
          </a:p>
        </p:txBody>
      </p:sp>
      <p:sp>
        <p:nvSpPr>
          <p:cNvPr id="19" name="Rectangle 18"/>
          <p:cNvSpPr/>
          <p:nvPr/>
        </p:nvSpPr>
        <p:spPr>
          <a:xfrm>
            <a:off x="6469034" y="1807607"/>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 (pointer to Foo)</a:t>
            </a:r>
            <a:endParaRPr lang="en-CA" dirty="0">
              <a:solidFill>
                <a:schemeClr val="tx1"/>
              </a:solidFill>
            </a:endParaRPr>
          </a:p>
        </p:txBody>
      </p:sp>
      <p:cxnSp>
        <p:nvCxnSpPr>
          <p:cNvPr id="21" name="Straight Arrow Connector 20"/>
          <p:cNvCxnSpPr>
            <a:stCxn id="19" idx="1"/>
            <a:endCxn id="13" idx="3"/>
          </p:cNvCxnSpPr>
          <p:nvPr/>
        </p:nvCxnSpPr>
        <p:spPr>
          <a:xfrm flipH="1">
            <a:off x="5592734" y="2021920"/>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782859" y="2005489"/>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592734" y="4574100"/>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5592734" y="3310414"/>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1"/>
            <a:endCxn id="14" idx="3"/>
          </p:cNvCxnSpPr>
          <p:nvPr/>
        </p:nvCxnSpPr>
        <p:spPr>
          <a:xfrm flipH="1" flipV="1">
            <a:off x="2782851" y="2021920"/>
            <a:ext cx="876306" cy="12784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1"/>
            <a:endCxn id="14" idx="3"/>
          </p:cNvCxnSpPr>
          <p:nvPr/>
        </p:nvCxnSpPr>
        <p:spPr>
          <a:xfrm flipH="1" flipV="1">
            <a:off x="2782851" y="2021920"/>
            <a:ext cx="876304" cy="2556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0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A subclass of a class has everything that the parent class has, and everything new that it has added.</a:t>
            </a:r>
          </a:p>
          <a:p>
            <a:pPr marL="457200" indent="-457200">
              <a:buFont typeface="Arial" panose="020B0604020202020204" pitchFamily="34" charset="0"/>
              <a:buChar char="•"/>
            </a:pPr>
            <a:r>
              <a:rPr lang="en-US" sz="3200" dirty="0"/>
              <a:t>One copy of each parent method</a:t>
            </a:r>
          </a:p>
          <a:p>
            <a:pPr marL="457200" indent="-457200">
              <a:buFont typeface="Arial" panose="020B0604020202020204" pitchFamily="34" charset="0"/>
              <a:buChar char="•"/>
            </a:pPr>
            <a:r>
              <a:rPr lang="en-US" sz="3200" dirty="0"/>
              <a:t>One copy of each new method</a:t>
            </a:r>
          </a:p>
          <a:p>
            <a:pPr marL="457200" indent="-457200">
              <a:buFont typeface="Arial" panose="020B0604020202020204" pitchFamily="34" charset="0"/>
              <a:buChar char="•"/>
            </a:pPr>
            <a:r>
              <a:rPr lang="en-US" sz="3200" dirty="0"/>
              <a:t>One copy of each overridden method</a:t>
            </a:r>
          </a:p>
          <a:p>
            <a:pPr marL="457200" indent="-457200">
              <a:buFont typeface="Arial" panose="020B0604020202020204" pitchFamily="34" charset="0"/>
              <a:buChar char="•"/>
            </a:pPr>
            <a:r>
              <a:rPr lang="en-US" sz="3200" dirty="0"/>
              <a:t>One copy of each parent static member</a:t>
            </a:r>
          </a:p>
          <a:p>
            <a:pPr marL="457200" indent="-457200">
              <a:buFont typeface="Arial" panose="020B0604020202020204" pitchFamily="34" charset="0"/>
              <a:buChar char="•"/>
            </a:pPr>
            <a:r>
              <a:rPr lang="en-US" sz="3200" dirty="0"/>
              <a:t>One copy of each new static member</a:t>
            </a:r>
          </a:p>
          <a:p>
            <a:pPr marL="457200" indent="-457200">
              <a:buFont typeface="Arial" panose="020B0604020202020204" pitchFamily="34" charset="0"/>
              <a:buChar char="•"/>
            </a:pPr>
            <a:r>
              <a:rPr lang="en-US" sz="3200" dirty="0"/>
              <a:t>One copy of each non-static parent member</a:t>
            </a:r>
          </a:p>
          <a:p>
            <a:pPr marL="457200" indent="-457200">
              <a:buFont typeface="Arial" panose="020B0604020202020204" pitchFamily="34" charset="0"/>
              <a:buChar char="•"/>
            </a:pPr>
            <a:r>
              <a:rPr lang="en-US" sz="3200" dirty="0"/>
              <a:t>One copy of each non-static new member</a:t>
            </a:r>
          </a:p>
        </p:txBody>
      </p:sp>
    </p:spTree>
    <p:extLst>
      <p:ext uri="{BB962C8B-B14F-4D97-AF65-F5344CB8AC3E}">
        <p14:creationId xmlns:p14="http://schemas.microsoft.com/office/powerpoint/2010/main" val="77912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Today’s  content.</a:t>
            </a:r>
          </a:p>
          <a:p>
            <a:pPr marL="457200" indent="-457200">
              <a:buFont typeface="Arial" panose="020B0604020202020204" pitchFamily="34" charset="0"/>
              <a:buChar char="•"/>
            </a:pPr>
            <a:r>
              <a:rPr lang="en-US" sz="3200" dirty="0"/>
              <a:t>Quiz – Singleton, Observer, Decorator, Component</a:t>
            </a:r>
          </a:p>
          <a:p>
            <a:pPr marL="457200" indent="-457200">
              <a:buFont typeface="Arial" panose="020B0604020202020204" pitchFamily="34" charset="0"/>
              <a:buChar char="•"/>
            </a:pPr>
            <a:r>
              <a:rPr lang="en-US" sz="3200" dirty="0"/>
              <a:t>Intruder alert – we’ve got guests</a:t>
            </a:r>
          </a:p>
          <a:p>
            <a:pPr marL="457200" indent="-457200">
              <a:buFont typeface="Arial" panose="020B0604020202020204" pitchFamily="34" charset="0"/>
              <a:buChar char="•"/>
            </a:pPr>
            <a:r>
              <a:rPr lang="en-US" sz="3200" dirty="0"/>
              <a:t>Abstracting control of in game entities</a:t>
            </a:r>
          </a:p>
          <a:p>
            <a:pPr marL="457200" indent="-457200">
              <a:buFont typeface="Arial" panose="020B0604020202020204" pitchFamily="34" charset="0"/>
              <a:buChar char="•"/>
            </a:pPr>
            <a:r>
              <a:rPr lang="en-US" sz="3200" dirty="0"/>
              <a:t>Why you don’t want to care who is driving your in game components</a:t>
            </a:r>
          </a:p>
          <a:p>
            <a:pPr marL="457200" indent="-457200">
              <a:buFont typeface="Arial" panose="020B0604020202020204" pitchFamily="34" charset="0"/>
              <a:buChar char="•"/>
            </a:pPr>
            <a:r>
              <a:rPr lang="en-US" sz="3200" dirty="0"/>
              <a:t>Inheritance and abstraction review – how this stuff works in C++</a:t>
            </a:r>
          </a:p>
          <a:p>
            <a:pPr marL="457200" indent="-457200">
              <a:buFont typeface="Arial" panose="020B0604020202020204" pitchFamily="34" charset="0"/>
              <a:buChar char="•"/>
            </a:pPr>
            <a:r>
              <a:rPr lang="en-US" sz="3200" dirty="0"/>
              <a:t>Exam Review</a:t>
            </a:r>
            <a:endParaRPr lang="en-CA" sz="3200" dirty="0"/>
          </a:p>
        </p:txBody>
      </p:sp>
    </p:spTree>
    <p:extLst>
      <p:ext uri="{BB962C8B-B14F-4D97-AF65-F5344CB8AC3E}">
        <p14:creationId xmlns:p14="http://schemas.microsoft.com/office/powerpoint/2010/main" val="3284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Lets consider a class, Bar that subclasses Foo…</a:t>
            </a:r>
            <a:endParaRPr lang="en-US" sz="2800" dirty="0"/>
          </a:p>
          <a:p>
            <a:r>
              <a:rPr lang="en-US" sz="2400" dirty="0"/>
              <a:t>class Bar: public Foo</a:t>
            </a:r>
          </a:p>
          <a:p>
            <a:r>
              <a:rPr lang="en-US" sz="2400" dirty="0"/>
              <a:t>{</a:t>
            </a:r>
          </a:p>
          <a:p>
            <a:r>
              <a:rPr lang="en-US" sz="2400" dirty="0"/>
              <a:t>public:</a:t>
            </a:r>
          </a:p>
          <a:p>
            <a:r>
              <a:rPr lang="en-US" sz="2400" dirty="0"/>
              <a:t>	Bar() {};</a:t>
            </a:r>
          </a:p>
          <a:p>
            <a:r>
              <a:rPr lang="en-US" sz="2400" dirty="0"/>
              <a:t>	virtual ~ Bar() {};</a:t>
            </a:r>
          </a:p>
          <a:p>
            <a:r>
              <a:rPr lang="en-US" sz="2400" dirty="0"/>
              <a:t>	</a:t>
            </a:r>
            <a:r>
              <a:rPr lang="en-US" sz="2400" dirty="0" err="1"/>
              <a:t>int</a:t>
            </a:r>
            <a:r>
              <a:rPr lang="en-US" sz="2400" dirty="0"/>
              <a:t> </a:t>
            </a:r>
            <a:r>
              <a:rPr lang="en-US" sz="2400" dirty="0" err="1"/>
              <a:t>getY</a:t>
            </a:r>
            <a:r>
              <a:rPr lang="en-US" sz="2400" dirty="0"/>
              <a:t>() { return y; };</a:t>
            </a:r>
          </a:p>
          <a:p>
            <a:r>
              <a:rPr lang="en-US" sz="2400" dirty="0"/>
              <a:t>private:	</a:t>
            </a:r>
          </a:p>
          <a:p>
            <a:r>
              <a:rPr lang="en-US" sz="2400" dirty="0"/>
              <a:t>	static </a:t>
            </a:r>
            <a:r>
              <a:rPr lang="en-US" sz="2400" dirty="0" err="1"/>
              <a:t>int</a:t>
            </a:r>
            <a:r>
              <a:rPr lang="en-US" sz="2400" dirty="0"/>
              <a:t> daisies;</a:t>
            </a:r>
          </a:p>
          <a:p>
            <a:r>
              <a:rPr lang="en-US" sz="2400" dirty="0"/>
              <a:t>	</a:t>
            </a:r>
            <a:r>
              <a:rPr lang="en-US" sz="2400" dirty="0" err="1"/>
              <a:t>int</a:t>
            </a:r>
            <a:r>
              <a:rPr lang="en-US" sz="2400" dirty="0"/>
              <a:t> y;</a:t>
            </a:r>
          </a:p>
          <a:p>
            <a:r>
              <a:rPr lang="en-US" sz="2400" dirty="0"/>
              <a:t>};</a:t>
            </a:r>
          </a:p>
          <a:p>
            <a:r>
              <a:rPr lang="en-US" sz="2400" dirty="0"/>
              <a:t>Foo *a = new Bar();</a:t>
            </a:r>
          </a:p>
          <a:p>
            <a:r>
              <a:rPr lang="en-US" sz="2400" dirty="0"/>
              <a:t>Bar *b = new Bar();</a:t>
            </a:r>
          </a:p>
        </p:txBody>
      </p:sp>
    </p:spTree>
    <p:extLst>
      <p:ext uri="{BB962C8B-B14F-4D97-AF65-F5344CB8AC3E}">
        <p14:creationId xmlns:p14="http://schemas.microsoft.com/office/powerpoint/2010/main" val="151319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1015663"/>
          </a:xfrm>
          <a:prstGeom prst="rect">
            <a:avLst/>
          </a:prstGeom>
        </p:spPr>
        <p:txBody>
          <a:bodyPr wrap="square">
            <a:spAutoFit/>
          </a:bodyPr>
          <a:lstStyle/>
          <a:p>
            <a:r>
              <a:rPr lang="en-US" sz="3200" dirty="0"/>
              <a:t>Lets consider a class, Bar that subclasses Foo</a:t>
            </a:r>
          </a:p>
          <a:p>
            <a:endParaRPr lang="en-US" sz="2800" dirty="0"/>
          </a:p>
        </p:txBody>
      </p:sp>
      <p:sp>
        <p:nvSpPr>
          <p:cNvPr id="2" name="Rectangle 1"/>
          <p:cNvSpPr/>
          <p:nvPr/>
        </p:nvSpPr>
        <p:spPr>
          <a:xfrm>
            <a:off x="849276" y="171235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Foo()</a:t>
            </a:r>
            <a:endParaRPr lang="en-CA" dirty="0">
              <a:solidFill>
                <a:schemeClr val="tx1"/>
              </a:solidFill>
            </a:endParaRPr>
          </a:p>
        </p:txBody>
      </p:sp>
      <p:sp>
        <p:nvSpPr>
          <p:cNvPr id="5" name="Rectangle 4"/>
          <p:cNvSpPr/>
          <p:nvPr/>
        </p:nvSpPr>
        <p:spPr>
          <a:xfrm>
            <a:off x="849275" y="2140982"/>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~Foo()</a:t>
            </a:r>
            <a:endParaRPr lang="en-CA" dirty="0">
              <a:solidFill>
                <a:schemeClr val="tx1"/>
              </a:solidFill>
            </a:endParaRPr>
          </a:p>
        </p:txBody>
      </p:sp>
      <p:sp>
        <p:nvSpPr>
          <p:cNvPr id="6" name="Rectangle 5"/>
          <p:cNvSpPr/>
          <p:nvPr/>
        </p:nvSpPr>
        <p:spPr>
          <a:xfrm>
            <a:off x="849276" y="256960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getFooCount</a:t>
            </a:r>
            <a:r>
              <a:rPr lang="en-US" dirty="0">
                <a:solidFill>
                  <a:schemeClr val="tx1"/>
                </a:solidFill>
              </a:rPr>
              <a:t>()</a:t>
            </a:r>
            <a:endParaRPr lang="en-CA" dirty="0">
              <a:solidFill>
                <a:schemeClr val="tx1"/>
              </a:solidFill>
            </a:endParaRPr>
          </a:p>
        </p:txBody>
      </p:sp>
      <p:sp>
        <p:nvSpPr>
          <p:cNvPr id="7" name="Rectangle 6"/>
          <p:cNvSpPr/>
          <p:nvPr/>
        </p:nvSpPr>
        <p:spPr>
          <a:xfrm>
            <a:off x="849276" y="2998232"/>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getX</a:t>
            </a:r>
            <a:r>
              <a:rPr lang="en-US" dirty="0">
                <a:solidFill>
                  <a:schemeClr val="tx1"/>
                </a:solidFill>
              </a:rPr>
              <a:t>()</a:t>
            </a:r>
            <a:endParaRPr lang="en-CA" dirty="0">
              <a:solidFill>
                <a:schemeClr val="tx1"/>
              </a:solidFill>
            </a:endParaRPr>
          </a:p>
        </p:txBody>
      </p:sp>
      <p:sp>
        <p:nvSpPr>
          <p:cNvPr id="9" name="Rectangle 8"/>
          <p:cNvSpPr/>
          <p:nvPr/>
        </p:nvSpPr>
        <p:spPr>
          <a:xfrm>
            <a:off x="849276" y="3426857"/>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a:t>
            </a:r>
            <a:r>
              <a:rPr lang="en-US" dirty="0" err="1">
                <a:solidFill>
                  <a:schemeClr val="tx1"/>
                </a:solidFill>
              </a:rPr>
              <a:t>fooCount</a:t>
            </a:r>
            <a:endParaRPr lang="en-CA" dirty="0">
              <a:solidFill>
                <a:schemeClr val="tx1"/>
              </a:solidFill>
            </a:endParaRPr>
          </a:p>
        </p:txBody>
      </p:sp>
      <p:sp>
        <p:nvSpPr>
          <p:cNvPr id="10" name="Rectangle 9"/>
          <p:cNvSpPr/>
          <p:nvPr/>
        </p:nvSpPr>
        <p:spPr>
          <a:xfrm>
            <a:off x="3659159" y="1712357"/>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x</a:t>
            </a:r>
            <a:endParaRPr lang="en-CA" dirty="0">
              <a:solidFill>
                <a:schemeClr val="tx1"/>
              </a:solidFill>
            </a:endParaRPr>
          </a:p>
        </p:txBody>
      </p:sp>
      <p:sp>
        <p:nvSpPr>
          <p:cNvPr id="11" name="Rectangle 10"/>
          <p:cNvSpPr/>
          <p:nvPr/>
        </p:nvSpPr>
        <p:spPr>
          <a:xfrm>
            <a:off x="3659154" y="2637241"/>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x</a:t>
            </a:r>
            <a:endParaRPr lang="en-CA" dirty="0">
              <a:solidFill>
                <a:schemeClr val="tx1"/>
              </a:solidFill>
            </a:endParaRPr>
          </a:p>
        </p:txBody>
      </p:sp>
      <p:sp>
        <p:nvSpPr>
          <p:cNvPr id="12" name="Rectangle 11"/>
          <p:cNvSpPr/>
          <p:nvPr/>
        </p:nvSpPr>
        <p:spPr>
          <a:xfrm>
            <a:off x="3659154" y="3572130"/>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x</a:t>
            </a:r>
            <a:endParaRPr lang="en-CA" dirty="0">
              <a:solidFill>
                <a:schemeClr val="tx1"/>
              </a:solidFill>
            </a:endParaRPr>
          </a:p>
        </p:txBody>
      </p:sp>
      <p:sp>
        <p:nvSpPr>
          <p:cNvPr id="13" name="Rectangle 12"/>
          <p:cNvSpPr/>
          <p:nvPr/>
        </p:nvSpPr>
        <p:spPr>
          <a:xfrm>
            <a:off x="3659159" y="1283732"/>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4" name="Rectangle 13"/>
          <p:cNvSpPr/>
          <p:nvPr/>
        </p:nvSpPr>
        <p:spPr>
          <a:xfrm>
            <a:off x="849276" y="1283732"/>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Foo</a:t>
            </a:r>
            <a:endParaRPr lang="en-CA" dirty="0">
              <a:solidFill>
                <a:schemeClr val="tx1"/>
              </a:solidFill>
            </a:endParaRPr>
          </a:p>
        </p:txBody>
      </p:sp>
      <p:sp>
        <p:nvSpPr>
          <p:cNvPr id="15" name="Rectangle 14"/>
          <p:cNvSpPr/>
          <p:nvPr/>
        </p:nvSpPr>
        <p:spPr>
          <a:xfrm>
            <a:off x="3659155" y="2208616"/>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6" name="Rectangle 15"/>
          <p:cNvSpPr/>
          <p:nvPr/>
        </p:nvSpPr>
        <p:spPr>
          <a:xfrm>
            <a:off x="3659153" y="3143505"/>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17" name="Rectangle 16"/>
          <p:cNvSpPr/>
          <p:nvPr/>
        </p:nvSpPr>
        <p:spPr>
          <a:xfrm>
            <a:off x="6469032" y="3138706"/>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 (pointer to Foo)</a:t>
            </a:r>
            <a:endParaRPr lang="en-CA" dirty="0">
              <a:solidFill>
                <a:schemeClr val="tx1"/>
              </a:solidFill>
            </a:endParaRPr>
          </a:p>
        </p:txBody>
      </p:sp>
      <p:sp>
        <p:nvSpPr>
          <p:cNvPr id="18" name="Rectangle 17"/>
          <p:cNvSpPr/>
          <p:nvPr/>
        </p:nvSpPr>
        <p:spPr>
          <a:xfrm>
            <a:off x="6469032" y="2208616"/>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 (pointer to Foo)</a:t>
            </a:r>
            <a:endParaRPr lang="en-CA" dirty="0">
              <a:solidFill>
                <a:schemeClr val="tx1"/>
              </a:solidFill>
            </a:endParaRPr>
          </a:p>
        </p:txBody>
      </p:sp>
      <p:sp>
        <p:nvSpPr>
          <p:cNvPr id="19" name="Rectangle 18"/>
          <p:cNvSpPr/>
          <p:nvPr/>
        </p:nvSpPr>
        <p:spPr>
          <a:xfrm>
            <a:off x="6469034" y="1283732"/>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 (pointer to Foo)</a:t>
            </a:r>
            <a:endParaRPr lang="en-CA" dirty="0">
              <a:solidFill>
                <a:schemeClr val="tx1"/>
              </a:solidFill>
            </a:endParaRPr>
          </a:p>
        </p:txBody>
      </p:sp>
      <p:cxnSp>
        <p:nvCxnSpPr>
          <p:cNvPr id="21" name="Straight Arrow Connector 20"/>
          <p:cNvCxnSpPr>
            <a:stCxn id="19" idx="1"/>
            <a:endCxn id="13" idx="3"/>
          </p:cNvCxnSpPr>
          <p:nvPr/>
        </p:nvCxnSpPr>
        <p:spPr>
          <a:xfrm flipH="1">
            <a:off x="5592734" y="1498045"/>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782859" y="1481614"/>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592732" y="3353018"/>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5592732" y="2432933"/>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1"/>
            <a:endCxn id="14" idx="3"/>
          </p:cNvCxnSpPr>
          <p:nvPr/>
        </p:nvCxnSpPr>
        <p:spPr>
          <a:xfrm flipH="1" flipV="1">
            <a:off x="2782851" y="1498045"/>
            <a:ext cx="876304" cy="924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1"/>
            <a:endCxn id="14" idx="3"/>
          </p:cNvCxnSpPr>
          <p:nvPr/>
        </p:nvCxnSpPr>
        <p:spPr>
          <a:xfrm flipH="1" flipV="1">
            <a:off x="2782851" y="1498045"/>
            <a:ext cx="876302" cy="18597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849266" y="494415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Bar()</a:t>
            </a:r>
            <a:endParaRPr lang="en-CA" dirty="0">
              <a:solidFill>
                <a:schemeClr val="tx1"/>
              </a:solidFill>
            </a:endParaRPr>
          </a:p>
        </p:txBody>
      </p:sp>
      <p:sp>
        <p:nvSpPr>
          <p:cNvPr id="27" name="Rectangle 26"/>
          <p:cNvSpPr/>
          <p:nvPr/>
        </p:nvSpPr>
        <p:spPr>
          <a:xfrm>
            <a:off x="849265" y="5372782"/>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~Bar()</a:t>
            </a:r>
            <a:endParaRPr lang="en-CA" dirty="0">
              <a:solidFill>
                <a:schemeClr val="tx1"/>
              </a:solidFill>
            </a:endParaRPr>
          </a:p>
        </p:txBody>
      </p:sp>
      <p:sp>
        <p:nvSpPr>
          <p:cNvPr id="29" name="Rectangle 28"/>
          <p:cNvSpPr/>
          <p:nvPr/>
        </p:nvSpPr>
        <p:spPr>
          <a:xfrm>
            <a:off x="849266" y="5801407"/>
            <a:ext cx="1933575" cy="42862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getY</a:t>
            </a:r>
            <a:r>
              <a:rPr lang="en-US" dirty="0">
                <a:solidFill>
                  <a:schemeClr val="tx1"/>
                </a:solidFill>
              </a:rPr>
              <a:t> ()</a:t>
            </a:r>
            <a:endParaRPr lang="en-CA" dirty="0">
              <a:solidFill>
                <a:schemeClr val="tx1"/>
              </a:solidFill>
            </a:endParaRPr>
          </a:p>
        </p:txBody>
      </p:sp>
      <p:sp>
        <p:nvSpPr>
          <p:cNvPr id="30" name="Rectangle 29"/>
          <p:cNvSpPr/>
          <p:nvPr/>
        </p:nvSpPr>
        <p:spPr>
          <a:xfrm>
            <a:off x="849273" y="4083113"/>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Bar</a:t>
            </a:r>
            <a:endParaRPr lang="en-CA" dirty="0">
              <a:solidFill>
                <a:schemeClr val="tx1"/>
              </a:solidFill>
            </a:endParaRPr>
          </a:p>
        </p:txBody>
      </p:sp>
      <p:sp>
        <p:nvSpPr>
          <p:cNvPr id="32" name="Rectangle 31"/>
          <p:cNvSpPr/>
          <p:nvPr/>
        </p:nvSpPr>
        <p:spPr>
          <a:xfrm>
            <a:off x="849256" y="6239557"/>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daisies</a:t>
            </a:r>
            <a:endParaRPr lang="en-CA" dirty="0">
              <a:solidFill>
                <a:schemeClr val="tx1"/>
              </a:solidFill>
            </a:endParaRPr>
          </a:p>
        </p:txBody>
      </p:sp>
      <p:sp>
        <p:nvSpPr>
          <p:cNvPr id="33" name="Rectangle 32"/>
          <p:cNvSpPr/>
          <p:nvPr/>
        </p:nvSpPr>
        <p:spPr>
          <a:xfrm>
            <a:off x="849273" y="4511738"/>
            <a:ext cx="1933575" cy="428625"/>
          </a:xfrm>
          <a:prstGeom prst="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parent class</a:t>
            </a:r>
            <a:endParaRPr lang="en-CA" dirty="0">
              <a:solidFill>
                <a:schemeClr val="tx1"/>
              </a:solidFill>
            </a:endParaRPr>
          </a:p>
        </p:txBody>
      </p:sp>
      <p:cxnSp>
        <p:nvCxnSpPr>
          <p:cNvPr id="20" name="Curved Connector 19"/>
          <p:cNvCxnSpPr>
            <a:stCxn id="33" idx="1"/>
            <a:endCxn id="14" idx="1"/>
          </p:cNvCxnSpPr>
          <p:nvPr/>
        </p:nvCxnSpPr>
        <p:spPr>
          <a:xfrm rot="10800000" flipH="1">
            <a:off x="849272" y="1498045"/>
            <a:ext cx="3" cy="3228006"/>
          </a:xfrm>
          <a:prstGeom prst="curvedConnector3">
            <a:avLst>
              <a:gd name="adj1" fmla="val -76200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3659153" y="4507018"/>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x</a:t>
            </a:r>
            <a:endParaRPr lang="en-CA" dirty="0">
              <a:solidFill>
                <a:schemeClr val="tx1"/>
              </a:solidFill>
            </a:endParaRPr>
          </a:p>
        </p:txBody>
      </p:sp>
      <p:sp>
        <p:nvSpPr>
          <p:cNvPr id="44" name="Rectangle 43"/>
          <p:cNvSpPr/>
          <p:nvPr/>
        </p:nvSpPr>
        <p:spPr>
          <a:xfrm>
            <a:off x="3659159" y="5866130"/>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x</a:t>
            </a:r>
            <a:endParaRPr lang="en-CA" dirty="0">
              <a:solidFill>
                <a:schemeClr val="tx1"/>
              </a:solidFill>
            </a:endParaRPr>
          </a:p>
        </p:txBody>
      </p:sp>
      <p:sp>
        <p:nvSpPr>
          <p:cNvPr id="46" name="Rectangle 45"/>
          <p:cNvSpPr/>
          <p:nvPr/>
        </p:nvSpPr>
        <p:spPr>
          <a:xfrm>
            <a:off x="3659153" y="4078393"/>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47" name="Rectangle 46"/>
          <p:cNvSpPr/>
          <p:nvPr/>
        </p:nvSpPr>
        <p:spPr>
          <a:xfrm>
            <a:off x="3659160" y="5437505"/>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 pointer</a:t>
            </a:r>
            <a:endParaRPr lang="en-CA" dirty="0">
              <a:solidFill>
                <a:schemeClr val="tx1"/>
              </a:solidFill>
            </a:endParaRPr>
          </a:p>
        </p:txBody>
      </p:sp>
      <p:sp>
        <p:nvSpPr>
          <p:cNvPr id="50" name="Rectangle 49"/>
          <p:cNvSpPr/>
          <p:nvPr/>
        </p:nvSpPr>
        <p:spPr>
          <a:xfrm>
            <a:off x="6469037" y="5437505"/>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 (pointer to Bar)</a:t>
            </a:r>
            <a:endParaRPr lang="en-CA" dirty="0">
              <a:solidFill>
                <a:schemeClr val="tx1"/>
              </a:solidFill>
            </a:endParaRPr>
          </a:p>
        </p:txBody>
      </p:sp>
      <p:sp>
        <p:nvSpPr>
          <p:cNvPr id="51" name="Rectangle 50"/>
          <p:cNvSpPr/>
          <p:nvPr/>
        </p:nvSpPr>
        <p:spPr>
          <a:xfrm>
            <a:off x="6469028" y="4078393"/>
            <a:ext cx="1933575" cy="428625"/>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(pointer to Foo)</a:t>
            </a:r>
            <a:endParaRPr lang="en-CA" dirty="0">
              <a:solidFill>
                <a:schemeClr val="tx1"/>
              </a:solidFill>
            </a:endParaRPr>
          </a:p>
        </p:txBody>
      </p:sp>
      <p:cxnSp>
        <p:nvCxnSpPr>
          <p:cNvPr id="52" name="Straight Arrow Connector 51"/>
          <p:cNvCxnSpPr>
            <a:stCxn id="51" idx="1"/>
            <a:endCxn id="46" idx="3"/>
          </p:cNvCxnSpPr>
          <p:nvPr/>
        </p:nvCxnSpPr>
        <p:spPr>
          <a:xfrm flipH="1">
            <a:off x="5592728" y="4292706"/>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5592737" y="5661822"/>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659151" y="4927805"/>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y</a:t>
            </a:r>
            <a:endParaRPr lang="en-CA" dirty="0">
              <a:solidFill>
                <a:schemeClr val="tx1"/>
              </a:solidFill>
            </a:endParaRPr>
          </a:p>
        </p:txBody>
      </p:sp>
      <p:sp>
        <p:nvSpPr>
          <p:cNvPr id="56" name="Rectangle 55"/>
          <p:cNvSpPr/>
          <p:nvPr/>
        </p:nvSpPr>
        <p:spPr>
          <a:xfrm>
            <a:off x="3659162" y="6294755"/>
            <a:ext cx="1933575" cy="428625"/>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int</a:t>
            </a:r>
            <a:r>
              <a:rPr lang="en-US" dirty="0">
                <a:solidFill>
                  <a:schemeClr val="tx1"/>
                </a:solidFill>
              </a:rPr>
              <a:t> y</a:t>
            </a:r>
            <a:endParaRPr lang="en-CA" dirty="0">
              <a:solidFill>
                <a:schemeClr val="tx1"/>
              </a:solidFill>
            </a:endParaRPr>
          </a:p>
        </p:txBody>
      </p:sp>
      <p:cxnSp>
        <p:nvCxnSpPr>
          <p:cNvPr id="58" name="Straight Arrow Connector 57"/>
          <p:cNvCxnSpPr>
            <a:stCxn id="46" idx="1"/>
            <a:endCxn id="30" idx="3"/>
          </p:cNvCxnSpPr>
          <p:nvPr/>
        </p:nvCxnSpPr>
        <p:spPr>
          <a:xfrm flipH="1">
            <a:off x="2782848" y="4292706"/>
            <a:ext cx="876305" cy="4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47" idx="1"/>
            <a:endCxn id="30" idx="3"/>
          </p:cNvCxnSpPr>
          <p:nvPr/>
        </p:nvCxnSpPr>
        <p:spPr>
          <a:xfrm flipH="1" flipV="1">
            <a:off x="2782848" y="4297426"/>
            <a:ext cx="876312" cy="13543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66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So far so good.  </a:t>
            </a:r>
          </a:p>
          <a:p>
            <a:r>
              <a:rPr lang="en-US" sz="3200" dirty="0"/>
              <a:t>But we still have questions:</a:t>
            </a:r>
          </a:p>
          <a:p>
            <a:endParaRPr lang="en-US" sz="3200" dirty="0"/>
          </a:p>
          <a:p>
            <a:r>
              <a:rPr lang="en-US" sz="3200" dirty="0"/>
              <a:t>What does adding virtual in front of methods change? </a:t>
            </a:r>
          </a:p>
          <a:p>
            <a:endParaRPr lang="en-US" sz="3200" dirty="0"/>
          </a:p>
          <a:p>
            <a:r>
              <a:rPr lang="en-US" sz="3200" dirty="0"/>
              <a:t>What are the implications of having our latest two variables, a and b, having different types, even though they still both are pointing at Bar objects?</a:t>
            </a:r>
          </a:p>
          <a:p>
            <a:endParaRPr lang="en-US" sz="3200" dirty="0"/>
          </a:p>
          <a:p>
            <a:r>
              <a:rPr lang="en-US" sz="3200" dirty="0"/>
              <a:t>Recall, a is a Foo*, and b is a Bar*</a:t>
            </a:r>
          </a:p>
        </p:txBody>
      </p:sp>
    </p:spTree>
    <p:extLst>
      <p:ext uri="{BB962C8B-B14F-4D97-AF65-F5344CB8AC3E}">
        <p14:creationId xmlns:p14="http://schemas.microsoft.com/office/powerpoint/2010/main" val="342508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virtual – what is it really doing?</a:t>
            </a:r>
          </a:p>
          <a:p>
            <a:endParaRPr lang="en-US" sz="3200" dirty="0"/>
          </a:p>
          <a:p>
            <a:r>
              <a:rPr lang="en-US" sz="3200" dirty="0"/>
              <a:t>Consider if our two classes each had a method, say() that looked like this…</a:t>
            </a:r>
          </a:p>
          <a:p>
            <a:endParaRPr lang="en-US" sz="3200" dirty="0"/>
          </a:p>
          <a:p>
            <a:r>
              <a:rPr lang="en-US" sz="3200" dirty="0"/>
              <a:t>in Foo:</a:t>
            </a:r>
          </a:p>
          <a:p>
            <a:r>
              <a:rPr lang="en-US" sz="3200" dirty="0"/>
              <a:t>virtual void say() { </a:t>
            </a:r>
            <a:r>
              <a:rPr lang="en-US" sz="3200" dirty="0" err="1"/>
              <a:t>cout</a:t>
            </a:r>
            <a:r>
              <a:rPr lang="en-US" sz="3200" dirty="0"/>
              <a:t> &lt;&lt; “Foo” &lt;&lt; </a:t>
            </a:r>
            <a:r>
              <a:rPr lang="en-US" sz="3200" dirty="0" err="1"/>
              <a:t>endl</a:t>
            </a:r>
            <a:r>
              <a:rPr lang="en-US" sz="3200" dirty="0"/>
              <a:t>; };</a:t>
            </a:r>
          </a:p>
          <a:p>
            <a:endParaRPr lang="en-US" sz="3200" dirty="0"/>
          </a:p>
          <a:p>
            <a:r>
              <a:rPr lang="en-US" sz="3200" dirty="0"/>
              <a:t>in Bar:</a:t>
            </a:r>
          </a:p>
          <a:p>
            <a:r>
              <a:rPr lang="en-US" sz="3200" dirty="0"/>
              <a:t>void say() { </a:t>
            </a:r>
            <a:r>
              <a:rPr lang="en-US" sz="3200" dirty="0" err="1"/>
              <a:t>cout</a:t>
            </a:r>
            <a:r>
              <a:rPr lang="en-US" sz="3200" dirty="0"/>
              <a:t> &lt;&lt; “Bar” &lt;&lt; </a:t>
            </a:r>
            <a:r>
              <a:rPr lang="en-US" sz="3200" dirty="0" err="1"/>
              <a:t>endl</a:t>
            </a:r>
            <a:r>
              <a:rPr lang="en-US" sz="3200" dirty="0"/>
              <a:t>; };</a:t>
            </a:r>
          </a:p>
          <a:p>
            <a:endParaRPr lang="en-US" sz="3200" dirty="0"/>
          </a:p>
          <a:p>
            <a:r>
              <a:rPr lang="en-US" sz="3200" dirty="0"/>
              <a:t>then, we’ll need to invoke those methods:</a:t>
            </a:r>
          </a:p>
        </p:txBody>
      </p:sp>
    </p:spTree>
    <p:extLst>
      <p:ext uri="{BB962C8B-B14F-4D97-AF65-F5344CB8AC3E}">
        <p14:creationId xmlns:p14="http://schemas.microsoft.com/office/powerpoint/2010/main" val="397391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Foo *a = new Foo();</a:t>
            </a:r>
          </a:p>
          <a:p>
            <a:r>
              <a:rPr lang="en-US" sz="3200" dirty="0"/>
              <a:t>a-&gt;say();</a:t>
            </a:r>
          </a:p>
          <a:p>
            <a:r>
              <a:rPr lang="en-US" sz="3200" dirty="0"/>
              <a:t>Foo *b = new Bar();</a:t>
            </a:r>
          </a:p>
          <a:p>
            <a:r>
              <a:rPr lang="en-US" sz="3200" dirty="0"/>
              <a:t>b-&gt;say();</a:t>
            </a:r>
          </a:p>
          <a:p>
            <a:r>
              <a:rPr lang="en-US" sz="3200" dirty="0"/>
              <a:t>Bar *c = new Bar();</a:t>
            </a:r>
          </a:p>
          <a:p>
            <a:r>
              <a:rPr lang="en-US" sz="3200" dirty="0"/>
              <a:t>c-&gt;say();</a:t>
            </a:r>
          </a:p>
          <a:p>
            <a:endParaRPr lang="en-US" sz="3200" dirty="0"/>
          </a:p>
          <a:p>
            <a:r>
              <a:rPr lang="en-US" sz="3200" dirty="0"/>
              <a:t>Running this results in:</a:t>
            </a:r>
          </a:p>
          <a:p>
            <a:r>
              <a:rPr lang="en-US" sz="3200" dirty="0"/>
              <a:t>Foo</a:t>
            </a:r>
          </a:p>
          <a:p>
            <a:r>
              <a:rPr lang="en-US" sz="3200" dirty="0"/>
              <a:t>Bar</a:t>
            </a:r>
          </a:p>
          <a:p>
            <a:r>
              <a:rPr lang="en-US" sz="3200" dirty="0"/>
              <a:t>Bar</a:t>
            </a:r>
          </a:p>
        </p:txBody>
      </p:sp>
    </p:spTree>
    <p:extLst>
      <p:ext uri="{BB962C8B-B14F-4D97-AF65-F5344CB8AC3E}">
        <p14:creationId xmlns:p14="http://schemas.microsoft.com/office/powerpoint/2010/main" val="3684533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But what if we didn’t have them as </a:t>
            </a:r>
            <a:r>
              <a:rPr lang="en-US" sz="3200" dirty="0" err="1"/>
              <a:t>virtuals</a:t>
            </a:r>
            <a:r>
              <a:rPr lang="en-US" sz="3200" dirty="0"/>
              <a:t>?</a:t>
            </a:r>
          </a:p>
          <a:p>
            <a:endParaRPr lang="en-US" sz="3200" dirty="0"/>
          </a:p>
          <a:p>
            <a:r>
              <a:rPr lang="en-US" sz="3200" dirty="0"/>
              <a:t>in Foo:</a:t>
            </a:r>
          </a:p>
          <a:p>
            <a:r>
              <a:rPr lang="en-US" sz="3200" dirty="0"/>
              <a:t>void say() { </a:t>
            </a:r>
            <a:r>
              <a:rPr lang="en-US" sz="3200" dirty="0" err="1"/>
              <a:t>cout</a:t>
            </a:r>
            <a:r>
              <a:rPr lang="en-US" sz="3200" dirty="0"/>
              <a:t> &lt;&lt; “Foo” &lt;&lt; </a:t>
            </a:r>
            <a:r>
              <a:rPr lang="en-US" sz="3200" dirty="0" err="1"/>
              <a:t>endl</a:t>
            </a:r>
            <a:r>
              <a:rPr lang="en-US" sz="3200" dirty="0"/>
              <a:t>; };</a:t>
            </a:r>
          </a:p>
          <a:p>
            <a:endParaRPr lang="en-US" sz="3200" dirty="0"/>
          </a:p>
          <a:p>
            <a:r>
              <a:rPr lang="en-US" sz="3200" dirty="0"/>
              <a:t>in Bar:</a:t>
            </a:r>
          </a:p>
          <a:p>
            <a:r>
              <a:rPr lang="en-US" sz="3200" dirty="0"/>
              <a:t>void say() { </a:t>
            </a:r>
            <a:r>
              <a:rPr lang="en-US" sz="3200" dirty="0" err="1"/>
              <a:t>cout</a:t>
            </a:r>
            <a:r>
              <a:rPr lang="en-US" sz="3200" dirty="0"/>
              <a:t> &lt;&lt; “Bar” &lt;&lt; </a:t>
            </a:r>
            <a:r>
              <a:rPr lang="en-US" sz="3200" dirty="0" err="1"/>
              <a:t>endl</a:t>
            </a:r>
            <a:r>
              <a:rPr lang="en-US" sz="3200" dirty="0"/>
              <a:t>; };</a:t>
            </a:r>
          </a:p>
          <a:p>
            <a:endParaRPr lang="en-US" sz="3200" dirty="0"/>
          </a:p>
          <a:p>
            <a:r>
              <a:rPr lang="en-US" sz="3200" dirty="0"/>
              <a:t>then, we’ll need to invoke those methods:</a:t>
            </a:r>
          </a:p>
        </p:txBody>
      </p:sp>
    </p:spTree>
    <p:extLst>
      <p:ext uri="{BB962C8B-B14F-4D97-AF65-F5344CB8AC3E}">
        <p14:creationId xmlns:p14="http://schemas.microsoft.com/office/powerpoint/2010/main" val="58935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Foo *a = new Foo();</a:t>
            </a:r>
          </a:p>
          <a:p>
            <a:r>
              <a:rPr lang="en-US" sz="3200" dirty="0"/>
              <a:t>a-&gt;say();</a:t>
            </a:r>
          </a:p>
          <a:p>
            <a:r>
              <a:rPr lang="en-US" sz="3200" dirty="0"/>
              <a:t>Foo *b = new Bar();</a:t>
            </a:r>
          </a:p>
          <a:p>
            <a:r>
              <a:rPr lang="en-US" sz="3200" dirty="0"/>
              <a:t>b-&gt;say();</a:t>
            </a:r>
          </a:p>
          <a:p>
            <a:r>
              <a:rPr lang="en-US" sz="3200" dirty="0"/>
              <a:t>Bar *c = new Bar();</a:t>
            </a:r>
          </a:p>
          <a:p>
            <a:r>
              <a:rPr lang="en-US" sz="3200" dirty="0"/>
              <a:t>c-&gt;say();</a:t>
            </a:r>
          </a:p>
          <a:p>
            <a:endParaRPr lang="en-US" sz="3200" dirty="0"/>
          </a:p>
          <a:p>
            <a:r>
              <a:rPr lang="en-US" sz="3200" dirty="0"/>
              <a:t>Running this results in:</a:t>
            </a:r>
          </a:p>
          <a:p>
            <a:r>
              <a:rPr lang="en-US" sz="3200" dirty="0"/>
              <a:t>Foo</a:t>
            </a:r>
          </a:p>
          <a:p>
            <a:r>
              <a:rPr lang="en-US" sz="3200" dirty="0">
                <a:solidFill>
                  <a:srgbClr val="FF0000"/>
                </a:solidFill>
              </a:rPr>
              <a:t>Foo</a:t>
            </a:r>
          </a:p>
          <a:p>
            <a:r>
              <a:rPr lang="en-US" sz="3200" dirty="0"/>
              <a:t>Bar</a:t>
            </a:r>
          </a:p>
        </p:txBody>
      </p:sp>
    </p:spTree>
    <p:extLst>
      <p:ext uri="{BB962C8B-B14F-4D97-AF65-F5344CB8AC3E}">
        <p14:creationId xmlns:p14="http://schemas.microsoft.com/office/powerpoint/2010/main" val="144363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With the word virtual, we look at the actual type of object to find the code to run</a:t>
            </a:r>
          </a:p>
          <a:p>
            <a:endParaRPr lang="en-US" sz="3200" dirty="0"/>
          </a:p>
          <a:p>
            <a:r>
              <a:rPr lang="en-US" sz="3200" dirty="0"/>
              <a:t>Without the word virtual, we’re looking at the type of pointer instead to find the code to run.</a:t>
            </a:r>
          </a:p>
          <a:p>
            <a:endParaRPr lang="en-US" sz="3200" dirty="0"/>
          </a:p>
          <a:p>
            <a:r>
              <a:rPr lang="en-US" sz="3200" dirty="0"/>
              <a:t>This is the key thing that virtual is doing – it’s telling the run time system to look at the real type of object it’s asking to do something, instead of the type of pointer to find the right block of code to run.</a:t>
            </a:r>
          </a:p>
        </p:txBody>
      </p:sp>
    </p:spTree>
    <p:extLst>
      <p:ext uri="{BB962C8B-B14F-4D97-AF65-F5344CB8AC3E}">
        <p14:creationId xmlns:p14="http://schemas.microsoft.com/office/powerpoint/2010/main" val="211254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So how does this imply abstraction?</a:t>
            </a:r>
          </a:p>
          <a:p>
            <a:endParaRPr lang="en-US" sz="3200" dirty="0"/>
          </a:p>
          <a:p>
            <a:r>
              <a:rPr lang="en-US" sz="3200" dirty="0"/>
              <a:t>When we’ve got virtual functions, we are making use of abstraction.</a:t>
            </a:r>
          </a:p>
          <a:p>
            <a:endParaRPr lang="en-US" sz="3200" dirty="0"/>
          </a:p>
          <a:p>
            <a:r>
              <a:rPr lang="en-US" sz="3200" dirty="0"/>
              <a:t>Foo *a = new Foo();</a:t>
            </a:r>
          </a:p>
          <a:p>
            <a:r>
              <a:rPr lang="en-US" sz="3200" dirty="0"/>
              <a:t>a-&gt;say();</a:t>
            </a:r>
          </a:p>
          <a:p>
            <a:r>
              <a:rPr lang="en-US" sz="3200" dirty="0"/>
              <a:t>Foo *b = new Bar();</a:t>
            </a:r>
          </a:p>
          <a:p>
            <a:r>
              <a:rPr lang="en-US" sz="3200" dirty="0"/>
              <a:t>b-&gt;say();</a:t>
            </a:r>
          </a:p>
          <a:p>
            <a:endParaRPr lang="en-US" sz="3200" dirty="0"/>
          </a:p>
          <a:p>
            <a:r>
              <a:rPr lang="en-US" sz="3200" dirty="0"/>
              <a:t>Foo</a:t>
            </a:r>
          </a:p>
          <a:p>
            <a:r>
              <a:rPr lang="en-US" sz="3200" dirty="0"/>
              <a:t>Bar</a:t>
            </a:r>
          </a:p>
        </p:txBody>
      </p:sp>
    </p:spTree>
    <p:extLst>
      <p:ext uri="{BB962C8B-B14F-4D97-AF65-F5344CB8AC3E}">
        <p14:creationId xmlns:p14="http://schemas.microsoft.com/office/powerpoint/2010/main" val="389642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Because of abstraction, we can pass any subclass of Foo to something that expects a Foo, and it will still work.</a:t>
            </a:r>
          </a:p>
          <a:p>
            <a:endParaRPr lang="en-US" sz="3200" dirty="0"/>
          </a:p>
          <a:p>
            <a:r>
              <a:rPr lang="en-US" sz="3200" dirty="0"/>
              <a:t>One object will work differently than another, but the code invoking say on them doesn’t care.</a:t>
            </a:r>
          </a:p>
          <a:p>
            <a:endParaRPr lang="en-US" sz="3200" dirty="0"/>
          </a:p>
          <a:p>
            <a:r>
              <a:rPr lang="en-US" sz="3200" dirty="0"/>
              <a:t>It has something that adheres to the contract that Foo promises to provide (namely, having a say method), so we’re allowed to invoke say on it.</a:t>
            </a:r>
          </a:p>
        </p:txBody>
      </p:sp>
    </p:spTree>
    <p:extLst>
      <p:ext uri="{BB962C8B-B14F-4D97-AF65-F5344CB8AC3E}">
        <p14:creationId xmlns:p14="http://schemas.microsoft.com/office/powerpoint/2010/main" val="41606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4062651"/>
          </a:xfrm>
          <a:prstGeom prst="rect">
            <a:avLst/>
          </a:prstGeom>
        </p:spPr>
        <p:txBody>
          <a:bodyPr wrap="square">
            <a:spAutoFit/>
          </a:bodyPr>
          <a:lstStyle/>
          <a:p>
            <a:r>
              <a:rPr lang="en-US" sz="4800" dirty="0"/>
              <a:t>Quiz – Singleton, Observer, Decorator</a:t>
            </a:r>
            <a:r>
              <a:rPr lang="en-US" sz="4800"/>
              <a:t>, Component</a:t>
            </a:r>
            <a:endParaRPr lang="en-US" sz="4800" dirty="0"/>
          </a:p>
          <a:p>
            <a:endParaRPr lang="en-US" sz="4800" dirty="0"/>
          </a:p>
          <a:p>
            <a:r>
              <a:rPr lang="en-US" sz="4800" dirty="0"/>
              <a:t>Shift in this as well – now you get </a:t>
            </a:r>
            <a:r>
              <a:rPr lang="en-US" sz="6600" b="1" dirty="0"/>
              <a:t>20</a:t>
            </a:r>
            <a:r>
              <a:rPr lang="en-US" sz="4800" dirty="0"/>
              <a:t> minutes for a Quiz.</a:t>
            </a:r>
          </a:p>
        </p:txBody>
      </p:sp>
    </p:spTree>
    <p:extLst>
      <p:ext uri="{BB962C8B-B14F-4D97-AF65-F5344CB8AC3E}">
        <p14:creationId xmlns:p14="http://schemas.microsoft.com/office/powerpoint/2010/main" val="85323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8" name="Rectangle 7"/>
          <p:cNvSpPr/>
          <p:nvPr/>
        </p:nvSpPr>
        <p:spPr>
          <a:xfrm>
            <a:off x="511655" y="665017"/>
            <a:ext cx="8228584" cy="2062103"/>
          </a:xfrm>
          <a:prstGeom prst="rect">
            <a:avLst/>
          </a:prstGeom>
        </p:spPr>
        <p:txBody>
          <a:bodyPr wrap="square">
            <a:spAutoFit/>
          </a:bodyPr>
          <a:lstStyle/>
          <a:p>
            <a:r>
              <a:rPr lang="en-US" sz="3200" dirty="0"/>
              <a:t>More to the point, the abstraction means that the subclass will actually provide the function that is needed, without needing to know anything about the subclass.</a:t>
            </a:r>
          </a:p>
        </p:txBody>
      </p:sp>
    </p:spTree>
    <p:extLst>
      <p:ext uri="{BB962C8B-B14F-4D97-AF65-F5344CB8AC3E}">
        <p14:creationId xmlns:p14="http://schemas.microsoft.com/office/powerpoint/2010/main" val="864745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Exam Review</a:t>
            </a:r>
          </a:p>
          <a:p>
            <a:pPr marL="514350" indent="-514350">
              <a:buFont typeface="+mj-lt"/>
              <a:buAutoNum type="arabicPeriod"/>
            </a:pPr>
            <a:r>
              <a:rPr lang="en-US" sz="3200" dirty="0"/>
              <a:t>Why is using a game engine preferable to building everything yourself? 0.89</a:t>
            </a:r>
          </a:p>
          <a:p>
            <a:pPr marL="514350" indent="-514350">
              <a:buFont typeface="+mj-lt"/>
              <a:buAutoNum type="arabicPeriod"/>
            </a:pPr>
            <a:r>
              <a:rPr lang="en-US" sz="3200" dirty="0"/>
              <a:t>What is the difference between MVC and the game loop? 0.50</a:t>
            </a:r>
          </a:p>
          <a:p>
            <a:pPr marL="514350" indent="-514350">
              <a:buFont typeface="+mj-lt"/>
              <a:buAutoNum type="arabicPeriod"/>
            </a:pPr>
            <a:r>
              <a:rPr lang="en-US" sz="3200" dirty="0">
                <a:solidFill>
                  <a:srgbClr val="FF0000"/>
                </a:solidFill>
              </a:rPr>
              <a:t>Why is producer consumer commonly used for communication handling? 0.12</a:t>
            </a:r>
          </a:p>
          <a:p>
            <a:pPr marL="514350" indent="-514350">
              <a:buFont typeface="+mj-lt"/>
              <a:buAutoNum type="arabicPeriod"/>
            </a:pPr>
            <a:r>
              <a:rPr lang="en-US" sz="3200" dirty="0"/>
              <a:t>How large of a buffer should you allocate for Producer/Consumer? Explain your answer. 1.00</a:t>
            </a:r>
          </a:p>
          <a:p>
            <a:pPr marL="514350" indent="-514350">
              <a:buFont typeface="+mj-lt"/>
              <a:buAutoNum type="arabicPeriod"/>
            </a:pPr>
            <a:r>
              <a:rPr lang="en-US" sz="3200" dirty="0"/>
              <a:t>How do you start a thread? 0.69</a:t>
            </a:r>
          </a:p>
        </p:txBody>
      </p:sp>
    </p:spTree>
    <p:extLst>
      <p:ext uri="{BB962C8B-B14F-4D97-AF65-F5344CB8AC3E}">
        <p14:creationId xmlns:p14="http://schemas.microsoft.com/office/powerpoint/2010/main" val="20382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Exam Review</a:t>
            </a:r>
          </a:p>
          <a:p>
            <a:pPr marL="514350" indent="-514350">
              <a:buFont typeface="+mj-lt"/>
              <a:buAutoNum type="arabicPeriod" startAt="6"/>
            </a:pPr>
            <a:r>
              <a:rPr lang="en-US" sz="3200" dirty="0">
                <a:solidFill>
                  <a:srgbClr val="FF0000"/>
                </a:solidFill>
              </a:rPr>
              <a:t>Why is using a </a:t>
            </a:r>
            <a:r>
              <a:rPr lang="en-US" sz="3200" dirty="0" err="1">
                <a:solidFill>
                  <a:srgbClr val="FF0000"/>
                </a:solidFill>
              </a:rPr>
              <a:t>lockguard</a:t>
            </a:r>
            <a:r>
              <a:rPr lang="en-US" sz="3200" dirty="0">
                <a:solidFill>
                  <a:srgbClr val="FF0000"/>
                </a:solidFill>
              </a:rPr>
              <a:t> around a mutex better and safer than using a mutex directly? 0.28</a:t>
            </a:r>
          </a:p>
          <a:p>
            <a:pPr marL="514350" indent="-514350">
              <a:buFont typeface="+mj-lt"/>
              <a:buAutoNum type="arabicPeriod" startAt="6"/>
            </a:pPr>
            <a:r>
              <a:rPr lang="en-US" sz="3200" dirty="0"/>
              <a:t>Why doesn’t the invoker need to know what the command it’s given is going to do when it invokes it? 1.00</a:t>
            </a:r>
          </a:p>
          <a:p>
            <a:pPr marL="514350" indent="-514350">
              <a:buFont typeface="+mj-lt"/>
              <a:buAutoNum type="arabicPeriod" startAt="6"/>
            </a:pPr>
            <a:r>
              <a:rPr lang="en-US" sz="3200" dirty="0"/>
              <a:t>If an invoker is given 3 command objects (A,B,C) what order will they be invoked in? 1.00</a:t>
            </a:r>
          </a:p>
        </p:txBody>
      </p:sp>
    </p:spTree>
    <p:extLst>
      <p:ext uri="{BB962C8B-B14F-4D97-AF65-F5344CB8AC3E}">
        <p14:creationId xmlns:p14="http://schemas.microsoft.com/office/powerpoint/2010/main" val="3878883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Exam Review</a:t>
            </a:r>
          </a:p>
          <a:p>
            <a:pPr marL="514350" indent="-514350">
              <a:buFont typeface="+mj-lt"/>
              <a:buAutoNum type="arabicPeriod" startAt="9"/>
            </a:pPr>
            <a:r>
              <a:rPr lang="en-US" sz="3200" dirty="0"/>
              <a:t>The command pattern is an alternative to using function pointers.  What (other than the syntax of function pointers) is an advantage that command pattern gives? 0.97</a:t>
            </a:r>
          </a:p>
          <a:p>
            <a:pPr marL="514350" indent="-514350">
              <a:buFont typeface="+mj-lt"/>
              <a:buAutoNum type="arabicPeriod" startAt="9"/>
            </a:pPr>
            <a:r>
              <a:rPr lang="en-US" sz="3200" dirty="0"/>
              <a:t>What is the essential difference between polling and observer? 0.97</a:t>
            </a:r>
          </a:p>
          <a:p>
            <a:pPr marL="514350" indent="-514350">
              <a:buFont typeface="+mj-lt"/>
              <a:buAutoNum type="arabicPeriod" startAt="9"/>
            </a:pPr>
            <a:r>
              <a:rPr lang="en-US" sz="3200" dirty="0">
                <a:solidFill>
                  <a:srgbClr val="FF0000"/>
                </a:solidFill>
              </a:rPr>
              <a:t>What is one short coming of </a:t>
            </a:r>
            <a:r>
              <a:rPr lang="en-US" sz="3200" dirty="0" err="1">
                <a:solidFill>
                  <a:srgbClr val="FF0000"/>
                </a:solidFill>
              </a:rPr>
              <a:t>Monostate</a:t>
            </a:r>
            <a:r>
              <a:rPr lang="en-US" sz="3200" dirty="0">
                <a:solidFill>
                  <a:srgbClr val="FF0000"/>
                </a:solidFill>
              </a:rPr>
              <a:t> as a design pattern? 0.11</a:t>
            </a:r>
          </a:p>
          <a:p>
            <a:pPr marL="514350" indent="-514350">
              <a:buFont typeface="+mj-lt"/>
              <a:buAutoNum type="arabicPeriod" startAt="9"/>
            </a:pPr>
            <a:r>
              <a:rPr lang="en-US" sz="3200" dirty="0"/>
              <a:t>Give 4 examples of when you could use the decorator pattern in a game. 0.96</a:t>
            </a:r>
          </a:p>
        </p:txBody>
      </p:sp>
    </p:spTree>
    <p:extLst>
      <p:ext uri="{BB962C8B-B14F-4D97-AF65-F5344CB8AC3E}">
        <p14:creationId xmlns:p14="http://schemas.microsoft.com/office/powerpoint/2010/main" val="655384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Exam Review</a:t>
            </a:r>
          </a:p>
          <a:p>
            <a:pPr marL="514350" indent="-514350">
              <a:buFont typeface="+mj-lt"/>
              <a:buAutoNum type="arabicPeriod" startAt="13"/>
            </a:pPr>
            <a:r>
              <a:rPr lang="en-US" sz="3200" dirty="0"/>
              <a:t>Give 1 problem with adding a set of </a:t>
            </a:r>
            <a:r>
              <a:rPr lang="en-US" sz="3200" dirty="0" err="1"/>
              <a:t>boolean</a:t>
            </a:r>
            <a:r>
              <a:rPr lang="en-US" sz="3200" dirty="0"/>
              <a:t> flags to a base class instead of using decorator? 0.55</a:t>
            </a:r>
          </a:p>
          <a:p>
            <a:pPr marL="514350" indent="-514350">
              <a:buFont typeface="+mj-lt"/>
              <a:buAutoNum type="arabicPeriod" startAt="13"/>
            </a:pPr>
            <a:r>
              <a:rPr lang="en-US" sz="3200" dirty="0">
                <a:solidFill>
                  <a:srgbClr val="FF0000"/>
                </a:solidFill>
              </a:rPr>
              <a:t>Why would you add multiple menu items to the model for a single menu? 0.39</a:t>
            </a:r>
          </a:p>
          <a:p>
            <a:pPr marL="514350" indent="-514350">
              <a:buFont typeface="+mj-lt"/>
              <a:buAutoNum type="arabicPeriod" startAt="13"/>
            </a:pPr>
            <a:r>
              <a:rPr lang="en-US" sz="3200" dirty="0"/>
              <a:t>Give one reason to add screens to a stack, and give one example where you might want to use this capability. 0.83</a:t>
            </a:r>
          </a:p>
        </p:txBody>
      </p:sp>
    </p:spTree>
    <p:extLst>
      <p:ext uri="{BB962C8B-B14F-4D97-AF65-F5344CB8AC3E}">
        <p14:creationId xmlns:p14="http://schemas.microsoft.com/office/powerpoint/2010/main" val="322232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8" name="Rectangle 7"/>
          <p:cNvSpPr/>
          <p:nvPr/>
        </p:nvSpPr>
        <p:spPr>
          <a:xfrm>
            <a:off x="511655" y="665017"/>
            <a:ext cx="8228584" cy="6247864"/>
          </a:xfrm>
          <a:prstGeom prst="rect">
            <a:avLst/>
          </a:prstGeom>
        </p:spPr>
        <p:txBody>
          <a:bodyPr wrap="square">
            <a:spAutoFit/>
          </a:bodyPr>
          <a:lstStyle/>
          <a:p>
            <a:r>
              <a:rPr lang="en-US" sz="3200" dirty="0"/>
              <a:t>Exam Review</a:t>
            </a:r>
          </a:p>
          <a:p>
            <a:r>
              <a:rPr lang="en-US" sz="2800" dirty="0"/>
              <a:t>Thread 4.22</a:t>
            </a:r>
          </a:p>
          <a:p>
            <a:r>
              <a:rPr lang="en-CA" sz="2800" dirty="0"/>
              <a:t>Build me a program that spawns 5 threads, each of must run the same method on the same object, but I want each thread to display different things.</a:t>
            </a:r>
          </a:p>
          <a:p>
            <a:r>
              <a:rPr lang="en-CA" sz="2800" dirty="0"/>
              <a:t>Each thread needs to display the string</a:t>
            </a:r>
            <a:br>
              <a:rPr lang="en-CA" sz="2800" dirty="0"/>
            </a:br>
            <a:r>
              <a:rPr lang="en-CA" sz="2800" dirty="0"/>
              <a:t>"I am &lt;name&gt;." 100 times, where name is a string provided.</a:t>
            </a:r>
            <a:br>
              <a:rPr lang="en-CA" sz="2800" dirty="0"/>
            </a:br>
            <a:r>
              <a:rPr lang="en-CA" sz="2800" dirty="0"/>
              <a:t>Obviously, don't display the quotes, but do display the period at the end.</a:t>
            </a:r>
          </a:p>
          <a:p>
            <a:r>
              <a:rPr lang="en-CA" sz="2800" dirty="0"/>
              <a:t>Have the main program, once it has started all 5 threads, wait for all of them to complete.</a:t>
            </a:r>
          </a:p>
          <a:p>
            <a:r>
              <a:rPr lang="en-CA" sz="2800" dirty="0"/>
              <a:t>The worker class is already built, but it does not have the method the threads need to call in it - yet.</a:t>
            </a:r>
          </a:p>
        </p:txBody>
      </p:sp>
    </p:spTree>
    <p:extLst>
      <p:ext uri="{BB962C8B-B14F-4D97-AF65-F5344CB8AC3E}">
        <p14:creationId xmlns:p14="http://schemas.microsoft.com/office/powerpoint/2010/main" val="345756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8" name="Rectangle 7"/>
          <p:cNvSpPr/>
          <p:nvPr/>
        </p:nvSpPr>
        <p:spPr>
          <a:xfrm>
            <a:off x="511655" y="665017"/>
            <a:ext cx="8228584" cy="4462760"/>
          </a:xfrm>
          <a:prstGeom prst="rect">
            <a:avLst/>
          </a:prstGeom>
        </p:spPr>
        <p:txBody>
          <a:bodyPr wrap="square">
            <a:spAutoFit/>
          </a:bodyPr>
          <a:lstStyle/>
          <a:p>
            <a:r>
              <a:rPr lang="en-US" sz="3200" dirty="0"/>
              <a:t>Exam Review</a:t>
            </a:r>
          </a:p>
          <a:p>
            <a:br>
              <a:rPr lang="en-CA" sz="2800" dirty="0"/>
            </a:br>
            <a:r>
              <a:rPr lang="en-CA" sz="2800" dirty="0"/>
              <a:t>1 - added the method signature to the header file</a:t>
            </a:r>
            <a:br>
              <a:rPr lang="en-CA" sz="2800" dirty="0"/>
            </a:br>
            <a:r>
              <a:rPr lang="en-CA" sz="2800" dirty="0"/>
              <a:t>1 - implemented the method body in the </a:t>
            </a:r>
            <a:r>
              <a:rPr lang="en-CA" sz="2800" dirty="0" err="1"/>
              <a:t>cpp</a:t>
            </a:r>
            <a:r>
              <a:rPr lang="en-CA" sz="2800" dirty="0"/>
              <a:t> file that produces the correct output</a:t>
            </a:r>
            <a:br>
              <a:rPr lang="en-CA" sz="2800" dirty="0"/>
            </a:br>
            <a:r>
              <a:rPr lang="en-CA" sz="2800" dirty="0"/>
              <a:t>1 - created 5 threads that invoke the method on the already created worker object</a:t>
            </a:r>
            <a:br>
              <a:rPr lang="en-CA" sz="2800" dirty="0"/>
            </a:br>
            <a:r>
              <a:rPr lang="en-CA" sz="2800" dirty="0"/>
              <a:t>1 - main thread waits for all 5 threads to complete</a:t>
            </a:r>
            <a:br>
              <a:rPr lang="en-CA" sz="2800" dirty="0"/>
            </a:br>
            <a:r>
              <a:rPr lang="en-CA" sz="2800" dirty="0"/>
              <a:t>1 - passed additional parameters to each thread to customize each thread's output (different names)</a:t>
            </a:r>
          </a:p>
        </p:txBody>
      </p:sp>
    </p:spTree>
    <p:extLst>
      <p:ext uri="{BB962C8B-B14F-4D97-AF65-F5344CB8AC3E}">
        <p14:creationId xmlns:p14="http://schemas.microsoft.com/office/powerpoint/2010/main" val="4115431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8" name="Rectangle 7"/>
          <p:cNvSpPr/>
          <p:nvPr/>
        </p:nvSpPr>
        <p:spPr>
          <a:xfrm>
            <a:off x="511655" y="665017"/>
            <a:ext cx="8228584" cy="5755422"/>
          </a:xfrm>
          <a:prstGeom prst="rect">
            <a:avLst/>
          </a:prstGeom>
        </p:spPr>
        <p:txBody>
          <a:bodyPr wrap="square">
            <a:spAutoFit/>
          </a:bodyPr>
          <a:lstStyle/>
          <a:p>
            <a:r>
              <a:rPr lang="en-US" sz="3200" dirty="0"/>
              <a:t>Exam Review</a:t>
            </a:r>
          </a:p>
          <a:p>
            <a:r>
              <a:rPr lang="en-CA" sz="2800" dirty="0"/>
              <a:t>Command 1.97</a:t>
            </a:r>
            <a:br>
              <a:rPr lang="en-CA" sz="2800" dirty="0"/>
            </a:br>
            <a:r>
              <a:rPr lang="en-CA" sz="2800" dirty="0"/>
              <a:t>You are given a receiver class that has two static functions in it:</a:t>
            </a:r>
            <a:br>
              <a:rPr lang="en-CA" sz="2800" dirty="0"/>
            </a:br>
            <a:r>
              <a:rPr lang="en-CA" sz="2800" dirty="0"/>
              <a:t>sum(</a:t>
            </a:r>
            <a:r>
              <a:rPr lang="en-CA" sz="2800" dirty="0" err="1"/>
              <a:t>a,b</a:t>
            </a:r>
            <a:r>
              <a:rPr lang="en-CA" sz="2800" dirty="0"/>
              <a:t>) which displays the sum of two numbers.</a:t>
            </a:r>
            <a:br>
              <a:rPr lang="en-CA" sz="2800" dirty="0"/>
            </a:br>
            <a:r>
              <a:rPr lang="en-CA" sz="2800" dirty="0" err="1"/>
              <a:t>dif</a:t>
            </a:r>
            <a:r>
              <a:rPr lang="en-CA" sz="2800" dirty="0"/>
              <a:t>(</a:t>
            </a:r>
            <a:r>
              <a:rPr lang="en-CA" sz="2800" dirty="0" err="1"/>
              <a:t>a,b</a:t>
            </a:r>
            <a:r>
              <a:rPr lang="en-CA" sz="2800" dirty="0"/>
              <a:t>) which displays the difference of two numbers.</a:t>
            </a:r>
          </a:p>
          <a:p>
            <a:r>
              <a:rPr lang="en-CA" sz="2800" dirty="0"/>
              <a:t>Main is acting both as the client, and the thing that tells the invokers that their time to run commands has arrived.</a:t>
            </a:r>
          </a:p>
          <a:p>
            <a:r>
              <a:rPr lang="en-CA" sz="2800" dirty="0"/>
              <a:t>Main currently has code that triggers each invoker to run the command they have been initialized with.</a:t>
            </a:r>
          </a:p>
          <a:p>
            <a:r>
              <a:rPr lang="en-CA" sz="2800" dirty="0"/>
              <a:t>You need to create two subclasses of command that will invoke the two static receiver methods.</a:t>
            </a:r>
          </a:p>
        </p:txBody>
      </p:sp>
    </p:spTree>
    <p:extLst>
      <p:ext uri="{BB962C8B-B14F-4D97-AF65-F5344CB8AC3E}">
        <p14:creationId xmlns:p14="http://schemas.microsoft.com/office/powerpoint/2010/main" val="3388689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8" name="Rectangle 7"/>
          <p:cNvSpPr/>
          <p:nvPr/>
        </p:nvSpPr>
        <p:spPr>
          <a:xfrm>
            <a:off x="511655" y="665017"/>
            <a:ext cx="8228584" cy="4893647"/>
          </a:xfrm>
          <a:prstGeom prst="rect">
            <a:avLst/>
          </a:prstGeom>
        </p:spPr>
        <p:txBody>
          <a:bodyPr wrap="square">
            <a:spAutoFit/>
          </a:bodyPr>
          <a:lstStyle/>
          <a:p>
            <a:r>
              <a:rPr lang="en-US" sz="3200" dirty="0"/>
              <a:t>Exam Review</a:t>
            </a:r>
          </a:p>
          <a:p>
            <a:br>
              <a:rPr lang="en-CA" sz="2800" dirty="0"/>
            </a:br>
            <a:r>
              <a:rPr lang="en-CA" sz="2800" dirty="0"/>
              <a:t>In Main, write code that initializes an instance of each of the subclasses, and passes them to the invokers.  One command should be initialized with values of 20 and 30.  The other should be initialized with values of 100 and 10.</a:t>
            </a:r>
          </a:p>
          <a:p>
            <a:r>
              <a:rPr lang="en-CA" sz="2800" dirty="0"/>
              <a:t>You'll also need to create the function in the invoker class that will trigger the commands when appropriate.</a:t>
            </a:r>
          </a:p>
          <a:p>
            <a:br>
              <a:rPr lang="en-CA" sz="2800" dirty="0"/>
            </a:br>
            <a:endParaRPr lang="en-CA" sz="2800" dirty="0"/>
          </a:p>
        </p:txBody>
      </p:sp>
    </p:spTree>
    <p:extLst>
      <p:ext uri="{BB962C8B-B14F-4D97-AF65-F5344CB8AC3E}">
        <p14:creationId xmlns:p14="http://schemas.microsoft.com/office/powerpoint/2010/main" val="2533354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8" name="Rectangle 7"/>
          <p:cNvSpPr/>
          <p:nvPr/>
        </p:nvSpPr>
        <p:spPr>
          <a:xfrm>
            <a:off x="511655" y="665017"/>
            <a:ext cx="8228584" cy="4893647"/>
          </a:xfrm>
          <a:prstGeom prst="rect">
            <a:avLst/>
          </a:prstGeom>
        </p:spPr>
        <p:txBody>
          <a:bodyPr wrap="square">
            <a:spAutoFit/>
          </a:bodyPr>
          <a:lstStyle/>
          <a:p>
            <a:r>
              <a:rPr lang="en-US" sz="3200" dirty="0"/>
              <a:t>Exam Review</a:t>
            </a:r>
          </a:p>
          <a:p>
            <a:br>
              <a:rPr lang="en-CA" sz="2800" dirty="0"/>
            </a:br>
            <a:r>
              <a:rPr lang="en-CA" sz="2800" dirty="0"/>
              <a:t>1 - create a subclass of command that correctly invokes sum. Must have both .h and .</a:t>
            </a:r>
            <a:r>
              <a:rPr lang="en-CA" sz="2800" dirty="0" err="1"/>
              <a:t>cpp</a:t>
            </a:r>
            <a:r>
              <a:rPr lang="en-CA" sz="2800" dirty="0"/>
              <a:t> files.</a:t>
            </a:r>
            <a:br>
              <a:rPr lang="en-CA" sz="2800" dirty="0"/>
            </a:br>
            <a:r>
              <a:rPr lang="en-CA" sz="2800" dirty="0"/>
              <a:t>1 - create a subclass of command that correctly invokes dif. Must have both .h and .</a:t>
            </a:r>
            <a:r>
              <a:rPr lang="en-CA" sz="2800" dirty="0" err="1"/>
              <a:t>cpp</a:t>
            </a:r>
            <a:r>
              <a:rPr lang="en-CA" sz="2800" dirty="0"/>
              <a:t> files.</a:t>
            </a:r>
            <a:br>
              <a:rPr lang="en-CA" sz="2800" dirty="0"/>
            </a:br>
            <a:r>
              <a:rPr lang="en-CA" sz="2800" dirty="0"/>
              <a:t>1 - create and initialize an instance of each of the subclasses</a:t>
            </a:r>
            <a:br>
              <a:rPr lang="en-CA" sz="2800" dirty="0"/>
            </a:br>
            <a:r>
              <a:rPr lang="en-CA" sz="2800" dirty="0"/>
              <a:t>1 - pass the commands to the invokers</a:t>
            </a:r>
            <a:br>
              <a:rPr lang="en-CA" sz="2800" dirty="0"/>
            </a:br>
            <a:r>
              <a:rPr lang="en-CA" sz="2800" dirty="0"/>
              <a:t>1 - have the invokers trigger the command when asked.</a:t>
            </a:r>
            <a:br>
              <a:rPr lang="en-CA" sz="2800" dirty="0"/>
            </a:br>
            <a:endParaRPr lang="en-CA" sz="2800" dirty="0"/>
          </a:p>
        </p:txBody>
      </p:sp>
    </p:spTree>
    <p:extLst>
      <p:ext uri="{BB962C8B-B14F-4D97-AF65-F5344CB8AC3E}">
        <p14:creationId xmlns:p14="http://schemas.microsoft.com/office/powerpoint/2010/main" val="121628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Abstracting control of in game entities</a:t>
            </a:r>
          </a:p>
          <a:p>
            <a:endParaRPr lang="en-US" sz="3200" dirty="0"/>
          </a:p>
          <a:p>
            <a:r>
              <a:rPr lang="en-US" sz="3200" dirty="0"/>
              <a:t>In the roguelike, we had distinct classes for Enemies and Players.  They are both creatures, but since they are also acting as controllers, they work independently.  Even though the most common thing they BOTH do is to pick a place to move to, and try to get there.</a:t>
            </a:r>
          </a:p>
          <a:p>
            <a:endParaRPr lang="en-US" sz="3200" dirty="0"/>
          </a:p>
          <a:p>
            <a:r>
              <a:rPr lang="en-US" sz="3200" dirty="0"/>
              <a:t>The fact that we’re doing the same thing, but under different control means we should think about altering the program more.</a:t>
            </a:r>
          </a:p>
        </p:txBody>
      </p:sp>
    </p:spTree>
    <p:extLst>
      <p:ext uri="{BB962C8B-B14F-4D97-AF65-F5344CB8AC3E}">
        <p14:creationId xmlns:p14="http://schemas.microsoft.com/office/powerpoint/2010/main" val="3559471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8" name="Rectangle 7"/>
          <p:cNvSpPr/>
          <p:nvPr/>
        </p:nvSpPr>
        <p:spPr>
          <a:xfrm>
            <a:off x="511655" y="665017"/>
            <a:ext cx="8228584" cy="5447645"/>
          </a:xfrm>
          <a:prstGeom prst="rect">
            <a:avLst/>
          </a:prstGeom>
        </p:spPr>
        <p:txBody>
          <a:bodyPr wrap="square">
            <a:spAutoFit/>
          </a:bodyPr>
          <a:lstStyle/>
          <a:p>
            <a:r>
              <a:rPr lang="en-US" sz="3200" dirty="0"/>
              <a:t>Exam Review</a:t>
            </a:r>
          </a:p>
          <a:p>
            <a:r>
              <a:rPr lang="en-CA" sz="2800" dirty="0"/>
              <a:t>MVC – 1.61</a:t>
            </a:r>
            <a:br>
              <a:rPr lang="en-CA" sz="2800" dirty="0"/>
            </a:br>
            <a:r>
              <a:rPr lang="en-CA" sz="2400" dirty="0"/>
              <a:t>The infinite bouncing ball</a:t>
            </a:r>
          </a:p>
          <a:p>
            <a:r>
              <a:rPr lang="en-CA" sz="2400" dirty="0"/>
              <a:t>Simulate (using model and view (no controller needed)) a ball bouncing within a 10x10 area.</a:t>
            </a:r>
            <a:br>
              <a:rPr lang="en-CA" sz="2400" dirty="0"/>
            </a:br>
            <a:r>
              <a:rPr lang="en-CA" sz="2400" dirty="0"/>
              <a:t>The ball will start at </a:t>
            </a:r>
            <a:r>
              <a:rPr lang="en-CA" sz="2400" dirty="0" err="1"/>
              <a:t>posiiton</a:t>
            </a:r>
            <a:r>
              <a:rPr lang="en-CA" sz="2400" dirty="0"/>
              <a:t> x = 2.0, y = 3.0 and is heading in direction dx = 0.1, </a:t>
            </a:r>
            <a:r>
              <a:rPr lang="en-CA" sz="2400" dirty="0" err="1"/>
              <a:t>dy</a:t>
            </a:r>
            <a:r>
              <a:rPr lang="en-CA" sz="2400" dirty="0"/>
              <a:t> = 0.2</a:t>
            </a:r>
            <a:br>
              <a:rPr lang="en-CA" sz="2400" dirty="0"/>
            </a:br>
            <a:r>
              <a:rPr lang="en-CA" sz="2400" dirty="0" err="1"/>
              <a:t>Boundries</a:t>
            </a:r>
            <a:r>
              <a:rPr lang="en-CA" sz="2400" dirty="0"/>
              <a:t> are at 0.0 and 10.0 respectively in both the x and y directions.</a:t>
            </a:r>
          </a:p>
          <a:p>
            <a:r>
              <a:rPr lang="en-CA" sz="2400" dirty="0"/>
              <a:t>Model the motion of the ball, and provide an update method to move it.</a:t>
            </a:r>
            <a:br>
              <a:rPr lang="en-CA" sz="2400" dirty="0"/>
            </a:br>
            <a:r>
              <a:rPr lang="en-CA" sz="2400" dirty="0"/>
              <a:t>Have a view render (in text form) the coordinates each frame.</a:t>
            </a:r>
            <a:br>
              <a:rPr lang="en-CA" sz="2400" dirty="0"/>
            </a:br>
            <a:r>
              <a:rPr lang="en-CA" sz="2400" dirty="0"/>
              <a:t>The micro game engine code that invokes both of these has been given to you.</a:t>
            </a:r>
          </a:p>
        </p:txBody>
      </p:sp>
    </p:spTree>
    <p:extLst>
      <p:ext uri="{BB962C8B-B14F-4D97-AF65-F5344CB8AC3E}">
        <p14:creationId xmlns:p14="http://schemas.microsoft.com/office/powerpoint/2010/main" val="2840999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
        <p:nvSpPr>
          <p:cNvPr id="8" name="Rectangle 7"/>
          <p:cNvSpPr/>
          <p:nvPr/>
        </p:nvSpPr>
        <p:spPr>
          <a:xfrm>
            <a:off x="511655" y="665017"/>
            <a:ext cx="8228584" cy="6617196"/>
          </a:xfrm>
          <a:prstGeom prst="rect">
            <a:avLst/>
          </a:prstGeom>
        </p:spPr>
        <p:txBody>
          <a:bodyPr wrap="square">
            <a:spAutoFit/>
          </a:bodyPr>
          <a:lstStyle/>
          <a:p>
            <a:r>
              <a:rPr lang="en-US" sz="3200" dirty="0"/>
              <a:t>Exam Review</a:t>
            </a:r>
          </a:p>
          <a:p>
            <a:br>
              <a:rPr lang="en-CA" sz="2800" dirty="0"/>
            </a:br>
            <a:r>
              <a:rPr lang="en-CA" sz="2800" dirty="0"/>
              <a:t>1 - Create a </a:t>
            </a:r>
            <a:r>
              <a:rPr lang="en-CA" sz="2800" dirty="0" err="1"/>
              <a:t>BallModel</a:t>
            </a:r>
            <a:r>
              <a:rPr lang="en-CA" sz="2800" dirty="0"/>
              <a:t> subclass of Model, that overrides the pure virtual update method.</a:t>
            </a:r>
            <a:br>
              <a:rPr lang="en-CA" sz="2800" dirty="0"/>
            </a:br>
            <a:r>
              <a:rPr lang="en-CA" sz="2800" dirty="0"/>
              <a:t>1 - Add data storage for x, y, dx and dy.  These must all be floating point numbers. Add an initializer for the set of four variables. Add </a:t>
            </a:r>
            <a:r>
              <a:rPr lang="en-CA" sz="2800" dirty="0" err="1"/>
              <a:t>accessors</a:t>
            </a:r>
            <a:r>
              <a:rPr lang="en-CA" sz="2800" dirty="0"/>
              <a:t> for the x and y coordinates of the ball</a:t>
            </a:r>
            <a:br>
              <a:rPr lang="en-CA" sz="2800" dirty="0"/>
            </a:br>
            <a:r>
              <a:rPr lang="en-CA" sz="2800" dirty="0"/>
              <a:t>1 - Create a </a:t>
            </a:r>
            <a:r>
              <a:rPr lang="en-CA" sz="2800" dirty="0" err="1"/>
              <a:t>BallView</a:t>
            </a:r>
            <a:r>
              <a:rPr lang="en-CA" sz="2800" dirty="0"/>
              <a:t> subclass of View that overrides the pure virtual render method.  This method must display the coordinates of the ball by writing to </a:t>
            </a:r>
            <a:r>
              <a:rPr lang="en-CA" sz="2800" dirty="0" err="1"/>
              <a:t>cout</a:t>
            </a:r>
            <a:r>
              <a:rPr lang="en-CA" sz="2800" dirty="0"/>
              <a:t>.  It must retrieve those from the model.  It must use the form "X: &lt;x&gt; Y: &lt;y&gt;", where &lt;x&gt; and &lt;y&gt; are the values retrieved from the model.</a:t>
            </a:r>
            <a:br>
              <a:rPr lang="en-CA" sz="2800" dirty="0"/>
            </a:br>
            <a:endParaRPr lang="en-CA" sz="2800" dirty="0"/>
          </a:p>
        </p:txBody>
      </p:sp>
    </p:spTree>
    <p:extLst>
      <p:ext uri="{BB962C8B-B14F-4D97-AF65-F5344CB8AC3E}">
        <p14:creationId xmlns:p14="http://schemas.microsoft.com/office/powerpoint/2010/main" val="3150863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
        <p:nvSpPr>
          <p:cNvPr id="8" name="Rectangle 7"/>
          <p:cNvSpPr/>
          <p:nvPr/>
        </p:nvSpPr>
        <p:spPr>
          <a:xfrm>
            <a:off x="511655" y="665017"/>
            <a:ext cx="8228584" cy="5755422"/>
          </a:xfrm>
          <a:prstGeom prst="rect">
            <a:avLst/>
          </a:prstGeom>
        </p:spPr>
        <p:txBody>
          <a:bodyPr wrap="square">
            <a:spAutoFit/>
          </a:bodyPr>
          <a:lstStyle/>
          <a:p>
            <a:r>
              <a:rPr lang="en-US" sz="3200" dirty="0"/>
              <a:t>Exam Review</a:t>
            </a:r>
          </a:p>
          <a:p>
            <a:br>
              <a:rPr lang="en-CA" sz="2800" dirty="0"/>
            </a:br>
            <a:r>
              <a:rPr lang="en-CA" sz="2800" dirty="0"/>
              <a:t>1 - Implement update in the model subclass.  This must move the ball an appropriate distance each frame, with proper bouncing taking place. Given the size of the field, and the starting location, I suggest a speed factor of 0.1.  Remember, </a:t>
            </a:r>
            <a:r>
              <a:rPr lang="en-CA" sz="2800" dirty="0" err="1"/>
              <a:t>boundries</a:t>
            </a:r>
            <a:r>
              <a:rPr lang="en-CA" sz="2800" dirty="0"/>
              <a:t> are 0.0 and 10.0 in both directions.</a:t>
            </a:r>
            <a:br>
              <a:rPr lang="en-CA" sz="2800" dirty="0"/>
            </a:br>
            <a:r>
              <a:rPr lang="en-CA" sz="2800" dirty="0"/>
              <a:t>1 - Create instances of the model and view, initialize them properly, and provide them to the mini game engine, which will invoke update and render appropriately.</a:t>
            </a:r>
            <a:br>
              <a:rPr lang="en-CA" sz="2800" dirty="0"/>
            </a:br>
            <a:endParaRPr lang="en-CA" sz="2800" dirty="0"/>
          </a:p>
        </p:txBody>
      </p:sp>
    </p:spTree>
    <p:extLst>
      <p:ext uri="{BB962C8B-B14F-4D97-AF65-F5344CB8AC3E}">
        <p14:creationId xmlns:p14="http://schemas.microsoft.com/office/powerpoint/2010/main" val="2201894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
        <p:nvSpPr>
          <p:cNvPr id="8" name="Rectangle 7"/>
          <p:cNvSpPr/>
          <p:nvPr/>
        </p:nvSpPr>
        <p:spPr>
          <a:xfrm>
            <a:off x="511655" y="665017"/>
            <a:ext cx="8228584" cy="2554545"/>
          </a:xfrm>
          <a:prstGeom prst="rect">
            <a:avLst/>
          </a:prstGeom>
        </p:spPr>
        <p:txBody>
          <a:bodyPr wrap="square">
            <a:spAutoFit/>
          </a:bodyPr>
          <a:lstStyle/>
          <a:p>
            <a:r>
              <a:rPr lang="en-US" sz="3200" dirty="0"/>
              <a:t>Exam Review</a:t>
            </a:r>
          </a:p>
          <a:p>
            <a:endParaRPr lang="en-US" sz="3200" dirty="0"/>
          </a:p>
          <a:p>
            <a:pPr marL="514350" indent="-514350">
              <a:buFont typeface="+mj-lt"/>
              <a:buAutoNum type="arabicPeriod" startAt="19"/>
            </a:pPr>
            <a:r>
              <a:rPr lang="en-US" sz="3200" dirty="0"/>
              <a:t>What did you like 0.5</a:t>
            </a:r>
          </a:p>
          <a:p>
            <a:pPr marL="514350" indent="-514350">
              <a:buFont typeface="+mj-lt"/>
              <a:buAutoNum type="arabicPeriod" startAt="19"/>
            </a:pPr>
            <a:r>
              <a:rPr lang="en-US" sz="3200" dirty="0"/>
              <a:t>What did you not like 0.5</a:t>
            </a:r>
          </a:p>
          <a:p>
            <a:pPr marL="514350" indent="-514350">
              <a:buFont typeface="+mj-lt"/>
              <a:buAutoNum type="arabicPeriod" startAt="19"/>
            </a:pPr>
            <a:endParaRPr lang="en-US" sz="3200" dirty="0"/>
          </a:p>
        </p:txBody>
      </p:sp>
    </p:spTree>
    <p:extLst>
      <p:ext uri="{BB962C8B-B14F-4D97-AF65-F5344CB8AC3E}">
        <p14:creationId xmlns:p14="http://schemas.microsoft.com/office/powerpoint/2010/main" val="108554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1569660"/>
          </a:xfrm>
          <a:prstGeom prst="rect">
            <a:avLst/>
          </a:prstGeom>
        </p:spPr>
        <p:txBody>
          <a:bodyPr wrap="square">
            <a:spAutoFit/>
          </a:bodyPr>
          <a:lstStyle/>
          <a:p>
            <a:r>
              <a:rPr lang="en-US" sz="3200" dirty="0"/>
              <a:t>Abstracting control of in game entities</a:t>
            </a:r>
          </a:p>
          <a:p>
            <a:endParaRPr lang="en-US" sz="3200" dirty="0"/>
          </a:p>
          <a:p>
            <a:r>
              <a:rPr lang="en-US" sz="3200" dirty="0"/>
              <a:t>Now:</a:t>
            </a:r>
          </a:p>
        </p:txBody>
      </p:sp>
      <p:sp>
        <p:nvSpPr>
          <p:cNvPr id="4" name="Rectangle 3"/>
          <p:cNvSpPr/>
          <p:nvPr/>
        </p:nvSpPr>
        <p:spPr>
          <a:xfrm>
            <a:off x="2969339" y="3646489"/>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Creature</a:t>
            </a:r>
          </a:p>
        </p:txBody>
      </p:sp>
      <p:sp>
        <p:nvSpPr>
          <p:cNvPr id="5" name="Rectangle 4"/>
          <p:cNvSpPr/>
          <p:nvPr/>
        </p:nvSpPr>
        <p:spPr>
          <a:xfrm>
            <a:off x="1618138" y="4727005"/>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Enemy</a:t>
            </a:r>
          </a:p>
        </p:txBody>
      </p:sp>
      <p:sp>
        <p:nvSpPr>
          <p:cNvPr id="6" name="Rectangle 5"/>
          <p:cNvSpPr/>
          <p:nvPr/>
        </p:nvSpPr>
        <p:spPr>
          <a:xfrm>
            <a:off x="1618137" y="5807521"/>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Bat</a:t>
            </a:r>
          </a:p>
        </p:txBody>
      </p:sp>
      <p:sp>
        <p:nvSpPr>
          <p:cNvPr id="7" name="Rectangle 6"/>
          <p:cNvSpPr/>
          <p:nvPr/>
        </p:nvSpPr>
        <p:spPr>
          <a:xfrm>
            <a:off x="4320540" y="4727005"/>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Player</a:t>
            </a:r>
          </a:p>
        </p:txBody>
      </p:sp>
      <p:sp>
        <p:nvSpPr>
          <p:cNvPr id="9" name="Rectangle 8"/>
          <p:cNvSpPr/>
          <p:nvPr/>
        </p:nvSpPr>
        <p:spPr>
          <a:xfrm>
            <a:off x="2022016" y="2565973"/>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Model</a:t>
            </a:r>
          </a:p>
        </p:txBody>
      </p:sp>
      <p:sp>
        <p:nvSpPr>
          <p:cNvPr id="10" name="Rectangle 9"/>
          <p:cNvSpPr/>
          <p:nvPr/>
        </p:nvSpPr>
        <p:spPr>
          <a:xfrm>
            <a:off x="3918342" y="2565973"/>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View</a:t>
            </a:r>
          </a:p>
        </p:txBody>
      </p:sp>
      <p:sp>
        <p:nvSpPr>
          <p:cNvPr id="11" name="Rectangle 10"/>
          <p:cNvSpPr/>
          <p:nvPr/>
        </p:nvSpPr>
        <p:spPr>
          <a:xfrm>
            <a:off x="5814668" y="2565973"/>
            <a:ext cx="1351201"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solidFill>
                  <a:schemeClr val="tx1"/>
                </a:solidFill>
              </a:rPr>
              <a:t>KeyController</a:t>
            </a:r>
            <a:endParaRPr lang="en-US" sz="1600" b="1" dirty="0">
              <a:solidFill>
                <a:schemeClr val="tx1"/>
              </a:solidFill>
            </a:endParaRPr>
          </a:p>
        </p:txBody>
      </p:sp>
      <p:cxnSp>
        <p:nvCxnSpPr>
          <p:cNvPr id="13" name="Straight Arrow Connector 12"/>
          <p:cNvCxnSpPr>
            <a:stCxn id="4" idx="0"/>
            <a:endCxn id="9" idx="2"/>
          </p:cNvCxnSpPr>
          <p:nvPr/>
        </p:nvCxnSpPr>
        <p:spPr>
          <a:xfrm flipH="1" flipV="1">
            <a:off x="2697617" y="3090284"/>
            <a:ext cx="947323" cy="556205"/>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a:stCxn id="7" idx="0"/>
            <a:endCxn id="10" idx="2"/>
          </p:cNvCxnSpPr>
          <p:nvPr/>
        </p:nvCxnSpPr>
        <p:spPr>
          <a:xfrm flipH="1" flipV="1">
            <a:off x="4593943" y="3090284"/>
            <a:ext cx="402198" cy="1636721"/>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0"/>
            <a:endCxn id="11" idx="2"/>
          </p:cNvCxnSpPr>
          <p:nvPr/>
        </p:nvCxnSpPr>
        <p:spPr>
          <a:xfrm flipV="1">
            <a:off x="4996141" y="3090284"/>
            <a:ext cx="1494128" cy="1636721"/>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0"/>
            <a:endCxn id="4" idx="2"/>
          </p:cNvCxnSpPr>
          <p:nvPr/>
        </p:nvCxnSpPr>
        <p:spPr>
          <a:xfrm flipH="1" flipV="1">
            <a:off x="3644940" y="4170800"/>
            <a:ext cx="1351201" cy="556205"/>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0"/>
            <a:endCxn id="4" idx="2"/>
          </p:cNvCxnSpPr>
          <p:nvPr/>
        </p:nvCxnSpPr>
        <p:spPr>
          <a:xfrm flipV="1">
            <a:off x="2293739" y="4170800"/>
            <a:ext cx="1351201" cy="556205"/>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0"/>
            <a:endCxn id="5" idx="2"/>
          </p:cNvCxnSpPr>
          <p:nvPr/>
        </p:nvCxnSpPr>
        <p:spPr>
          <a:xfrm flipV="1">
            <a:off x="2293738" y="5251316"/>
            <a:ext cx="1" cy="556205"/>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11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a:stCxn id="4" idx="0"/>
            <a:endCxn id="26" idx="2"/>
          </p:cNvCxnSpPr>
          <p:nvPr/>
        </p:nvCxnSpPr>
        <p:spPr>
          <a:xfrm flipV="1">
            <a:off x="4572000" y="3863121"/>
            <a:ext cx="0" cy="579824"/>
          </a:xfrm>
          <a:prstGeom prst="line">
            <a:avLst/>
          </a:prstGeom>
          <a:ln w="476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1569660"/>
          </a:xfrm>
          <a:prstGeom prst="rect">
            <a:avLst/>
          </a:prstGeom>
        </p:spPr>
        <p:txBody>
          <a:bodyPr wrap="square">
            <a:spAutoFit/>
          </a:bodyPr>
          <a:lstStyle/>
          <a:p>
            <a:r>
              <a:rPr lang="en-US" sz="3200" dirty="0"/>
              <a:t>Abstracting control of in game entities</a:t>
            </a:r>
          </a:p>
          <a:p>
            <a:endParaRPr lang="en-US" sz="3200" dirty="0"/>
          </a:p>
          <a:p>
            <a:r>
              <a:rPr lang="en-US" sz="3200" dirty="0"/>
              <a:t>Future:</a:t>
            </a:r>
          </a:p>
        </p:txBody>
      </p:sp>
      <p:sp>
        <p:nvSpPr>
          <p:cNvPr id="4" name="Rectangle 3"/>
          <p:cNvSpPr/>
          <p:nvPr/>
        </p:nvSpPr>
        <p:spPr>
          <a:xfrm>
            <a:off x="3762419" y="4442945"/>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Creature</a:t>
            </a:r>
          </a:p>
        </p:txBody>
      </p:sp>
      <p:sp>
        <p:nvSpPr>
          <p:cNvPr id="5" name="Rectangle 4"/>
          <p:cNvSpPr/>
          <p:nvPr/>
        </p:nvSpPr>
        <p:spPr>
          <a:xfrm>
            <a:off x="2143257" y="5585735"/>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Enemy</a:t>
            </a:r>
          </a:p>
        </p:txBody>
      </p:sp>
      <p:sp>
        <p:nvSpPr>
          <p:cNvPr id="7" name="Rectangle 6"/>
          <p:cNvSpPr/>
          <p:nvPr/>
        </p:nvSpPr>
        <p:spPr>
          <a:xfrm>
            <a:off x="5381581" y="5540760"/>
            <a:ext cx="1630433"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Player</a:t>
            </a:r>
          </a:p>
        </p:txBody>
      </p:sp>
      <p:cxnSp>
        <p:nvCxnSpPr>
          <p:cNvPr id="15" name="Straight Arrow Connector 14"/>
          <p:cNvCxnSpPr>
            <a:cxnSpLocks/>
            <a:stCxn id="5" idx="0"/>
            <a:endCxn id="4" idx="2"/>
          </p:cNvCxnSpPr>
          <p:nvPr/>
        </p:nvCxnSpPr>
        <p:spPr>
          <a:xfrm flipV="1">
            <a:off x="2952838" y="4967256"/>
            <a:ext cx="1619162" cy="618479"/>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62419" y="2234677"/>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Creature</a:t>
            </a:r>
            <a:br>
              <a:rPr lang="en-US" sz="1600" b="1" dirty="0">
                <a:solidFill>
                  <a:schemeClr val="tx1"/>
                </a:solidFill>
              </a:rPr>
            </a:br>
            <a:r>
              <a:rPr lang="en-US" sz="1600" b="1" dirty="0">
                <a:solidFill>
                  <a:schemeClr val="tx1"/>
                </a:solidFill>
              </a:rPr>
              <a:t>Command</a:t>
            </a:r>
          </a:p>
        </p:txBody>
      </p:sp>
      <p:sp>
        <p:nvSpPr>
          <p:cNvPr id="26" name="Rectangle 25"/>
          <p:cNvSpPr/>
          <p:nvPr/>
        </p:nvSpPr>
        <p:spPr>
          <a:xfrm>
            <a:off x="3762419" y="3338810"/>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Command</a:t>
            </a:r>
            <a:br>
              <a:rPr lang="en-US" sz="1600" b="1" dirty="0">
                <a:solidFill>
                  <a:schemeClr val="tx1"/>
                </a:solidFill>
              </a:rPr>
            </a:br>
            <a:r>
              <a:rPr lang="en-US" sz="1600" b="1" dirty="0">
                <a:solidFill>
                  <a:schemeClr val="tx1"/>
                </a:solidFill>
              </a:rPr>
              <a:t>Message Queue</a:t>
            </a:r>
          </a:p>
        </p:txBody>
      </p:sp>
      <p:cxnSp>
        <p:nvCxnSpPr>
          <p:cNvPr id="28" name="Straight Arrow Connector 27"/>
          <p:cNvCxnSpPr>
            <a:cxnSpLocks/>
            <a:stCxn id="7" idx="0"/>
            <a:endCxn id="4" idx="2"/>
          </p:cNvCxnSpPr>
          <p:nvPr/>
        </p:nvCxnSpPr>
        <p:spPr>
          <a:xfrm flipH="1" flipV="1">
            <a:off x="4572000" y="4967256"/>
            <a:ext cx="1624798" cy="573504"/>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rot="18900000">
            <a:off x="4478089" y="4188466"/>
            <a:ext cx="187823" cy="187823"/>
          </a:xfrm>
          <a:prstGeom prst="rect">
            <a:avLst/>
          </a:prstGeom>
          <a:solidFill>
            <a:schemeClr val="bg1"/>
          </a:solidFill>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 name="Straight Connector 33"/>
          <p:cNvCxnSpPr/>
          <p:nvPr/>
        </p:nvCxnSpPr>
        <p:spPr>
          <a:xfrm flipV="1">
            <a:off x="4572000" y="2758988"/>
            <a:ext cx="0" cy="579824"/>
          </a:xfrm>
          <a:prstGeom prst="line">
            <a:avLst/>
          </a:prstGeom>
          <a:ln w="476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rot="18900000">
            <a:off x="4478089" y="3084333"/>
            <a:ext cx="187823" cy="187823"/>
          </a:xfrm>
          <a:prstGeom prst="rect">
            <a:avLst/>
          </a:prstGeom>
          <a:solidFill>
            <a:schemeClr val="bg1"/>
          </a:solidFill>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Connector: Curved 36"/>
          <p:cNvCxnSpPr>
            <a:cxnSpLocks/>
            <a:stCxn id="4" idx="1"/>
            <a:endCxn id="25" idx="1"/>
          </p:cNvCxnSpPr>
          <p:nvPr/>
        </p:nvCxnSpPr>
        <p:spPr>
          <a:xfrm rot="10800000">
            <a:off x="3762419" y="2496833"/>
            <a:ext cx="12700" cy="2208268"/>
          </a:xfrm>
          <a:prstGeom prst="curvedConnector3">
            <a:avLst>
              <a:gd name="adj1" fmla="val 9000000"/>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0" name="Connector: Curved 49"/>
          <p:cNvCxnSpPr>
            <a:stCxn id="4" idx="3"/>
            <a:endCxn id="26" idx="3"/>
          </p:cNvCxnSpPr>
          <p:nvPr/>
        </p:nvCxnSpPr>
        <p:spPr>
          <a:xfrm flipV="1">
            <a:off x="5381581" y="3600966"/>
            <a:ext cx="12700" cy="1104135"/>
          </a:xfrm>
          <a:prstGeom prst="curvedConnector3">
            <a:avLst>
              <a:gd name="adj1" fmla="val 3201079"/>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onnector: Curved 55"/>
          <p:cNvCxnSpPr>
            <a:stCxn id="25" idx="3"/>
            <a:endCxn id="7" idx="3"/>
          </p:cNvCxnSpPr>
          <p:nvPr/>
        </p:nvCxnSpPr>
        <p:spPr>
          <a:xfrm>
            <a:off x="5381581" y="2496833"/>
            <a:ext cx="1630433" cy="3306083"/>
          </a:xfrm>
          <a:prstGeom prst="curvedConnector3">
            <a:avLst>
              <a:gd name="adj1" fmla="val 150096"/>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8" name="Connector: Curved 57"/>
          <p:cNvCxnSpPr>
            <a:cxnSpLocks/>
          </p:cNvCxnSpPr>
          <p:nvPr/>
        </p:nvCxnSpPr>
        <p:spPr>
          <a:xfrm rot="16200000" flipH="1" flipV="1">
            <a:off x="1545386" y="2826913"/>
            <a:ext cx="3613214" cy="2428743"/>
          </a:xfrm>
          <a:prstGeom prst="curvedConnector4">
            <a:avLst>
              <a:gd name="adj1" fmla="val -5233"/>
              <a:gd name="adj2" fmla="val 130170"/>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10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Connector: Elbow 57"/>
          <p:cNvCxnSpPr>
            <a:cxnSpLocks/>
            <a:stCxn id="26" idx="2"/>
            <a:endCxn id="25" idx="1"/>
          </p:cNvCxnSpPr>
          <p:nvPr/>
        </p:nvCxnSpPr>
        <p:spPr>
          <a:xfrm rot="16200000" flipH="1">
            <a:off x="4498811" y="5638723"/>
            <a:ext cx="477672" cy="834163"/>
          </a:xfrm>
          <a:prstGeom prst="bentConnector2">
            <a:avLst/>
          </a:prstGeom>
          <a:ln w="476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1569660"/>
          </a:xfrm>
          <a:prstGeom prst="rect">
            <a:avLst/>
          </a:prstGeom>
        </p:spPr>
        <p:txBody>
          <a:bodyPr wrap="square">
            <a:spAutoFit/>
          </a:bodyPr>
          <a:lstStyle/>
          <a:p>
            <a:r>
              <a:rPr lang="en-US" sz="3200" dirty="0"/>
              <a:t>Abstracting control of in game entities</a:t>
            </a:r>
          </a:p>
          <a:p>
            <a:endParaRPr lang="en-US" sz="3200" dirty="0"/>
          </a:p>
          <a:p>
            <a:r>
              <a:rPr lang="en-US" sz="3200" dirty="0"/>
              <a:t>Future:</a:t>
            </a:r>
          </a:p>
        </p:txBody>
      </p:sp>
      <p:sp>
        <p:nvSpPr>
          <p:cNvPr id="25" name="Rectangle 24"/>
          <p:cNvSpPr/>
          <p:nvPr/>
        </p:nvSpPr>
        <p:spPr>
          <a:xfrm>
            <a:off x="5154729" y="6032485"/>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Creature</a:t>
            </a:r>
            <a:br>
              <a:rPr lang="en-US" sz="1600" b="1" dirty="0">
                <a:solidFill>
                  <a:schemeClr val="tx1"/>
                </a:solidFill>
              </a:rPr>
            </a:br>
            <a:r>
              <a:rPr lang="en-US" sz="1600" b="1" dirty="0">
                <a:solidFill>
                  <a:schemeClr val="tx1"/>
                </a:solidFill>
              </a:rPr>
              <a:t>Command</a:t>
            </a:r>
          </a:p>
        </p:txBody>
      </p:sp>
      <p:sp>
        <p:nvSpPr>
          <p:cNvPr id="26" name="Rectangle 25"/>
          <p:cNvSpPr/>
          <p:nvPr/>
        </p:nvSpPr>
        <p:spPr>
          <a:xfrm>
            <a:off x="3510985" y="5292658"/>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Command</a:t>
            </a:r>
            <a:br>
              <a:rPr lang="en-US" sz="1600" b="1" dirty="0">
                <a:solidFill>
                  <a:schemeClr val="tx1"/>
                </a:solidFill>
              </a:rPr>
            </a:br>
            <a:r>
              <a:rPr lang="en-US" sz="1600" b="1" dirty="0">
                <a:solidFill>
                  <a:schemeClr val="tx1"/>
                </a:solidFill>
              </a:rPr>
              <a:t>Message Queue</a:t>
            </a:r>
          </a:p>
        </p:txBody>
      </p:sp>
      <p:cxnSp>
        <p:nvCxnSpPr>
          <p:cNvPr id="28" name="Straight Arrow Connector 27"/>
          <p:cNvCxnSpPr>
            <a:cxnSpLocks/>
            <a:stCxn id="19" idx="0"/>
            <a:endCxn id="21" idx="2"/>
          </p:cNvCxnSpPr>
          <p:nvPr/>
        </p:nvCxnSpPr>
        <p:spPr>
          <a:xfrm flipV="1">
            <a:off x="5964309" y="2992928"/>
            <a:ext cx="809580" cy="545044"/>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cxnSpLocks/>
            <a:stCxn id="26" idx="0"/>
            <a:endCxn id="22" idx="2"/>
          </p:cNvCxnSpPr>
          <p:nvPr/>
        </p:nvCxnSpPr>
        <p:spPr>
          <a:xfrm flipV="1">
            <a:off x="4320566" y="3060300"/>
            <a:ext cx="24581" cy="2232358"/>
          </a:xfrm>
          <a:prstGeom prst="line">
            <a:avLst/>
          </a:prstGeom>
          <a:ln w="476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rot="18900000">
            <a:off x="4251236" y="3124258"/>
            <a:ext cx="187823" cy="187823"/>
          </a:xfrm>
          <a:prstGeom prst="rect">
            <a:avLst/>
          </a:prstGeom>
          <a:solidFill>
            <a:schemeClr val="bg1"/>
          </a:solidFill>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1916404" y="3513594"/>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Enemy AI</a:t>
            </a:r>
          </a:p>
          <a:p>
            <a:pPr algn="ctr"/>
            <a:r>
              <a:rPr lang="en-US" sz="1600" b="1" dirty="0">
                <a:solidFill>
                  <a:schemeClr val="tx1"/>
                </a:solidFill>
              </a:rPr>
              <a:t>Controller</a:t>
            </a:r>
          </a:p>
        </p:txBody>
      </p:sp>
      <p:sp>
        <p:nvSpPr>
          <p:cNvPr id="18" name="Rectangle 17"/>
          <p:cNvSpPr/>
          <p:nvPr/>
        </p:nvSpPr>
        <p:spPr>
          <a:xfrm>
            <a:off x="297242" y="4491199"/>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Bat AI</a:t>
            </a:r>
          </a:p>
          <a:p>
            <a:pPr algn="ctr"/>
            <a:r>
              <a:rPr lang="en-US" sz="1600" b="1" dirty="0">
                <a:solidFill>
                  <a:schemeClr val="tx1"/>
                </a:solidFill>
              </a:rPr>
              <a:t>Controller</a:t>
            </a:r>
          </a:p>
        </p:txBody>
      </p:sp>
      <p:sp>
        <p:nvSpPr>
          <p:cNvPr id="19" name="Rectangle 18"/>
          <p:cNvSpPr/>
          <p:nvPr/>
        </p:nvSpPr>
        <p:spPr>
          <a:xfrm>
            <a:off x="5154728" y="3537972"/>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Player</a:t>
            </a:r>
          </a:p>
          <a:p>
            <a:pPr algn="ctr"/>
            <a:r>
              <a:rPr lang="en-US" sz="1600" b="1" dirty="0">
                <a:solidFill>
                  <a:schemeClr val="tx1"/>
                </a:solidFill>
              </a:rPr>
              <a:t>Controller</a:t>
            </a:r>
          </a:p>
        </p:txBody>
      </p:sp>
      <p:sp>
        <p:nvSpPr>
          <p:cNvPr id="20" name="Rectangle 19"/>
          <p:cNvSpPr/>
          <p:nvPr/>
        </p:nvSpPr>
        <p:spPr>
          <a:xfrm>
            <a:off x="297242" y="2535988"/>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Thread</a:t>
            </a:r>
          </a:p>
        </p:txBody>
      </p:sp>
      <p:sp>
        <p:nvSpPr>
          <p:cNvPr id="21" name="Rectangle 20"/>
          <p:cNvSpPr/>
          <p:nvPr/>
        </p:nvSpPr>
        <p:spPr>
          <a:xfrm>
            <a:off x="5964308" y="2468617"/>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solidFill>
                  <a:schemeClr val="tx1"/>
                </a:solidFill>
              </a:rPr>
              <a:t>KeyController</a:t>
            </a:r>
            <a:endParaRPr lang="en-US" sz="1600" b="1" dirty="0">
              <a:solidFill>
                <a:schemeClr val="tx1"/>
              </a:solidFill>
            </a:endParaRPr>
          </a:p>
        </p:txBody>
      </p:sp>
      <p:sp>
        <p:nvSpPr>
          <p:cNvPr id="22" name="Rectangle 21"/>
          <p:cNvSpPr/>
          <p:nvPr/>
        </p:nvSpPr>
        <p:spPr>
          <a:xfrm>
            <a:off x="3535566" y="2535989"/>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Creature</a:t>
            </a:r>
          </a:p>
          <a:p>
            <a:pPr algn="ctr"/>
            <a:r>
              <a:rPr lang="en-US" sz="1600" b="1" dirty="0">
                <a:solidFill>
                  <a:schemeClr val="tx1"/>
                </a:solidFill>
              </a:rPr>
              <a:t>Controller</a:t>
            </a:r>
          </a:p>
        </p:txBody>
      </p:sp>
      <p:cxnSp>
        <p:nvCxnSpPr>
          <p:cNvPr id="24" name="Straight Arrow Connector 23"/>
          <p:cNvCxnSpPr>
            <a:cxnSpLocks/>
            <a:stCxn id="18" idx="0"/>
            <a:endCxn id="17" idx="2"/>
          </p:cNvCxnSpPr>
          <p:nvPr/>
        </p:nvCxnSpPr>
        <p:spPr>
          <a:xfrm flipV="1">
            <a:off x="1106823" y="4037905"/>
            <a:ext cx="1619162" cy="453294"/>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cxnSpLocks/>
            <a:stCxn id="17" idx="0"/>
            <a:endCxn id="22" idx="1"/>
          </p:cNvCxnSpPr>
          <p:nvPr/>
        </p:nvCxnSpPr>
        <p:spPr>
          <a:xfrm flipV="1">
            <a:off x="2725985" y="2798145"/>
            <a:ext cx="809581" cy="715449"/>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cxnSpLocks/>
            <a:stCxn id="19" idx="0"/>
            <a:endCxn id="22" idx="3"/>
          </p:cNvCxnSpPr>
          <p:nvPr/>
        </p:nvCxnSpPr>
        <p:spPr>
          <a:xfrm flipH="1" flipV="1">
            <a:off x="5154728" y="2798145"/>
            <a:ext cx="809581" cy="739827"/>
          </a:xfrm>
          <a:prstGeom prst="straightConnector1">
            <a:avLst/>
          </a:prstGeom>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Curved 35"/>
          <p:cNvCxnSpPr>
            <a:stCxn id="20" idx="2"/>
            <a:endCxn id="17" idx="1"/>
          </p:cNvCxnSpPr>
          <p:nvPr/>
        </p:nvCxnSpPr>
        <p:spPr>
          <a:xfrm rot="16200000" flipH="1">
            <a:off x="1153888" y="3013233"/>
            <a:ext cx="715451" cy="809581"/>
          </a:xfrm>
          <a:prstGeom prst="curvedConnector2">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40" name="Connector: Curved 39"/>
          <p:cNvCxnSpPr>
            <a:cxnSpLocks/>
            <a:stCxn id="43" idx="2"/>
            <a:endCxn id="19" idx="3"/>
          </p:cNvCxnSpPr>
          <p:nvPr/>
        </p:nvCxnSpPr>
        <p:spPr>
          <a:xfrm rot="5400000">
            <a:off x="6538989" y="2358529"/>
            <a:ext cx="1676500" cy="1206698"/>
          </a:xfrm>
          <a:prstGeom prst="curvedConnector2">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7171007" y="1599317"/>
            <a:ext cx="1619162" cy="524311"/>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DEHGE</a:t>
            </a:r>
          </a:p>
        </p:txBody>
      </p:sp>
      <p:cxnSp>
        <p:nvCxnSpPr>
          <p:cNvPr id="48" name="Connector: Curved 47"/>
          <p:cNvCxnSpPr>
            <a:stCxn id="19" idx="2"/>
            <a:endCxn id="26" idx="3"/>
          </p:cNvCxnSpPr>
          <p:nvPr/>
        </p:nvCxnSpPr>
        <p:spPr>
          <a:xfrm rot="5400000">
            <a:off x="4800963" y="4391467"/>
            <a:ext cx="1492531" cy="834162"/>
          </a:xfrm>
          <a:prstGeom prst="curvedConnector2">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2" name="Connector: Curved 51"/>
          <p:cNvCxnSpPr>
            <a:stCxn id="18" idx="2"/>
            <a:endCxn id="26" idx="1"/>
          </p:cNvCxnSpPr>
          <p:nvPr/>
        </p:nvCxnSpPr>
        <p:spPr>
          <a:xfrm rot="16200000" flipH="1">
            <a:off x="2039252" y="4083081"/>
            <a:ext cx="539304" cy="2404162"/>
          </a:xfrm>
          <a:prstGeom prst="curvedConnector2">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rot="18900000">
            <a:off x="4226654" y="5874653"/>
            <a:ext cx="187823" cy="187823"/>
          </a:xfrm>
          <a:prstGeom prst="rect">
            <a:avLst/>
          </a:prstGeom>
          <a:solidFill>
            <a:schemeClr val="bg1"/>
          </a:solidFill>
          <a:ln w="476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3" name="Connector: Curved 62"/>
          <p:cNvCxnSpPr>
            <a:stCxn id="17" idx="2"/>
            <a:endCxn id="26" idx="1"/>
          </p:cNvCxnSpPr>
          <p:nvPr/>
        </p:nvCxnSpPr>
        <p:spPr>
          <a:xfrm rot="16200000" flipH="1">
            <a:off x="2360031" y="4403859"/>
            <a:ext cx="1516909" cy="785000"/>
          </a:xfrm>
          <a:prstGeom prst="curvedConnector2">
            <a:avLst/>
          </a:prstGeom>
          <a:ln w="4762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09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Abstracting control of in game entities</a:t>
            </a:r>
          </a:p>
          <a:p>
            <a:endParaRPr lang="en-US" sz="3200" dirty="0"/>
          </a:p>
          <a:p>
            <a:r>
              <a:rPr lang="en-US" sz="3200" dirty="0"/>
              <a:t>So, by using the command pattern, we have the AI enemy controller or the player controller in the role of the client, sending commands to a creature, which invokes them, resulting in changes to the models.</a:t>
            </a:r>
          </a:p>
          <a:p>
            <a:endParaRPr lang="en-US" sz="3200" dirty="0"/>
          </a:p>
          <a:p>
            <a:r>
              <a:rPr lang="en-US" sz="3200" dirty="0"/>
              <a:t>Where this gets interesting is that it doesn’t matter what inserts the commands into the message queues.  The creatures don’t know, and don’t care.</a:t>
            </a:r>
          </a:p>
        </p:txBody>
      </p:sp>
    </p:spTree>
    <p:extLst>
      <p:ext uri="{BB962C8B-B14F-4D97-AF65-F5344CB8AC3E}">
        <p14:creationId xmlns:p14="http://schemas.microsoft.com/office/powerpoint/2010/main" val="104199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Abstracting control of in game entities</a:t>
            </a:r>
          </a:p>
          <a:p>
            <a:endParaRPr lang="en-US" sz="3200" dirty="0"/>
          </a:p>
          <a:p>
            <a:r>
              <a:rPr lang="en-US" sz="3200" dirty="0"/>
              <a:t>So who is the client? That depends.</a:t>
            </a:r>
          </a:p>
          <a:p>
            <a:endParaRPr lang="en-US" sz="3200" dirty="0"/>
          </a:p>
          <a:p>
            <a:r>
              <a:rPr lang="en-US" sz="3200" dirty="0"/>
              <a:t>It may be a block of code processing keyboard and mouse inputs, and translating those into commands to pass along to the controller.</a:t>
            </a:r>
          </a:p>
          <a:p>
            <a:endParaRPr lang="en-US" sz="3200" dirty="0"/>
          </a:p>
          <a:p>
            <a:r>
              <a:rPr lang="en-US" sz="3200" dirty="0"/>
              <a:t>It might be an AI module that is deciding where to go.</a:t>
            </a:r>
          </a:p>
          <a:p>
            <a:endParaRPr lang="en-US" sz="3200" dirty="0"/>
          </a:p>
          <a:p>
            <a:r>
              <a:rPr lang="en-US" sz="3200" dirty="0"/>
              <a:t>It may be a network listener.</a:t>
            </a:r>
          </a:p>
        </p:txBody>
      </p:sp>
    </p:spTree>
    <p:extLst>
      <p:ext uri="{BB962C8B-B14F-4D97-AF65-F5344CB8AC3E}">
        <p14:creationId xmlns:p14="http://schemas.microsoft.com/office/powerpoint/2010/main" val="4182251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65203</TotalTime>
  <Words>1949</Words>
  <Application>Microsoft Office PowerPoint</Application>
  <PresentationFormat>On-screen Show (4:3)</PresentationFormat>
  <Paragraphs>394</Paragraphs>
  <Slides>43</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305</cp:revision>
  <cp:lastPrinted>2017-03-13T00:06:56Z</cp:lastPrinted>
  <dcterms:created xsi:type="dcterms:W3CDTF">2013-08-13T00:38:38Z</dcterms:created>
  <dcterms:modified xsi:type="dcterms:W3CDTF">2018-03-26T02:21:10Z</dcterms:modified>
</cp:coreProperties>
</file>