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337" r:id="rId3"/>
    <p:sldId id="517" r:id="rId4"/>
    <p:sldId id="523" r:id="rId5"/>
    <p:sldId id="524" r:id="rId6"/>
    <p:sldId id="525" r:id="rId7"/>
    <p:sldId id="526" r:id="rId8"/>
    <p:sldId id="527" r:id="rId9"/>
    <p:sldId id="522" r:id="rId10"/>
    <p:sldId id="338" r:id="rId11"/>
    <p:sldId id="483" r:id="rId12"/>
    <p:sldId id="513" r:id="rId13"/>
    <p:sldId id="514" r:id="rId14"/>
    <p:sldId id="515" r:id="rId15"/>
    <p:sldId id="518" r:id="rId16"/>
    <p:sldId id="516" r:id="rId17"/>
    <p:sldId id="479" r:id="rId18"/>
    <p:sldId id="480" r:id="rId19"/>
    <p:sldId id="481" r:id="rId20"/>
    <p:sldId id="519" r:id="rId21"/>
    <p:sldId id="520" r:id="rId22"/>
    <p:sldId id="521" r:id="rId23"/>
    <p:sldId id="482" r:id="rId24"/>
    <p:sldId id="528" r:id="rId25"/>
    <p:sldId id="529" r:id="rId26"/>
    <p:sldId id="530" r:id="rId27"/>
    <p:sldId id="531" r:id="rId28"/>
    <p:sldId id="5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BB5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98" autoAdjust="0"/>
    <p:restoredTop sz="94660"/>
  </p:normalViewPr>
  <p:slideViewPr>
    <p:cSldViewPr snapToGrid="0" snapToObjects="1">
      <p:cViewPr varScale="1">
        <p:scale>
          <a:sx n="109" d="100"/>
          <a:sy n="109" d="100"/>
        </p:scale>
        <p:origin x="156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B154D7-D349-4F1C-8775-B794F401CB60}" type="datetimeFigureOut">
              <a:rPr lang="en-CA" smtClean="0"/>
              <a:t>2017-03-27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F7F62-BAEC-B64F-AED7-54B152F43EDA}"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19</a:t>
            </a:fld>
            <a:endParaRPr lang="en-US"/>
          </a:p>
        </p:txBody>
      </p:sp>
    </p:spTree>
    <p:extLst>
      <p:ext uri="{BB962C8B-B14F-4D97-AF65-F5344CB8AC3E}">
        <p14:creationId xmlns:p14="http://schemas.microsoft.com/office/powerpoint/2010/main" val="325027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28</a:t>
            </a:fld>
            <a:endParaRPr lang="en-US"/>
          </a:p>
        </p:txBody>
      </p:sp>
    </p:spTree>
    <p:extLst>
      <p:ext uri="{BB962C8B-B14F-4D97-AF65-F5344CB8AC3E}">
        <p14:creationId xmlns:p14="http://schemas.microsoft.com/office/powerpoint/2010/main" val="143872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20</a:t>
            </a:fld>
            <a:endParaRPr lang="en-US"/>
          </a:p>
        </p:txBody>
      </p:sp>
    </p:spTree>
    <p:extLst>
      <p:ext uri="{BB962C8B-B14F-4D97-AF65-F5344CB8AC3E}">
        <p14:creationId xmlns:p14="http://schemas.microsoft.com/office/powerpoint/2010/main" val="119883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21</a:t>
            </a:fld>
            <a:endParaRPr lang="en-US"/>
          </a:p>
        </p:txBody>
      </p:sp>
    </p:spTree>
    <p:extLst>
      <p:ext uri="{BB962C8B-B14F-4D97-AF65-F5344CB8AC3E}">
        <p14:creationId xmlns:p14="http://schemas.microsoft.com/office/powerpoint/2010/main" val="331359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22</a:t>
            </a:fld>
            <a:endParaRPr lang="en-US"/>
          </a:p>
        </p:txBody>
      </p:sp>
    </p:spTree>
    <p:extLst>
      <p:ext uri="{BB962C8B-B14F-4D97-AF65-F5344CB8AC3E}">
        <p14:creationId xmlns:p14="http://schemas.microsoft.com/office/powerpoint/2010/main" val="302161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23</a:t>
            </a:fld>
            <a:endParaRPr lang="en-US"/>
          </a:p>
        </p:txBody>
      </p:sp>
    </p:spTree>
    <p:extLst>
      <p:ext uri="{BB962C8B-B14F-4D97-AF65-F5344CB8AC3E}">
        <p14:creationId xmlns:p14="http://schemas.microsoft.com/office/powerpoint/2010/main" val="210681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24</a:t>
            </a:fld>
            <a:endParaRPr lang="en-US"/>
          </a:p>
        </p:txBody>
      </p:sp>
    </p:spTree>
    <p:extLst>
      <p:ext uri="{BB962C8B-B14F-4D97-AF65-F5344CB8AC3E}">
        <p14:creationId xmlns:p14="http://schemas.microsoft.com/office/powerpoint/2010/main" val="233146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25</a:t>
            </a:fld>
            <a:endParaRPr lang="en-US"/>
          </a:p>
        </p:txBody>
      </p:sp>
    </p:spTree>
    <p:extLst>
      <p:ext uri="{BB962C8B-B14F-4D97-AF65-F5344CB8AC3E}">
        <p14:creationId xmlns:p14="http://schemas.microsoft.com/office/powerpoint/2010/main" val="2032966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26</a:t>
            </a:fld>
            <a:endParaRPr lang="en-US"/>
          </a:p>
        </p:txBody>
      </p:sp>
    </p:spTree>
    <p:extLst>
      <p:ext uri="{BB962C8B-B14F-4D97-AF65-F5344CB8AC3E}">
        <p14:creationId xmlns:p14="http://schemas.microsoft.com/office/powerpoint/2010/main" val="279946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13EFF0-069A-3340-9BA2-29D0321BCEB7}" type="slidenum">
              <a:rPr lang="en-US" smtClean="0"/>
              <a:pPr/>
              <a:t>27</a:t>
            </a:fld>
            <a:endParaRPr lang="en-US"/>
          </a:p>
        </p:txBody>
      </p:sp>
    </p:spTree>
    <p:extLst>
      <p:ext uri="{BB962C8B-B14F-4D97-AF65-F5344CB8AC3E}">
        <p14:creationId xmlns:p14="http://schemas.microsoft.com/office/powerpoint/2010/main" val="336545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Development II</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1538</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AI problems – Setting Goals</a:t>
            </a:r>
          </a:p>
          <a:p>
            <a:endParaRPr lang="en-US" sz="3200" dirty="0"/>
          </a:p>
          <a:p>
            <a:r>
              <a:rPr lang="en-US" sz="3200" dirty="0"/>
              <a:t>What constitutes a goal for an AI? Let’s look at an AI for an RPG Bandit…</a:t>
            </a:r>
          </a:p>
          <a:p>
            <a:endParaRPr lang="en-US" sz="3200" dirty="0"/>
          </a:p>
          <a:p>
            <a:pPr marL="457200" indent="-457200">
              <a:buFont typeface="Arial" panose="020B0604020202020204" pitchFamily="34" charset="0"/>
              <a:buChar char="•"/>
            </a:pPr>
            <a:r>
              <a:rPr lang="en-US" sz="3200" dirty="0"/>
              <a:t>Stay alive</a:t>
            </a:r>
          </a:p>
          <a:p>
            <a:pPr marL="457200" indent="-457200">
              <a:buFont typeface="Arial" panose="020B0604020202020204" pitchFamily="34" charset="0"/>
              <a:buChar char="•"/>
            </a:pPr>
            <a:r>
              <a:rPr lang="en-US" sz="3200" dirty="0"/>
              <a:t>Keep the group alive</a:t>
            </a:r>
          </a:p>
          <a:p>
            <a:pPr marL="457200" indent="-457200">
              <a:buFont typeface="Arial" panose="020B0604020202020204" pitchFamily="34" charset="0"/>
              <a:buChar char="•"/>
            </a:pPr>
            <a:r>
              <a:rPr lang="en-US" sz="3200" dirty="0"/>
              <a:t>Defend the bandit camp from intruders</a:t>
            </a:r>
          </a:p>
          <a:p>
            <a:pPr marL="457200" indent="-457200">
              <a:buFont typeface="Arial" panose="020B0604020202020204" pitchFamily="34" charset="0"/>
              <a:buChar char="•"/>
            </a:pPr>
            <a:r>
              <a:rPr lang="en-US" sz="3200" dirty="0"/>
              <a:t>Rob anyone on a stretch of road</a:t>
            </a:r>
          </a:p>
          <a:p>
            <a:pPr marL="457200" indent="-457200">
              <a:buFont typeface="Arial" panose="020B0604020202020204" pitchFamily="34" charset="0"/>
              <a:buChar char="•"/>
            </a:pPr>
            <a:r>
              <a:rPr lang="en-US" sz="3200" dirty="0"/>
              <a:t>Distribute the wealth collected to the villagers</a:t>
            </a:r>
          </a:p>
          <a:p>
            <a:pPr marL="457200" indent="-457200">
              <a:buFont typeface="Arial" panose="020B0604020202020204" pitchFamily="34" charset="0"/>
              <a:buChar char="•"/>
            </a:pPr>
            <a:r>
              <a:rPr lang="en-US" sz="3200" dirty="0"/>
              <a:t>Party back at bandit camp</a:t>
            </a:r>
          </a:p>
        </p:txBody>
      </p:sp>
    </p:spTree>
    <p:extLst>
      <p:ext uri="{BB962C8B-B14F-4D97-AF65-F5344CB8AC3E}">
        <p14:creationId xmlns:p14="http://schemas.microsoft.com/office/powerpoint/2010/main" val="355947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Setting goals</a:t>
            </a:r>
          </a:p>
          <a:p>
            <a:endParaRPr lang="en-US" sz="3200" dirty="0"/>
          </a:p>
          <a:p>
            <a:r>
              <a:rPr lang="en-US" sz="3200" dirty="0"/>
              <a:t>What we’ve listed are the types of things you might expect a Robin Hood style bandit to do.</a:t>
            </a:r>
          </a:p>
          <a:p>
            <a:endParaRPr lang="en-US" sz="3200" dirty="0"/>
          </a:p>
          <a:p>
            <a:r>
              <a:rPr lang="en-US" sz="3200" dirty="0"/>
              <a:t>How do you decide which goal they should be aiming at next?</a:t>
            </a:r>
          </a:p>
          <a:p>
            <a:endParaRPr lang="en-US" sz="3200" dirty="0"/>
          </a:p>
          <a:p>
            <a:r>
              <a:rPr lang="en-US" sz="3200" dirty="0"/>
              <a:t>This is actually easier than it sounds.</a:t>
            </a:r>
          </a:p>
          <a:p>
            <a:endParaRPr lang="en-US" sz="3200" dirty="0"/>
          </a:p>
          <a:p>
            <a:r>
              <a:rPr lang="en-US" sz="3200" dirty="0"/>
              <a:t>Behavior thresholds and triggers are one approach to solving this issue.</a:t>
            </a:r>
          </a:p>
        </p:txBody>
      </p:sp>
    </p:spTree>
    <p:extLst>
      <p:ext uri="{BB962C8B-B14F-4D97-AF65-F5344CB8AC3E}">
        <p14:creationId xmlns:p14="http://schemas.microsoft.com/office/powerpoint/2010/main" val="208211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Setting goals</a:t>
            </a:r>
          </a:p>
          <a:p>
            <a:endParaRPr lang="en-US" sz="3200" dirty="0"/>
          </a:p>
          <a:p>
            <a:r>
              <a:rPr lang="en-US" sz="3200" dirty="0"/>
              <a:t>Each of those activities has certain aspects that we can watch for to see if that should become the primary behavior.</a:t>
            </a:r>
          </a:p>
          <a:p>
            <a:endParaRPr lang="en-US" sz="3200" dirty="0"/>
          </a:p>
          <a:p>
            <a:r>
              <a:rPr lang="en-US" sz="3200" dirty="0"/>
              <a:t>Sometimes though, we have multiple triggers firing at the same time, and therefore conflicting goals.  We need to fight off the intruders, but we’re nearly dead – both goals want to take control. In this case, it’s likely that healing would come first.</a:t>
            </a:r>
          </a:p>
        </p:txBody>
      </p:sp>
    </p:spTree>
    <p:extLst>
      <p:ext uri="{BB962C8B-B14F-4D97-AF65-F5344CB8AC3E}">
        <p14:creationId xmlns:p14="http://schemas.microsoft.com/office/powerpoint/2010/main" val="104199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Setting goals.</a:t>
            </a:r>
          </a:p>
          <a:p>
            <a:endParaRPr lang="en-US" sz="3200" dirty="0"/>
          </a:p>
          <a:p>
            <a:r>
              <a:rPr lang="en-US" sz="3200" dirty="0"/>
              <a:t>So, we need priorities for our goals. As it happens, they can be prioritized thusly:</a:t>
            </a:r>
          </a:p>
          <a:p>
            <a:endParaRPr lang="en-US" sz="3200" dirty="0"/>
          </a:p>
          <a:p>
            <a:pPr marL="514350" indent="-514350">
              <a:buFont typeface="+mj-lt"/>
              <a:buAutoNum type="arabicPeriod"/>
            </a:pPr>
            <a:r>
              <a:rPr lang="en-US" sz="3200" dirty="0"/>
              <a:t>Stay alive</a:t>
            </a:r>
          </a:p>
          <a:p>
            <a:pPr marL="514350" indent="-514350">
              <a:buFont typeface="+mj-lt"/>
              <a:buAutoNum type="arabicPeriod"/>
            </a:pPr>
            <a:r>
              <a:rPr lang="en-US" sz="3200" dirty="0"/>
              <a:t>Keep the group alive</a:t>
            </a:r>
          </a:p>
          <a:p>
            <a:pPr marL="514350" indent="-514350">
              <a:buFont typeface="+mj-lt"/>
              <a:buAutoNum type="arabicPeriod"/>
            </a:pPr>
            <a:r>
              <a:rPr lang="en-US" sz="3200" dirty="0"/>
              <a:t>Defend the bandit camp from intruders</a:t>
            </a:r>
          </a:p>
          <a:p>
            <a:pPr marL="514350" indent="-514350">
              <a:buFont typeface="+mj-lt"/>
              <a:buAutoNum type="arabicPeriod"/>
            </a:pPr>
            <a:r>
              <a:rPr lang="en-US" sz="3200" dirty="0"/>
              <a:t>Rob anyone on a stretch of road</a:t>
            </a:r>
          </a:p>
          <a:p>
            <a:pPr marL="514350" indent="-514350">
              <a:buFont typeface="+mj-lt"/>
              <a:buAutoNum type="arabicPeriod"/>
            </a:pPr>
            <a:r>
              <a:rPr lang="en-US" sz="3200" dirty="0"/>
              <a:t>Distribute the wealth collected to the villagers</a:t>
            </a:r>
          </a:p>
          <a:p>
            <a:pPr marL="514350" indent="-514350">
              <a:buFont typeface="+mj-lt"/>
              <a:buAutoNum type="arabicPeriod"/>
            </a:pPr>
            <a:r>
              <a:rPr lang="en-US" sz="3200" dirty="0"/>
              <a:t>Party back at bandit camp</a:t>
            </a:r>
          </a:p>
        </p:txBody>
      </p:sp>
    </p:spTree>
    <p:extLst>
      <p:ext uri="{BB962C8B-B14F-4D97-AF65-F5344CB8AC3E}">
        <p14:creationId xmlns:p14="http://schemas.microsoft.com/office/powerpoint/2010/main" val="418225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What would these triggers look like?</a:t>
            </a:r>
          </a:p>
          <a:p>
            <a:endParaRPr lang="en-US" sz="3200" dirty="0"/>
          </a:p>
          <a:p>
            <a:pPr marL="457200" indent="-457200">
              <a:buFont typeface="Arial" panose="020B0604020202020204" pitchFamily="34" charset="0"/>
              <a:buChar char="•"/>
            </a:pPr>
            <a:r>
              <a:rPr lang="en-US" sz="3200" dirty="0"/>
              <a:t>Staying alive – monitor your own health. If it drops below a threshold, this one activates</a:t>
            </a:r>
          </a:p>
          <a:p>
            <a:pPr marL="457200" indent="-457200">
              <a:buFont typeface="Arial" panose="020B0604020202020204" pitchFamily="34" charset="0"/>
              <a:buChar char="•"/>
            </a:pPr>
            <a:r>
              <a:rPr lang="en-US" sz="3200" dirty="0"/>
              <a:t>Keep group alive – same thing, but look at health of other team members</a:t>
            </a:r>
          </a:p>
          <a:p>
            <a:pPr marL="457200" indent="-457200">
              <a:buFont typeface="Arial" panose="020B0604020202020204" pitchFamily="34" charset="0"/>
              <a:buChar char="•"/>
            </a:pPr>
            <a:r>
              <a:rPr lang="en-US" sz="3200" dirty="0"/>
              <a:t>Defend camp – look for intruders within the camp boundaries</a:t>
            </a:r>
          </a:p>
          <a:p>
            <a:pPr marL="457200" indent="-457200">
              <a:buFont typeface="Arial" panose="020B0604020202020204" pitchFamily="34" charset="0"/>
              <a:buChar char="•"/>
            </a:pPr>
            <a:r>
              <a:rPr lang="en-US" sz="3200" dirty="0"/>
              <a:t>Rob people – look for people on a stretch of road</a:t>
            </a:r>
          </a:p>
          <a:p>
            <a:pPr marL="457200" indent="-457200">
              <a:buFont typeface="Arial" panose="020B0604020202020204" pitchFamily="34" charset="0"/>
              <a:buChar char="•"/>
            </a:pPr>
            <a:r>
              <a:rPr lang="en-US" sz="3200" dirty="0"/>
              <a:t>Distribute wealth – have loot from robbing</a:t>
            </a:r>
          </a:p>
          <a:p>
            <a:pPr marL="457200" indent="-457200">
              <a:buFont typeface="Arial" panose="020B0604020202020204" pitchFamily="34" charset="0"/>
              <a:buChar char="•"/>
            </a:pPr>
            <a:r>
              <a:rPr lang="en-US" sz="3200" dirty="0"/>
              <a:t>Party back at camp – default behavior</a:t>
            </a:r>
          </a:p>
        </p:txBody>
      </p:sp>
    </p:spTree>
    <p:extLst>
      <p:ext uri="{BB962C8B-B14F-4D97-AF65-F5344CB8AC3E}">
        <p14:creationId xmlns:p14="http://schemas.microsoft.com/office/powerpoint/2010/main" val="35513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8" name="Rectangle 7"/>
          <p:cNvSpPr/>
          <p:nvPr/>
        </p:nvSpPr>
        <p:spPr>
          <a:xfrm>
            <a:off x="511655" y="665017"/>
            <a:ext cx="8228584" cy="3046988"/>
          </a:xfrm>
          <a:prstGeom prst="rect">
            <a:avLst/>
          </a:prstGeom>
        </p:spPr>
        <p:txBody>
          <a:bodyPr wrap="square">
            <a:spAutoFit/>
          </a:bodyPr>
          <a:lstStyle/>
          <a:p>
            <a:r>
              <a:rPr lang="en-US" sz="3200" dirty="0"/>
              <a:t>Control of those triggers</a:t>
            </a:r>
          </a:p>
          <a:p>
            <a:endParaRPr lang="en-US" sz="3200" dirty="0"/>
          </a:p>
          <a:p>
            <a:r>
              <a:rPr lang="en-US" sz="3200" dirty="0"/>
              <a:t>The set of 6 different goals we can currently be aiming at sounds very much like a state machine, with the triggers (along with priorities) controlling the state transitions.</a:t>
            </a:r>
          </a:p>
        </p:txBody>
      </p:sp>
    </p:spTree>
    <p:extLst>
      <p:ext uri="{BB962C8B-B14F-4D97-AF65-F5344CB8AC3E}">
        <p14:creationId xmlns:p14="http://schemas.microsoft.com/office/powerpoint/2010/main" val="509262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a:effectLst/>
        </p:spPr>
        <p:txBody>
          <a:bodyPr/>
          <a:lstStyle>
            <a:lvl1pPr>
              <a:defRPr>
                <a:latin typeface="Helvetica"/>
                <a:cs typeface="Helvetica"/>
              </a:defRPr>
            </a:lvl1pPr>
          </a:lstStyle>
          <a:p>
            <a:fld id="{719E6248-47B5-DA49-B1EB-540B903CA564}" type="slidenum">
              <a:rPr lang="en-US" smtClean="0"/>
              <a:pPr/>
              <a:t>16</a:t>
            </a:fld>
            <a:endParaRPr lang="en-US"/>
          </a:p>
        </p:txBody>
      </p:sp>
      <p:sp>
        <p:nvSpPr>
          <p:cNvPr id="2" name="Oval 1"/>
          <p:cNvSpPr/>
          <p:nvPr/>
        </p:nvSpPr>
        <p:spPr>
          <a:xfrm>
            <a:off x="3672672" y="1862294"/>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Stay Alive</a:t>
            </a:r>
            <a:endParaRPr lang="en-CA" dirty="0">
              <a:solidFill>
                <a:schemeClr val="tx1"/>
              </a:solidFill>
            </a:endParaRPr>
          </a:p>
        </p:txBody>
      </p:sp>
      <p:sp>
        <p:nvSpPr>
          <p:cNvPr id="5" name="Oval 4"/>
          <p:cNvSpPr/>
          <p:nvPr/>
        </p:nvSpPr>
        <p:spPr>
          <a:xfrm>
            <a:off x="6121121" y="2455147"/>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Keep Group Alive</a:t>
            </a:r>
            <a:endParaRPr lang="en-CA" dirty="0">
              <a:solidFill>
                <a:schemeClr val="tx1"/>
              </a:solidFill>
            </a:endParaRPr>
          </a:p>
        </p:txBody>
      </p:sp>
      <p:sp>
        <p:nvSpPr>
          <p:cNvPr id="6" name="Oval 5"/>
          <p:cNvSpPr/>
          <p:nvPr/>
        </p:nvSpPr>
        <p:spPr>
          <a:xfrm>
            <a:off x="1157235" y="2455147"/>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Defend Camp</a:t>
            </a:r>
            <a:endParaRPr lang="en-CA" dirty="0">
              <a:solidFill>
                <a:schemeClr val="tx1"/>
              </a:solidFill>
            </a:endParaRPr>
          </a:p>
        </p:txBody>
      </p:sp>
      <p:sp>
        <p:nvSpPr>
          <p:cNvPr id="7" name="Oval 6"/>
          <p:cNvSpPr/>
          <p:nvPr/>
        </p:nvSpPr>
        <p:spPr>
          <a:xfrm>
            <a:off x="2200589" y="5017478"/>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Rob People</a:t>
            </a:r>
            <a:endParaRPr lang="en-CA" dirty="0">
              <a:solidFill>
                <a:schemeClr val="tx1"/>
              </a:solidFill>
            </a:endParaRPr>
          </a:p>
        </p:txBody>
      </p:sp>
      <p:sp>
        <p:nvSpPr>
          <p:cNvPr id="9" name="Oval 8"/>
          <p:cNvSpPr/>
          <p:nvPr/>
        </p:nvSpPr>
        <p:spPr>
          <a:xfrm>
            <a:off x="5144756" y="5025851"/>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Hand out Wealth</a:t>
            </a:r>
            <a:endParaRPr lang="en-CA" dirty="0">
              <a:solidFill>
                <a:schemeClr val="tx1"/>
              </a:solidFill>
            </a:endParaRPr>
          </a:p>
        </p:txBody>
      </p:sp>
      <p:sp>
        <p:nvSpPr>
          <p:cNvPr id="10" name="Oval 9"/>
          <p:cNvSpPr/>
          <p:nvPr/>
        </p:nvSpPr>
        <p:spPr>
          <a:xfrm>
            <a:off x="3637502" y="3216310"/>
            <a:ext cx="1507253" cy="894304"/>
          </a:xfrm>
          <a:prstGeom prst="ellipse">
            <a:avLst/>
          </a:prstGeom>
          <a:solidFill>
            <a:schemeClr val="bg2">
              <a:lumMod val="90000"/>
            </a:schemeClr>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Party Back at Camp</a:t>
            </a:r>
            <a:endParaRPr lang="en-CA" dirty="0">
              <a:solidFill>
                <a:schemeClr val="tx1"/>
              </a:solidFill>
            </a:endParaRPr>
          </a:p>
        </p:txBody>
      </p:sp>
      <p:cxnSp>
        <p:nvCxnSpPr>
          <p:cNvPr id="36" name="Curved Connector 35"/>
          <p:cNvCxnSpPr>
            <a:stCxn id="10" idx="3"/>
            <a:endCxn id="7" idx="0"/>
          </p:cNvCxnSpPr>
          <p:nvPr/>
        </p:nvCxnSpPr>
        <p:spPr>
          <a:xfrm rot="5400000">
            <a:off x="2887309" y="4046553"/>
            <a:ext cx="1037832" cy="904018"/>
          </a:xfrm>
          <a:prstGeom prst="curvedConnector3">
            <a:avLst>
              <a:gd name="adj1" fmla="val 50000"/>
            </a:avLst>
          </a:prstGeom>
          <a:ln>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8" name="Curved Connector 37"/>
          <p:cNvCxnSpPr>
            <a:stCxn id="7" idx="7"/>
            <a:endCxn id="5" idx="4"/>
          </p:cNvCxnSpPr>
          <p:nvPr/>
        </p:nvCxnSpPr>
        <p:spPr>
          <a:xfrm rot="5400000" flipH="1" flipV="1">
            <a:off x="4281432" y="2555130"/>
            <a:ext cx="1798995" cy="3387638"/>
          </a:xfrm>
          <a:prstGeom prst="curvedConnector3">
            <a:avLst/>
          </a:prstGeom>
          <a:ln>
            <a:solidFill>
              <a:srgbClr val="00B0F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0" name="Curved Connector 39"/>
          <p:cNvCxnSpPr>
            <a:stCxn id="7" idx="1"/>
            <a:endCxn id="2" idx="2"/>
          </p:cNvCxnSpPr>
          <p:nvPr/>
        </p:nvCxnSpPr>
        <p:spPr>
          <a:xfrm rot="5400000" flipH="1" flipV="1">
            <a:off x="1627496" y="3103271"/>
            <a:ext cx="2839000" cy="1251351"/>
          </a:xfrm>
          <a:prstGeom prst="curvedConnector2">
            <a:avLst/>
          </a:prstGeom>
          <a:ln>
            <a:solidFill>
              <a:srgbClr val="00B0F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Curved Connector 41"/>
          <p:cNvCxnSpPr>
            <a:stCxn id="7" idx="4"/>
            <a:endCxn id="9" idx="4"/>
          </p:cNvCxnSpPr>
          <p:nvPr/>
        </p:nvCxnSpPr>
        <p:spPr>
          <a:xfrm rot="16200000" flipH="1">
            <a:off x="4422113" y="4443884"/>
            <a:ext cx="8373" cy="2944167"/>
          </a:xfrm>
          <a:prstGeom prst="curvedConnector3">
            <a:avLst>
              <a:gd name="adj1" fmla="val 7870584"/>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9" idx="0"/>
            <a:endCxn id="10" idx="6"/>
          </p:cNvCxnSpPr>
          <p:nvPr/>
        </p:nvCxnSpPr>
        <p:spPr>
          <a:xfrm rot="16200000" flipV="1">
            <a:off x="4840375" y="3967843"/>
            <a:ext cx="1362389" cy="753628"/>
          </a:xfrm>
          <a:prstGeom prst="curvedConnector2">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Curved Connector 45"/>
          <p:cNvCxnSpPr>
            <a:stCxn id="10" idx="2"/>
            <a:endCxn id="6" idx="5"/>
          </p:cNvCxnSpPr>
          <p:nvPr/>
        </p:nvCxnSpPr>
        <p:spPr>
          <a:xfrm rot="10800000">
            <a:off x="2443756" y="3218484"/>
            <a:ext cx="1193746" cy="444979"/>
          </a:xfrm>
          <a:prstGeom prst="curvedConnector2">
            <a:avLst/>
          </a:prstGeom>
          <a:ln>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6" idx="0"/>
            <a:endCxn id="2" idx="0"/>
          </p:cNvCxnSpPr>
          <p:nvPr/>
        </p:nvCxnSpPr>
        <p:spPr>
          <a:xfrm rot="5400000" flipH="1" flipV="1">
            <a:off x="2872154" y="901003"/>
            <a:ext cx="592853" cy="2515437"/>
          </a:xfrm>
          <a:prstGeom prst="curvedConnector3">
            <a:avLst>
              <a:gd name="adj1" fmla="val 194491"/>
            </a:avLst>
          </a:prstGeom>
          <a:ln>
            <a:solidFill>
              <a:srgbClr val="00B0F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Curved Connector 49"/>
          <p:cNvCxnSpPr>
            <a:stCxn id="6" idx="1"/>
            <a:endCxn id="5" idx="0"/>
          </p:cNvCxnSpPr>
          <p:nvPr/>
        </p:nvCxnSpPr>
        <p:spPr>
          <a:xfrm rot="5400000" flipH="1" flipV="1">
            <a:off x="4060873" y="-227759"/>
            <a:ext cx="130968" cy="5496781"/>
          </a:xfrm>
          <a:prstGeom prst="curvedConnector3">
            <a:avLst>
              <a:gd name="adj1" fmla="val 1425401"/>
            </a:avLst>
          </a:prstGeom>
          <a:ln>
            <a:solidFill>
              <a:srgbClr val="00B0F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267690" y="4934936"/>
            <a:ext cx="1696673" cy="1691753"/>
            <a:chOff x="112328" y="3979646"/>
            <a:chExt cx="1696673" cy="1691753"/>
          </a:xfrm>
        </p:grpSpPr>
        <p:cxnSp>
          <p:nvCxnSpPr>
            <p:cNvPr id="60" name="Curved Connector 59"/>
            <p:cNvCxnSpPr/>
            <p:nvPr/>
          </p:nvCxnSpPr>
          <p:spPr>
            <a:xfrm>
              <a:off x="381173" y="4343143"/>
              <a:ext cx="996793" cy="14214"/>
            </a:xfrm>
            <a:prstGeom prst="curvedConnector3">
              <a:avLst/>
            </a:prstGeom>
            <a:ln>
              <a:solidFill>
                <a:srgbClr val="00B0F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1" name="Curved Connector 60"/>
            <p:cNvCxnSpPr/>
            <p:nvPr/>
          </p:nvCxnSpPr>
          <p:spPr>
            <a:xfrm>
              <a:off x="381173" y="5001678"/>
              <a:ext cx="996129" cy="12700"/>
            </a:xfrm>
            <a:prstGeom prst="curvedConnector3">
              <a:avLst/>
            </a:prstGeom>
            <a:ln>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Curved Connector 61"/>
            <p:cNvCxnSpPr/>
            <p:nvPr/>
          </p:nvCxnSpPr>
          <p:spPr>
            <a:xfrm>
              <a:off x="381837" y="5658699"/>
              <a:ext cx="996129" cy="12700"/>
            </a:xfrm>
            <a:prstGeom prst="curvedConnector3">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135757" y="3979646"/>
              <a:ext cx="1531188" cy="369332"/>
            </a:xfrm>
            <a:prstGeom prst="rect">
              <a:avLst/>
            </a:prstGeom>
            <a:noFill/>
          </p:spPr>
          <p:txBody>
            <a:bodyPr wrap="none" rtlCol="0">
              <a:spAutoFit/>
            </a:bodyPr>
            <a:lstStyle/>
            <a:p>
              <a:r>
                <a:rPr lang="en-US" dirty="0"/>
                <a:t>Heal someone</a:t>
              </a:r>
              <a:endParaRPr lang="en-CA" dirty="0"/>
            </a:p>
          </p:txBody>
        </p:sp>
        <p:sp>
          <p:nvSpPr>
            <p:cNvPr id="64" name="TextBox 63"/>
            <p:cNvSpPr txBox="1"/>
            <p:nvPr/>
          </p:nvSpPr>
          <p:spPr>
            <a:xfrm>
              <a:off x="113409" y="4609841"/>
              <a:ext cx="1695592" cy="369332"/>
            </a:xfrm>
            <a:prstGeom prst="rect">
              <a:avLst/>
            </a:prstGeom>
            <a:noFill/>
          </p:spPr>
          <p:txBody>
            <a:bodyPr wrap="none" rtlCol="0">
              <a:spAutoFit/>
            </a:bodyPr>
            <a:lstStyle/>
            <a:p>
              <a:r>
                <a:rPr lang="en-US" dirty="0"/>
                <a:t>Attack someone</a:t>
              </a:r>
              <a:endParaRPr lang="en-CA" dirty="0"/>
            </a:p>
          </p:txBody>
        </p:sp>
        <p:sp>
          <p:nvSpPr>
            <p:cNvPr id="65" name="TextBox 64"/>
            <p:cNvSpPr txBox="1"/>
            <p:nvPr/>
          </p:nvSpPr>
          <p:spPr>
            <a:xfrm>
              <a:off x="112328" y="5288337"/>
              <a:ext cx="1447256" cy="369332"/>
            </a:xfrm>
            <a:prstGeom prst="rect">
              <a:avLst/>
            </a:prstGeom>
            <a:noFill/>
          </p:spPr>
          <p:txBody>
            <a:bodyPr wrap="none" rtlCol="0">
              <a:spAutoFit/>
            </a:bodyPr>
            <a:lstStyle/>
            <a:p>
              <a:r>
                <a:rPr lang="en-US" dirty="0"/>
                <a:t>Move around</a:t>
              </a:r>
              <a:endParaRPr lang="en-CA" dirty="0"/>
            </a:p>
          </p:txBody>
        </p:sp>
      </p:grpSp>
    </p:spTree>
    <p:extLst>
      <p:ext uri="{BB962C8B-B14F-4D97-AF65-F5344CB8AC3E}">
        <p14:creationId xmlns:p14="http://schemas.microsoft.com/office/powerpoint/2010/main" val="415808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So – I want to rob someone… How?</a:t>
            </a:r>
          </a:p>
          <a:p>
            <a:endParaRPr lang="en-US" sz="3200" dirty="0"/>
          </a:p>
          <a:p>
            <a:r>
              <a:rPr lang="en-US" sz="3200" dirty="0"/>
              <a:t>This is the next level down.  Once a goal has been set, there are going to be a number of </a:t>
            </a:r>
            <a:r>
              <a:rPr lang="en-US" sz="3200" dirty="0" err="1"/>
              <a:t>substeps</a:t>
            </a:r>
            <a:r>
              <a:rPr lang="en-US" sz="3200" dirty="0"/>
              <a:t> to complete the task.</a:t>
            </a:r>
          </a:p>
          <a:p>
            <a:endParaRPr lang="en-US" sz="3200" dirty="0"/>
          </a:p>
          <a:p>
            <a:r>
              <a:rPr lang="en-US" sz="3200" dirty="0"/>
              <a:t>Consider Self Heal.</a:t>
            </a:r>
          </a:p>
          <a:p>
            <a:endParaRPr lang="en-US" sz="3200" dirty="0"/>
          </a:p>
          <a:p>
            <a:r>
              <a:rPr lang="en-US" sz="3200" dirty="0"/>
              <a:t>First off, how many ways of doing this do we have available?</a:t>
            </a:r>
          </a:p>
        </p:txBody>
      </p:sp>
    </p:spTree>
    <p:extLst>
      <p:ext uri="{BB962C8B-B14F-4D97-AF65-F5344CB8AC3E}">
        <p14:creationId xmlns:p14="http://schemas.microsoft.com/office/powerpoint/2010/main" val="1100488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Self healing 101</a:t>
            </a:r>
          </a:p>
          <a:p>
            <a:endParaRPr lang="en-US" sz="3200" dirty="0"/>
          </a:p>
          <a:p>
            <a:r>
              <a:rPr lang="en-US" sz="3200" dirty="0"/>
              <a:t>I could (in speed of healing order):</a:t>
            </a:r>
          </a:p>
          <a:p>
            <a:endParaRPr lang="en-US" sz="3200" dirty="0"/>
          </a:p>
          <a:p>
            <a:pPr marL="514350" indent="-514350">
              <a:buFont typeface="+mj-lt"/>
              <a:buAutoNum type="arabicPeriod"/>
            </a:pPr>
            <a:r>
              <a:rPr lang="en-US" sz="3200" dirty="0"/>
              <a:t>Quaff a potion</a:t>
            </a:r>
          </a:p>
          <a:p>
            <a:pPr marL="514350" indent="-514350">
              <a:buFont typeface="+mj-lt"/>
              <a:buAutoNum type="arabicPeriod"/>
            </a:pPr>
            <a:r>
              <a:rPr lang="en-US" sz="3200" dirty="0"/>
              <a:t>Cast a healing spell</a:t>
            </a:r>
          </a:p>
          <a:p>
            <a:pPr marL="514350" indent="-514350">
              <a:buFont typeface="+mj-lt"/>
              <a:buAutoNum type="arabicPeriod"/>
            </a:pPr>
            <a:r>
              <a:rPr lang="en-US" sz="3200" dirty="0"/>
              <a:t>Move close enough to a team member that they will cast healing on me when they have time, or if they think I’m hurt enough</a:t>
            </a:r>
          </a:p>
          <a:p>
            <a:pPr marL="514350" indent="-514350">
              <a:buFont typeface="+mj-lt"/>
              <a:buAutoNum type="arabicPeriod"/>
            </a:pPr>
            <a:r>
              <a:rPr lang="en-US" sz="3200" dirty="0"/>
              <a:t>Run away and regenerate slowly</a:t>
            </a:r>
          </a:p>
        </p:txBody>
      </p:sp>
    </p:spTree>
    <p:extLst>
      <p:ext uri="{BB962C8B-B14F-4D97-AF65-F5344CB8AC3E}">
        <p14:creationId xmlns:p14="http://schemas.microsoft.com/office/powerpoint/2010/main" val="355745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Self healing 101</a:t>
            </a:r>
          </a:p>
          <a:p>
            <a:endParaRPr lang="en-US" sz="3200" dirty="0"/>
          </a:p>
          <a:p>
            <a:r>
              <a:rPr lang="en-US" sz="3200" dirty="0"/>
              <a:t>Each of these actions will have a number of preconditions, and a set of steps needed to complete them.</a:t>
            </a:r>
          </a:p>
          <a:p>
            <a:endParaRPr lang="en-US" sz="3200" dirty="0"/>
          </a:p>
          <a:p>
            <a:pPr marL="457200" indent="-457200">
              <a:buFont typeface="Arial" panose="020B0604020202020204" pitchFamily="34" charset="0"/>
              <a:buChar char="•"/>
            </a:pPr>
            <a:r>
              <a:rPr lang="en-US" sz="3200" dirty="0"/>
              <a:t>Quaff a potion – must have a potion of healing.</a:t>
            </a:r>
          </a:p>
          <a:p>
            <a:pPr marL="457200" indent="-457200">
              <a:buFont typeface="Arial" panose="020B0604020202020204" pitchFamily="34" charset="0"/>
              <a:buChar char="•"/>
            </a:pPr>
            <a:r>
              <a:rPr lang="en-US" sz="3200" dirty="0"/>
              <a:t>Get potion from pack</a:t>
            </a:r>
          </a:p>
          <a:p>
            <a:pPr marL="457200" indent="-457200">
              <a:buFont typeface="Arial" panose="020B0604020202020204" pitchFamily="34" charset="0"/>
              <a:buChar char="•"/>
            </a:pPr>
            <a:r>
              <a:rPr lang="en-US" sz="3200" dirty="0"/>
              <a:t>Drink potion</a:t>
            </a:r>
          </a:p>
        </p:txBody>
      </p:sp>
    </p:spTree>
    <p:extLst>
      <p:ext uri="{BB962C8B-B14F-4D97-AF65-F5344CB8AC3E}">
        <p14:creationId xmlns:p14="http://schemas.microsoft.com/office/powerpoint/2010/main" val="285888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8" name="Rectangle 7"/>
          <p:cNvSpPr/>
          <p:nvPr/>
        </p:nvSpPr>
        <p:spPr>
          <a:xfrm>
            <a:off x="511655" y="665017"/>
            <a:ext cx="8228584" cy="2554545"/>
          </a:xfrm>
          <a:prstGeom prst="rect">
            <a:avLst/>
          </a:prstGeom>
        </p:spPr>
        <p:txBody>
          <a:bodyPr wrap="square">
            <a:spAutoFit/>
          </a:bodyPr>
          <a:lstStyle/>
          <a:p>
            <a:r>
              <a:rPr lang="en-US" sz="3200" dirty="0"/>
              <a:t>Today’s  content.</a:t>
            </a:r>
          </a:p>
          <a:p>
            <a:pPr marL="457200" indent="-457200">
              <a:buFont typeface="Arial" panose="020B0604020202020204" pitchFamily="34" charset="0"/>
              <a:buChar char="•"/>
            </a:pPr>
            <a:r>
              <a:rPr lang="en-US" sz="3200" dirty="0"/>
              <a:t>Quiz review</a:t>
            </a:r>
          </a:p>
          <a:p>
            <a:pPr marL="457200" indent="-457200">
              <a:buFont typeface="Arial" panose="020B0604020202020204" pitchFamily="34" charset="0"/>
              <a:buChar char="•"/>
            </a:pPr>
            <a:r>
              <a:rPr lang="en-US" sz="3200" dirty="0"/>
              <a:t>AI Behavior</a:t>
            </a:r>
          </a:p>
          <a:p>
            <a:pPr marL="457200" indent="-457200">
              <a:buFont typeface="Arial" panose="020B0604020202020204" pitchFamily="34" charset="0"/>
              <a:buChar char="•"/>
            </a:pPr>
            <a:r>
              <a:rPr lang="en-US" sz="3200" dirty="0"/>
              <a:t>In Class Assignment adding run commands to the game.</a:t>
            </a:r>
            <a:endParaRPr lang="en-CA" sz="3200" dirty="0"/>
          </a:p>
        </p:txBody>
      </p:sp>
    </p:spTree>
    <p:extLst>
      <p:ext uri="{BB962C8B-B14F-4D97-AF65-F5344CB8AC3E}">
        <p14:creationId xmlns:p14="http://schemas.microsoft.com/office/powerpoint/2010/main" val="32846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Self healing 101</a:t>
            </a:r>
          </a:p>
          <a:p>
            <a:endParaRPr lang="en-US" sz="3200" dirty="0"/>
          </a:p>
          <a:p>
            <a:r>
              <a:rPr lang="en-US" sz="3200" dirty="0"/>
              <a:t>Cast healing spell – Must have spell points left, and know healing spell.</a:t>
            </a:r>
          </a:p>
          <a:p>
            <a:endParaRPr lang="en-US" sz="3200" dirty="0"/>
          </a:p>
          <a:p>
            <a:pPr marL="457200" indent="-457200">
              <a:buFont typeface="Arial" panose="020B0604020202020204" pitchFamily="34" charset="0"/>
              <a:buChar char="•"/>
            </a:pPr>
            <a:r>
              <a:rPr lang="en-US" sz="3200" dirty="0"/>
              <a:t>Evaluate amount of health we have lost</a:t>
            </a:r>
          </a:p>
          <a:p>
            <a:pPr marL="457200" indent="-457200">
              <a:buFont typeface="Arial" panose="020B0604020202020204" pitchFamily="34" charset="0"/>
              <a:buChar char="•"/>
            </a:pPr>
            <a:r>
              <a:rPr lang="en-US" sz="3200" dirty="0"/>
              <a:t>Select most effective healing spell that we have enough points to cast</a:t>
            </a:r>
          </a:p>
          <a:p>
            <a:pPr marL="457200" indent="-457200">
              <a:buFont typeface="Arial" panose="020B0604020202020204" pitchFamily="34" charset="0"/>
              <a:buChar char="•"/>
            </a:pPr>
            <a:r>
              <a:rPr lang="en-US" sz="3200" dirty="0"/>
              <a:t>Cast healing spell</a:t>
            </a:r>
          </a:p>
          <a:p>
            <a:pPr marL="457200" indent="-457200">
              <a:buFont typeface="Arial" panose="020B0604020202020204" pitchFamily="34" charset="0"/>
              <a:buChar char="•"/>
            </a:pPr>
            <a:r>
              <a:rPr lang="en-US" sz="3200" dirty="0"/>
              <a:t>Select self as target</a:t>
            </a:r>
          </a:p>
        </p:txBody>
      </p:sp>
    </p:spTree>
    <p:extLst>
      <p:ext uri="{BB962C8B-B14F-4D97-AF65-F5344CB8AC3E}">
        <p14:creationId xmlns:p14="http://schemas.microsoft.com/office/powerpoint/2010/main" val="420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Self healing 101</a:t>
            </a:r>
          </a:p>
          <a:p>
            <a:endParaRPr lang="en-US" sz="3200" dirty="0"/>
          </a:p>
          <a:p>
            <a:r>
              <a:rPr lang="en-US" sz="3200" dirty="0"/>
              <a:t>Have team member cast healing – Must have live team member left. Must be able to move to team member. Team member agreeable to heal</a:t>
            </a:r>
          </a:p>
          <a:p>
            <a:endParaRPr lang="en-US" sz="3200" dirty="0"/>
          </a:p>
          <a:p>
            <a:pPr marL="457200" indent="-457200">
              <a:buFont typeface="Arial" panose="020B0604020202020204" pitchFamily="34" charset="0"/>
              <a:buChar char="•"/>
            </a:pPr>
            <a:r>
              <a:rPr lang="en-US" sz="3200" dirty="0"/>
              <a:t>Select team members with healing spells left</a:t>
            </a:r>
          </a:p>
          <a:p>
            <a:pPr marL="457200" indent="-457200">
              <a:buFont typeface="Arial" panose="020B0604020202020204" pitchFamily="34" charset="0"/>
              <a:buChar char="•"/>
            </a:pPr>
            <a:r>
              <a:rPr lang="en-US" sz="3200" dirty="0"/>
              <a:t>Look at time to get to them</a:t>
            </a:r>
          </a:p>
          <a:p>
            <a:pPr marL="457200" indent="-457200">
              <a:buFont typeface="Arial" panose="020B0604020202020204" pitchFamily="34" charset="0"/>
              <a:buChar char="•"/>
            </a:pPr>
            <a:r>
              <a:rPr lang="en-US" sz="3200" dirty="0"/>
              <a:t>Select best team member to get healing from</a:t>
            </a:r>
          </a:p>
          <a:p>
            <a:pPr marL="457200" indent="-457200">
              <a:buFont typeface="Arial" panose="020B0604020202020204" pitchFamily="34" charset="0"/>
              <a:buChar char="•"/>
            </a:pPr>
            <a:r>
              <a:rPr lang="en-US" sz="3200" dirty="0"/>
              <a:t>Move to team member</a:t>
            </a:r>
          </a:p>
          <a:p>
            <a:pPr marL="457200" indent="-457200">
              <a:buFont typeface="Arial" panose="020B0604020202020204" pitchFamily="34" charset="0"/>
              <a:buChar char="•"/>
            </a:pPr>
            <a:r>
              <a:rPr lang="en-US" sz="3200" dirty="0"/>
              <a:t>Signal need to be healed</a:t>
            </a:r>
          </a:p>
          <a:p>
            <a:pPr marL="457200" indent="-457200">
              <a:buFont typeface="Arial" panose="020B0604020202020204" pitchFamily="34" charset="0"/>
              <a:buChar char="•"/>
            </a:pPr>
            <a:r>
              <a:rPr lang="en-US" sz="3200" dirty="0"/>
              <a:t>Wait for healing to be applied</a:t>
            </a:r>
          </a:p>
        </p:txBody>
      </p:sp>
    </p:spTree>
    <p:extLst>
      <p:ext uri="{BB962C8B-B14F-4D97-AF65-F5344CB8AC3E}">
        <p14:creationId xmlns:p14="http://schemas.microsoft.com/office/powerpoint/2010/main" val="4225353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Self healing 101</a:t>
            </a:r>
          </a:p>
          <a:p>
            <a:endParaRPr lang="en-US" sz="3200" dirty="0"/>
          </a:p>
          <a:p>
            <a:r>
              <a:rPr lang="en-US" sz="3200" dirty="0"/>
              <a:t>Run away and regenerate – Must have clear path away from combat. Must not be suffering from DoT that will kill us.</a:t>
            </a:r>
          </a:p>
          <a:p>
            <a:endParaRPr lang="en-US" sz="3200" dirty="0"/>
          </a:p>
          <a:p>
            <a:pPr marL="457200" indent="-457200">
              <a:buFont typeface="Arial" panose="020B0604020202020204" pitchFamily="34" charset="0"/>
              <a:buChar char="•"/>
            </a:pPr>
            <a:r>
              <a:rPr lang="en-US" sz="3200" dirty="0"/>
              <a:t>Select location to flee to</a:t>
            </a:r>
          </a:p>
          <a:p>
            <a:pPr marL="457200" indent="-457200">
              <a:buFont typeface="Arial" panose="020B0604020202020204" pitchFamily="34" charset="0"/>
              <a:buChar char="•"/>
            </a:pPr>
            <a:r>
              <a:rPr lang="en-US" sz="3200" dirty="0"/>
              <a:t>Move to location</a:t>
            </a:r>
          </a:p>
          <a:p>
            <a:pPr marL="457200" indent="-457200">
              <a:buFont typeface="Arial" panose="020B0604020202020204" pitchFamily="34" charset="0"/>
              <a:buChar char="•"/>
            </a:pPr>
            <a:r>
              <a:rPr lang="en-US" sz="3200" dirty="0"/>
              <a:t>Wait for hit points to recover</a:t>
            </a:r>
          </a:p>
        </p:txBody>
      </p:sp>
    </p:spTree>
    <p:extLst>
      <p:ext uri="{BB962C8B-B14F-4D97-AF65-F5344CB8AC3E}">
        <p14:creationId xmlns:p14="http://schemas.microsoft.com/office/powerpoint/2010/main" val="945144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Things can go wrong though.</a:t>
            </a:r>
          </a:p>
          <a:p>
            <a:endParaRPr lang="en-US" sz="3200" dirty="0"/>
          </a:p>
          <a:p>
            <a:r>
              <a:rPr lang="en-US" sz="3200" dirty="0"/>
              <a:t>Obviously, if we’re trapped in a corner, with no potions, spells, or way out, we’ve got a problem.</a:t>
            </a:r>
          </a:p>
          <a:p>
            <a:endParaRPr lang="en-US" sz="3200" dirty="0"/>
          </a:p>
          <a:p>
            <a:r>
              <a:rPr lang="en-US" sz="3200" dirty="0"/>
              <a:t>But, even if there is a way out, we may still be interrupted along the way, or have our priorities changed as we go.</a:t>
            </a:r>
          </a:p>
          <a:p>
            <a:endParaRPr lang="en-US" sz="3200" dirty="0"/>
          </a:p>
          <a:p>
            <a:r>
              <a:rPr lang="en-US" sz="3200" dirty="0"/>
              <a:t>This can always change, and we may need to re-evaluate things as we go.</a:t>
            </a:r>
          </a:p>
        </p:txBody>
      </p:sp>
    </p:spTree>
    <p:extLst>
      <p:ext uri="{BB962C8B-B14F-4D97-AF65-F5344CB8AC3E}">
        <p14:creationId xmlns:p14="http://schemas.microsoft.com/office/powerpoint/2010/main" val="119744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Actually performing the actions.</a:t>
            </a:r>
          </a:p>
          <a:p>
            <a:endParaRPr lang="en-US" sz="3200" dirty="0"/>
          </a:p>
          <a:p>
            <a:r>
              <a:rPr lang="en-US" sz="3200" dirty="0"/>
              <a:t>Some of the steps we’ve decided to run are straight forward, and nearly instantaneous. However, others, like select location to flee to are not so obvious.</a:t>
            </a:r>
          </a:p>
          <a:p>
            <a:endParaRPr lang="en-US" sz="3200" dirty="0"/>
          </a:p>
          <a:p>
            <a:r>
              <a:rPr lang="en-US" sz="3200" dirty="0"/>
              <a:t>Normally, a path finding algorithm would require a destination, and then tell you the path to get there.</a:t>
            </a:r>
          </a:p>
          <a:p>
            <a:endParaRPr lang="en-US" sz="3200" dirty="0"/>
          </a:p>
          <a:p>
            <a:r>
              <a:rPr lang="en-US" sz="3200" dirty="0"/>
              <a:t>We need to find the destination…</a:t>
            </a:r>
          </a:p>
        </p:txBody>
      </p:sp>
    </p:spTree>
    <p:extLst>
      <p:ext uri="{BB962C8B-B14F-4D97-AF65-F5344CB8AC3E}">
        <p14:creationId xmlns:p14="http://schemas.microsoft.com/office/powerpoint/2010/main" val="178965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25</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Actually performing the actions.</a:t>
            </a:r>
          </a:p>
          <a:p>
            <a:endParaRPr lang="en-US" sz="3200" dirty="0"/>
          </a:p>
          <a:p>
            <a:r>
              <a:rPr lang="en-US" sz="3200" dirty="0"/>
              <a:t>This is actually more straightforward than it might seem.</a:t>
            </a:r>
          </a:p>
          <a:p>
            <a:endParaRPr lang="en-US" sz="3200" dirty="0"/>
          </a:p>
          <a:p>
            <a:r>
              <a:rPr lang="en-US" sz="3200" dirty="0"/>
              <a:t>Instead of finding a path that has the least cost, find a path that has the highest distance from the current location, at each step making sure that the path is taking you the furthest possible distance…</a:t>
            </a:r>
          </a:p>
        </p:txBody>
      </p:sp>
    </p:spTree>
    <p:extLst>
      <p:ext uri="{BB962C8B-B14F-4D97-AF65-F5344CB8AC3E}">
        <p14:creationId xmlns:p14="http://schemas.microsoft.com/office/powerpoint/2010/main" val="2992152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26</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Actually performing the actions.</a:t>
            </a:r>
          </a:p>
          <a:p>
            <a:endParaRPr lang="en-US" sz="3200" dirty="0"/>
          </a:p>
          <a:p>
            <a:r>
              <a:rPr lang="en-US" sz="3200" dirty="0"/>
              <a:t>If you’re trying to get to a team mate, then normal pathfinding will work.</a:t>
            </a:r>
          </a:p>
          <a:p>
            <a:endParaRPr lang="en-US" sz="3200" dirty="0"/>
          </a:p>
          <a:p>
            <a:r>
              <a:rPr lang="en-US" sz="3200" dirty="0"/>
              <a:t>Recall that this takes time to run – it may be a frame or two before it has been fully computed.</a:t>
            </a:r>
          </a:p>
          <a:p>
            <a:endParaRPr lang="en-US" sz="3200" dirty="0"/>
          </a:p>
          <a:p>
            <a:r>
              <a:rPr lang="en-US" sz="3200" dirty="0"/>
              <a:t>Take a hint from the GPS world.  Precompute paths between areas, then </a:t>
            </a:r>
            <a:r>
              <a:rPr lang="en-US" sz="3200" dirty="0" err="1"/>
              <a:t>pathfind</a:t>
            </a:r>
            <a:r>
              <a:rPr lang="en-US" sz="3200" dirty="0"/>
              <a:t> from the player to an area, then from the team member to an area, then route between them.</a:t>
            </a:r>
          </a:p>
        </p:txBody>
      </p:sp>
    </p:spTree>
    <p:extLst>
      <p:ext uri="{BB962C8B-B14F-4D97-AF65-F5344CB8AC3E}">
        <p14:creationId xmlns:p14="http://schemas.microsoft.com/office/powerpoint/2010/main" val="3945683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27</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Now, there is a question to be answered.</a:t>
            </a:r>
          </a:p>
          <a:p>
            <a:endParaRPr lang="en-US" sz="3200" dirty="0"/>
          </a:p>
          <a:p>
            <a:r>
              <a:rPr lang="en-US" sz="3200" dirty="0"/>
              <a:t>How frequently do we need to do each of these actions?</a:t>
            </a:r>
          </a:p>
          <a:p>
            <a:endParaRPr lang="en-US" sz="3200" dirty="0"/>
          </a:p>
          <a:p>
            <a:r>
              <a:rPr lang="en-US" sz="3200" dirty="0"/>
              <a:t>Well, the high level goal setting is going to be event driven – hit points changed, enemy in sight, that type of thing. A change of state here will happen at an arbitrary time.</a:t>
            </a:r>
          </a:p>
          <a:p>
            <a:endParaRPr lang="en-US" sz="3200" dirty="0"/>
          </a:p>
          <a:p>
            <a:r>
              <a:rPr lang="en-US" sz="3200" dirty="0"/>
              <a:t>Selection of what to do to achieve that goal will occur when the goal is updated.</a:t>
            </a:r>
          </a:p>
        </p:txBody>
      </p:sp>
    </p:spTree>
    <p:extLst>
      <p:ext uri="{BB962C8B-B14F-4D97-AF65-F5344CB8AC3E}">
        <p14:creationId xmlns:p14="http://schemas.microsoft.com/office/powerpoint/2010/main" val="68896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28</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How frequently do we need to do each of these actions?</a:t>
            </a:r>
          </a:p>
          <a:p>
            <a:endParaRPr lang="en-US" sz="3200" dirty="0"/>
          </a:p>
          <a:p>
            <a:r>
              <a:rPr lang="en-US" sz="3200" dirty="0"/>
              <a:t>This will set off the next state machine, which will walk through the steps to complete the task.</a:t>
            </a:r>
          </a:p>
          <a:p>
            <a:endParaRPr lang="en-US" sz="3200" dirty="0"/>
          </a:p>
          <a:p>
            <a:r>
              <a:rPr lang="en-US" sz="3200" dirty="0"/>
              <a:t>The individual actions will be processing each frame. We may need to move. We may need to check the path finding at any time (maybe the player we hoped to heal us has moved since we decided where to go)</a:t>
            </a:r>
          </a:p>
        </p:txBody>
      </p:sp>
    </p:spTree>
    <p:extLst>
      <p:ext uri="{BB962C8B-B14F-4D97-AF65-F5344CB8AC3E}">
        <p14:creationId xmlns:p14="http://schemas.microsoft.com/office/powerpoint/2010/main" val="3663260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Quiz review</a:t>
            </a:r>
          </a:p>
          <a:p>
            <a:endParaRPr lang="en-US" sz="3200" dirty="0"/>
          </a:p>
          <a:p>
            <a:r>
              <a:rPr lang="en-US" sz="3200" dirty="0"/>
              <a:t>1) Write me an implementation of </a:t>
            </a:r>
            <a:r>
              <a:rPr lang="en-US" sz="3200" dirty="0" err="1"/>
              <a:t>getInstance</a:t>
            </a:r>
            <a:r>
              <a:rPr lang="en-US" sz="3200" dirty="0"/>
              <a:t>():</a:t>
            </a:r>
          </a:p>
          <a:p>
            <a:endParaRPr lang="en-US" sz="3200" dirty="0"/>
          </a:p>
          <a:p>
            <a:r>
              <a:rPr lang="en-US" sz="3200" dirty="0"/>
              <a:t>Foo *Foo::</a:t>
            </a:r>
            <a:r>
              <a:rPr lang="en-US" sz="3200" dirty="0" err="1"/>
              <a:t>getInstance</a:t>
            </a:r>
            <a:r>
              <a:rPr lang="en-US" sz="3200" dirty="0"/>
              <a:t>()</a:t>
            </a:r>
          </a:p>
          <a:p>
            <a:r>
              <a:rPr lang="en-US" sz="3200" dirty="0"/>
              <a:t>{</a:t>
            </a:r>
          </a:p>
          <a:p>
            <a:r>
              <a:rPr lang="en-US" sz="3200" dirty="0"/>
              <a:t>	if (instance == NULL)</a:t>
            </a:r>
          </a:p>
          <a:p>
            <a:r>
              <a:rPr lang="en-US" sz="3200" dirty="0"/>
              <a:t>	{</a:t>
            </a:r>
          </a:p>
          <a:p>
            <a:r>
              <a:rPr lang="en-US" sz="3200" dirty="0"/>
              <a:t>		instance = new Foo();</a:t>
            </a:r>
          </a:p>
          <a:p>
            <a:r>
              <a:rPr lang="en-US" sz="3200" dirty="0"/>
              <a:t>	}</a:t>
            </a:r>
          </a:p>
          <a:p>
            <a:r>
              <a:rPr lang="en-US" sz="3200" dirty="0"/>
              <a:t>	return instance;</a:t>
            </a:r>
          </a:p>
          <a:p>
            <a:r>
              <a:rPr lang="en-US" sz="3200" dirty="0"/>
              <a:t>}</a:t>
            </a:r>
          </a:p>
        </p:txBody>
      </p:sp>
    </p:spTree>
    <p:extLst>
      <p:ext uri="{BB962C8B-B14F-4D97-AF65-F5344CB8AC3E}">
        <p14:creationId xmlns:p14="http://schemas.microsoft.com/office/powerpoint/2010/main" val="220953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4031873"/>
          </a:xfrm>
          <a:prstGeom prst="rect">
            <a:avLst/>
          </a:prstGeom>
        </p:spPr>
        <p:txBody>
          <a:bodyPr wrap="square">
            <a:spAutoFit/>
          </a:bodyPr>
          <a:lstStyle/>
          <a:p>
            <a:r>
              <a:rPr lang="en-US" sz="3200" dirty="0"/>
              <a:t>Quiz review</a:t>
            </a:r>
          </a:p>
          <a:p>
            <a:endParaRPr lang="en-US" sz="3200" dirty="0"/>
          </a:p>
          <a:p>
            <a:r>
              <a:rPr lang="en-US" sz="3200" dirty="0"/>
              <a:t>2) Who sends the notification and who receives it:</a:t>
            </a:r>
          </a:p>
          <a:p>
            <a:endParaRPr lang="en-US" sz="3200" dirty="0"/>
          </a:p>
          <a:p>
            <a:r>
              <a:rPr lang="en-US" sz="3200" dirty="0"/>
              <a:t>The subject being observed sends the notification to any and all observers that have registered their interest with it.</a:t>
            </a:r>
          </a:p>
        </p:txBody>
      </p:sp>
    </p:spTree>
    <p:extLst>
      <p:ext uri="{BB962C8B-B14F-4D97-AF65-F5344CB8AC3E}">
        <p14:creationId xmlns:p14="http://schemas.microsoft.com/office/powerpoint/2010/main" val="41069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Quiz review</a:t>
            </a:r>
          </a:p>
          <a:p>
            <a:endParaRPr lang="en-US" sz="3200" dirty="0"/>
          </a:p>
          <a:p>
            <a:r>
              <a:rPr lang="en-US" sz="3200" dirty="0"/>
              <a:t>3) Why does a decorator both inherit from and contain an instance of the class it is decorating:</a:t>
            </a:r>
          </a:p>
          <a:p>
            <a:endParaRPr lang="en-US" sz="3200" dirty="0"/>
          </a:p>
          <a:p>
            <a:r>
              <a:rPr lang="en-US" sz="3200" dirty="0"/>
              <a:t>It contains an instance so that it can ask the instance to contribute to the behavior.  It inherits from the class so that it can decorate other decorators as well – without that, you could only have one layer of decoration.</a:t>
            </a:r>
          </a:p>
        </p:txBody>
      </p:sp>
    </p:spTree>
    <p:extLst>
      <p:ext uri="{BB962C8B-B14F-4D97-AF65-F5344CB8AC3E}">
        <p14:creationId xmlns:p14="http://schemas.microsoft.com/office/powerpoint/2010/main" val="127497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Quiz review</a:t>
            </a:r>
          </a:p>
          <a:p>
            <a:endParaRPr lang="en-US" sz="3200" dirty="0"/>
          </a:p>
          <a:p>
            <a:r>
              <a:rPr lang="en-US" sz="3200" dirty="0"/>
              <a:t>4) Advantages of </a:t>
            </a:r>
            <a:r>
              <a:rPr lang="en-US" sz="3200" dirty="0" err="1"/>
              <a:t>PlusAny</a:t>
            </a:r>
            <a:r>
              <a:rPr lang="en-US" sz="3200" dirty="0"/>
              <a:t> over many </a:t>
            </a:r>
            <a:r>
              <a:rPr lang="en-US" sz="3200" dirty="0" err="1"/>
              <a:t>PlusOnes</a:t>
            </a:r>
            <a:r>
              <a:rPr lang="en-US" sz="3200" dirty="0"/>
              <a:t>:</a:t>
            </a:r>
          </a:p>
          <a:p>
            <a:endParaRPr lang="en-US" sz="3200" dirty="0"/>
          </a:p>
          <a:p>
            <a:pPr marL="457200" indent="-457200">
              <a:buFont typeface="Arial" panose="020B0604020202020204" pitchFamily="34" charset="0"/>
              <a:buChar char="•"/>
            </a:pPr>
            <a:r>
              <a:rPr lang="en-US" sz="3200" dirty="0"/>
              <a:t>Efficiency – only need to ask one thing to do the calculation</a:t>
            </a:r>
          </a:p>
          <a:p>
            <a:pPr marL="457200" indent="-457200">
              <a:buFont typeface="Arial" panose="020B0604020202020204" pitchFamily="34" charset="0"/>
              <a:buChar char="•"/>
            </a:pPr>
            <a:r>
              <a:rPr lang="en-US" sz="3200" dirty="0"/>
              <a:t>Easier to get the code correct. Did you add the right number of </a:t>
            </a:r>
            <a:r>
              <a:rPr lang="en-US" sz="3200" dirty="0" err="1"/>
              <a:t>PlusOne’s</a:t>
            </a:r>
            <a:r>
              <a:rPr lang="en-US" sz="3200" dirty="0"/>
              <a:t>?</a:t>
            </a:r>
          </a:p>
          <a:p>
            <a:pPr marL="457200" indent="-457200">
              <a:buFont typeface="Arial" panose="020B0604020202020204" pitchFamily="34" charset="0"/>
              <a:buChar char="•"/>
            </a:pPr>
            <a:r>
              <a:rPr lang="en-US" sz="3200" dirty="0"/>
              <a:t>Cursed weapons. Sure, you could add a couple billion </a:t>
            </a:r>
            <a:r>
              <a:rPr lang="en-US" sz="3200" dirty="0" err="1"/>
              <a:t>PlusOnes</a:t>
            </a:r>
            <a:r>
              <a:rPr lang="en-US" sz="3200" dirty="0"/>
              <a:t> so your damage value wraps, but isn’t </a:t>
            </a:r>
            <a:r>
              <a:rPr lang="en-US" sz="3200" dirty="0" err="1"/>
              <a:t>PlusAny</a:t>
            </a:r>
            <a:r>
              <a:rPr lang="en-US" sz="3200" dirty="0"/>
              <a:t>(sword,-3) easier?</a:t>
            </a:r>
          </a:p>
        </p:txBody>
      </p:sp>
    </p:spTree>
    <p:extLst>
      <p:ext uri="{BB962C8B-B14F-4D97-AF65-F5344CB8AC3E}">
        <p14:creationId xmlns:p14="http://schemas.microsoft.com/office/powerpoint/2010/main" val="284822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Quiz review</a:t>
            </a:r>
          </a:p>
          <a:p>
            <a:endParaRPr lang="en-US" sz="3200" dirty="0"/>
          </a:p>
          <a:p>
            <a:r>
              <a:rPr lang="en-US" sz="3200" dirty="0"/>
              <a:t>5) Examples of 4 instances where you could use component model:</a:t>
            </a:r>
          </a:p>
          <a:p>
            <a:endParaRPr lang="en-US" sz="3200" dirty="0"/>
          </a:p>
          <a:p>
            <a:r>
              <a:rPr lang="en-US" sz="3200" dirty="0"/>
              <a:t>There is a nice picture in the slides that covers this one. Not going to reproduce it here.</a:t>
            </a:r>
          </a:p>
          <a:p>
            <a:endParaRPr lang="en-US" sz="3200" dirty="0"/>
          </a:p>
          <a:p>
            <a:r>
              <a:rPr lang="en-US" sz="3200" dirty="0"/>
              <a:t>Please remember what the number 4 means though.</a:t>
            </a:r>
          </a:p>
        </p:txBody>
      </p:sp>
    </p:spTree>
    <p:extLst>
      <p:ext uri="{BB962C8B-B14F-4D97-AF65-F5344CB8AC3E}">
        <p14:creationId xmlns:p14="http://schemas.microsoft.com/office/powerpoint/2010/main" val="209885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Quiz review</a:t>
            </a:r>
          </a:p>
          <a:p>
            <a:endParaRPr lang="en-US" sz="3200" dirty="0"/>
          </a:p>
          <a:p>
            <a:r>
              <a:rPr lang="en-US" sz="3200" dirty="0"/>
              <a:t>6) Advantage of ECS over decorator</a:t>
            </a:r>
          </a:p>
          <a:p>
            <a:endParaRPr lang="en-US" sz="3200" dirty="0"/>
          </a:p>
          <a:p>
            <a:pPr marL="457200" indent="-457200">
              <a:buFont typeface="Arial" panose="020B0604020202020204" pitchFamily="34" charset="0"/>
              <a:buChar char="•"/>
            </a:pPr>
            <a:r>
              <a:rPr lang="en-US" sz="3200" dirty="0"/>
              <a:t>Ease of removing components</a:t>
            </a:r>
          </a:p>
          <a:p>
            <a:pPr marL="457200" indent="-457200">
              <a:buFont typeface="Arial" panose="020B0604020202020204" pitchFamily="34" charset="0"/>
              <a:buChar char="•"/>
            </a:pPr>
            <a:r>
              <a:rPr lang="en-US" sz="3200" dirty="0"/>
              <a:t>Ability to filter based on type of component (i.e. fire damage)</a:t>
            </a:r>
          </a:p>
          <a:p>
            <a:pPr marL="457200" indent="-457200">
              <a:buFont typeface="Arial" panose="020B0604020202020204" pitchFamily="34" charset="0"/>
              <a:buChar char="•"/>
            </a:pPr>
            <a:r>
              <a:rPr lang="en-US" sz="3200" dirty="0"/>
              <a:t>Ability to limit the number of component slots</a:t>
            </a:r>
          </a:p>
          <a:p>
            <a:pPr marL="457200" indent="-457200">
              <a:buFont typeface="Arial" panose="020B0604020202020204" pitchFamily="34" charset="0"/>
              <a:buChar char="•"/>
            </a:pPr>
            <a:endParaRPr lang="en-US" sz="3200" dirty="0"/>
          </a:p>
          <a:p>
            <a:r>
              <a:rPr lang="en-US" sz="3200" dirty="0"/>
              <a:t>Decorator is still a good way to build up individual components though.</a:t>
            </a:r>
          </a:p>
        </p:txBody>
      </p:sp>
    </p:spTree>
    <p:extLst>
      <p:ext uri="{BB962C8B-B14F-4D97-AF65-F5344CB8AC3E}">
        <p14:creationId xmlns:p14="http://schemas.microsoft.com/office/powerpoint/2010/main" val="324128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AI problems</a:t>
            </a:r>
          </a:p>
          <a:p>
            <a:endParaRPr lang="en-US" sz="3200" dirty="0"/>
          </a:p>
          <a:p>
            <a:r>
              <a:rPr lang="en-US" sz="3200" dirty="0"/>
              <a:t>There are three main issues to solve when building the AI for your game</a:t>
            </a:r>
          </a:p>
          <a:p>
            <a:endParaRPr lang="en-US" sz="3200" dirty="0"/>
          </a:p>
          <a:p>
            <a:pPr marL="457200" indent="-457200">
              <a:buFont typeface="Arial" panose="020B0604020202020204" pitchFamily="34" charset="0"/>
              <a:buChar char="•"/>
            </a:pPr>
            <a:r>
              <a:rPr lang="en-US" sz="3200" dirty="0"/>
              <a:t>How to decide the goals for an entity</a:t>
            </a:r>
          </a:p>
          <a:p>
            <a:endParaRPr lang="en-US" sz="3200" dirty="0"/>
          </a:p>
          <a:p>
            <a:pPr marL="457200" indent="-457200">
              <a:buFont typeface="Arial" panose="020B0604020202020204" pitchFamily="34" charset="0"/>
              <a:buChar char="•"/>
            </a:pPr>
            <a:r>
              <a:rPr lang="en-US" sz="3200" dirty="0"/>
              <a:t>What action should be taken to further those goals</a:t>
            </a:r>
          </a:p>
          <a:p>
            <a:endParaRPr lang="en-US" sz="3200" dirty="0"/>
          </a:p>
          <a:p>
            <a:pPr marL="457200" indent="-457200">
              <a:buFont typeface="Arial" panose="020B0604020202020204" pitchFamily="34" charset="0"/>
              <a:buChar char="•"/>
            </a:pPr>
            <a:r>
              <a:rPr lang="en-US" sz="3200" dirty="0"/>
              <a:t>What actual steps need to happen to perform that action</a:t>
            </a:r>
          </a:p>
        </p:txBody>
      </p:sp>
    </p:spTree>
    <p:extLst>
      <p:ext uri="{BB962C8B-B14F-4D97-AF65-F5344CB8AC3E}">
        <p14:creationId xmlns:p14="http://schemas.microsoft.com/office/powerpoint/2010/main" val="85425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66871</TotalTime>
  <Words>1519</Words>
  <Application>Microsoft Office PowerPoint</Application>
  <PresentationFormat>On-screen Show (4:3)</PresentationFormat>
  <Paragraphs>245</Paragraphs>
  <Slides>28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Helvetica</vt:lpstr>
      <vt:lpstr>Office Theme</vt:lpstr>
      <vt:lpstr>Game Development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III</dc:title>
  <dc:creator>Dan Lingman</dc:creator>
  <cp:lastModifiedBy>Dan Lingman</cp:lastModifiedBy>
  <cp:revision>307</cp:revision>
  <cp:lastPrinted>2015-02-08T02:55:47Z</cp:lastPrinted>
  <dcterms:created xsi:type="dcterms:W3CDTF">2013-08-13T00:38:38Z</dcterms:created>
  <dcterms:modified xsi:type="dcterms:W3CDTF">2017-03-27T14:32:53Z</dcterms:modified>
</cp:coreProperties>
</file>