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7" r:id="rId3"/>
    <p:sldId id="517" r:id="rId4"/>
    <p:sldId id="518" r:id="rId5"/>
    <p:sldId id="519" r:id="rId6"/>
    <p:sldId id="520" r:id="rId7"/>
    <p:sldId id="523" r:id="rId8"/>
    <p:sldId id="521" r:id="rId9"/>
    <p:sldId id="522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4" r:id="rId20"/>
    <p:sldId id="536" r:id="rId21"/>
    <p:sldId id="53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98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Development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1538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Insertion sort</a:t>
            </a:r>
          </a:p>
          <a:p>
            <a:endParaRPr lang="en-US" sz="3200" dirty="0"/>
          </a:p>
          <a:p>
            <a:r>
              <a:rPr lang="en-US" sz="3200" dirty="0"/>
              <a:t>We picked a different </a:t>
            </a:r>
            <a:r>
              <a:rPr lang="en-US" sz="3200" b="1" i="1" dirty="0"/>
              <a:t>strategy</a:t>
            </a:r>
            <a:r>
              <a:rPr lang="en-US" sz="3200" dirty="0"/>
              <a:t> for ordering the numbers.</a:t>
            </a:r>
          </a:p>
          <a:p>
            <a:endParaRPr lang="en-US" sz="3200" dirty="0"/>
          </a:p>
          <a:p>
            <a:r>
              <a:rPr lang="en-US" sz="3200" dirty="0"/>
              <a:t>C++ comes with a built in sort function that operates on collections (go look up </a:t>
            </a:r>
            <a:r>
              <a:rPr lang="en-US" sz="3200" dirty="0" err="1"/>
              <a:t>std</a:t>
            </a:r>
            <a:r>
              <a:rPr lang="en-US" sz="3200" dirty="0"/>
              <a:t>::sort).</a:t>
            </a:r>
          </a:p>
          <a:p>
            <a:endParaRPr lang="en-US" sz="3200" dirty="0"/>
          </a:p>
          <a:p>
            <a:r>
              <a:rPr lang="en-US" sz="3200" dirty="0"/>
              <a:t>However, you can also provide this sort function with another function that compares two things, and returns true or false, depending if they are in the correct order or not.</a:t>
            </a:r>
          </a:p>
        </p:txBody>
      </p:sp>
    </p:spTree>
    <p:extLst>
      <p:ext uri="{BB962C8B-B14F-4D97-AF65-F5344CB8AC3E}">
        <p14:creationId xmlns:p14="http://schemas.microsoft.com/office/powerpoint/2010/main" val="355265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Insertion sort</a:t>
            </a:r>
          </a:p>
          <a:p>
            <a:endParaRPr lang="en-US" sz="3200" dirty="0"/>
          </a:p>
          <a:p>
            <a:r>
              <a:rPr lang="en-US" sz="3200" dirty="0" err="1"/>
              <a:t>std</a:t>
            </a:r>
            <a:r>
              <a:rPr lang="en-US" sz="3200" dirty="0"/>
              <a:t>::sort can either use a function pointer to do this, or can be given an object that contains an operator() method within it that returns true or false when given two pieces of data.</a:t>
            </a:r>
          </a:p>
          <a:p>
            <a:endParaRPr lang="en-US" sz="3200" dirty="0"/>
          </a:p>
          <a:p>
            <a:r>
              <a:rPr lang="en-US" sz="3200" dirty="0"/>
              <a:t>We can chose a different strategy at runtime to determine the order that the data will be sorted into.</a:t>
            </a:r>
          </a:p>
          <a:p>
            <a:endParaRPr lang="en-US" sz="32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http://www.cplusplus.com/reference/algorithm/sort/</a:t>
            </a:r>
          </a:p>
        </p:txBody>
      </p:sp>
    </p:spTree>
    <p:extLst>
      <p:ext uri="{BB962C8B-B14F-4D97-AF65-F5344CB8AC3E}">
        <p14:creationId xmlns:p14="http://schemas.microsoft.com/office/powerpoint/2010/main" val="352735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Car analogy</a:t>
            </a:r>
          </a:p>
          <a:p>
            <a:endParaRPr lang="en-US" sz="3200" dirty="0"/>
          </a:p>
          <a:p>
            <a:r>
              <a:rPr lang="en-US" sz="3200" dirty="0"/>
              <a:t>This is a very useful capability. It’s not the same as component, where we’re building something up, but it’s related. </a:t>
            </a:r>
          </a:p>
          <a:p>
            <a:endParaRPr lang="en-US" sz="3200" dirty="0"/>
          </a:p>
          <a:p>
            <a:r>
              <a:rPr lang="en-US" sz="3200" dirty="0"/>
              <a:t>You use something similar when you drive a car – You don’t care if pressing the gas pedal feeds more fuel, increases a voltage, or increased the drum beat for the slaves under the car that are pulling. You just want to go faster.  Any of those would work.</a:t>
            </a:r>
          </a:p>
        </p:txBody>
      </p:sp>
    </p:spTree>
    <p:extLst>
      <p:ext uri="{BB962C8B-B14F-4D97-AF65-F5344CB8AC3E}">
        <p14:creationId xmlns:p14="http://schemas.microsoft.com/office/powerpoint/2010/main" val="369428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Car analogy</a:t>
            </a:r>
          </a:p>
          <a:p>
            <a:endParaRPr lang="en-US" sz="3200" dirty="0"/>
          </a:p>
          <a:p>
            <a:r>
              <a:rPr lang="en-US" sz="3200" dirty="0"/>
              <a:t>In a hybrid car, you will be switching between gasoline and electric propulsion, or a combination of the two based on the situation at hand.</a:t>
            </a:r>
          </a:p>
          <a:p>
            <a:endParaRPr lang="en-US" sz="3200" dirty="0"/>
          </a:p>
          <a:p>
            <a:r>
              <a:rPr lang="en-US" sz="3200" dirty="0"/>
              <a:t>The hybrid car is choosing an optimal strategy to minimize your fuel consumption, and it switches that strategy as needed.</a:t>
            </a:r>
          </a:p>
        </p:txBody>
      </p:sp>
    </p:spTree>
    <p:extLst>
      <p:ext uri="{BB962C8B-B14F-4D97-AF65-F5344CB8AC3E}">
        <p14:creationId xmlns:p14="http://schemas.microsoft.com/office/powerpoint/2010/main" val="286235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Car analogy</a:t>
            </a:r>
          </a:p>
          <a:p>
            <a:endParaRPr lang="en-US" sz="3200" dirty="0"/>
          </a:p>
          <a:p>
            <a:r>
              <a:rPr lang="en-US" sz="3200" dirty="0"/>
              <a:t>And yes, the helpful people pushing your car to the garage when you’ve broken down could be considered to be that third strategy…</a:t>
            </a:r>
          </a:p>
          <a:p>
            <a:endParaRPr lang="en-US" sz="3200" dirty="0"/>
          </a:p>
          <a:p>
            <a:r>
              <a:rPr lang="en-US" sz="3200" dirty="0"/>
              <a:t>(Although I don’t recommend sitting on top of your car drumming and chanting “Push. Push. Push…”)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See also Dragon Boat Races…</a:t>
            </a:r>
          </a:p>
        </p:txBody>
      </p:sp>
    </p:spTree>
    <p:extLst>
      <p:ext uri="{BB962C8B-B14F-4D97-AF65-F5344CB8AC3E}">
        <p14:creationId xmlns:p14="http://schemas.microsoft.com/office/powerpoint/2010/main" val="379854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Back to gaming</a:t>
            </a:r>
          </a:p>
          <a:p>
            <a:endParaRPr lang="en-US" sz="3200" dirty="0"/>
          </a:p>
          <a:p>
            <a:r>
              <a:rPr lang="en-US" sz="3200" dirty="0"/>
              <a:t>The roguelike does support mouse operations (for something – movement being one) as well as keyboard.</a:t>
            </a:r>
          </a:p>
          <a:p>
            <a:endParaRPr lang="en-US" sz="3200" dirty="0"/>
          </a:p>
          <a:p>
            <a:r>
              <a:rPr lang="en-US" sz="3200" dirty="0"/>
              <a:t>Right now, both are active at once.</a:t>
            </a:r>
          </a:p>
          <a:p>
            <a:endParaRPr lang="en-US" sz="3200" dirty="0"/>
          </a:p>
          <a:p>
            <a:r>
              <a:rPr lang="en-US" sz="3200" dirty="0"/>
              <a:t>I’m sure you can see that this could be selectable instead in an option screen, just like most games let you pick a control scheme.</a:t>
            </a:r>
          </a:p>
        </p:txBody>
      </p:sp>
    </p:spTree>
    <p:extLst>
      <p:ext uri="{BB962C8B-B14F-4D97-AF65-F5344CB8AC3E}">
        <p14:creationId xmlns:p14="http://schemas.microsoft.com/office/powerpoint/2010/main" val="173936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Back to gaming</a:t>
            </a:r>
          </a:p>
          <a:p>
            <a:endParaRPr lang="en-US" sz="3200" dirty="0"/>
          </a:p>
          <a:p>
            <a:r>
              <a:rPr lang="en-US" sz="3200" dirty="0"/>
              <a:t>Strategy pattern can be used in implementing state machines.</a:t>
            </a:r>
          </a:p>
          <a:p>
            <a:endParaRPr lang="en-US" sz="3200" dirty="0"/>
          </a:p>
          <a:p>
            <a:r>
              <a:rPr lang="en-US" sz="3200" dirty="0"/>
              <a:t>Whichever state you have, includes an appropriate strategy for behavior.  When it’s time to decide on an action, swap in that strategy.</a:t>
            </a:r>
          </a:p>
          <a:p>
            <a:endParaRPr lang="en-US" sz="3200" dirty="0"/>
          </a:p>
          <a:p>
            <a:r>
              <a:rPr lang="en-US" sz="3200" dirty="0"/>
              <a:t>Something changes, move to the next state, and pick up your set of strategies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4079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Back to gaming</a:t>
            </a:r>
          </a:p>
          <a:p>
            <a:endParaRPr lang="en-US" sz="3200" dirty="0"/>
          </a:p>
          <a:p>
            <a:r>
              <a:rPr lang="en-US" sz="3200" dirty="0"/>
              <a:t>From a coding perspective, a strategy looks very much like a command, but more specialized for the task at hand.</a:t>
            </a:r>
          </a:p>
          <a:p>
            <a:endParaRPr lang="en-US" sz="3200" dirty="0"/>
          </a:p>
          <a:p>
            <a:r>
              <a:rPr lang="en-US" sz="3200" dirty="0"/>
              <a:t>From another viewpoint, you might thing of a strategy as being similar to a component, with the block of code that executes it being a very small system.</a:t>
            </a:r>
          </a:p>
        </p:txBody>
      </p:sp>
    </p:spTree>
    <p:extLst>
      <p:ext uri="{BB962C8B-B14F-4D97-AF65-F5344CB8AC3E}">
        <p14:creationId xmlns:p14="http://schemas.microsoft.com/office/powerpoint/2010/main" val="225490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Back to gaming</a:t>
            </a:r>
          </a:p>
          <a:p>
            <a:endParaRPr lang="en-US" sz="3200" dirty="0"/>
          </a:p>
          <a:p>
            <a:r>
              <a:rPr lang="en-US" sz="3200" dirty="0"/>
              <a:t>Currently, the Enemy AI works like this: (Except for Bat)</a:t>
            </a:r>
          </a:p>
          <a:p>
            <a:endParaRPr lang="en-US" sz="3200" dirty="0"/>
          </a:p>
          <a:p>
            <a:r>
              <a:rPr lang="en-US" sz="3200" dirty="0"/>
              <a:t>Sleep for a certain amount of time.  Wake up, and look for where the player is relative to us.  Move in that direction. If we’re next to the player, try to kill them.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246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Back to gaming</a:t>
            </a:r>
          </a:p>
          <a:p>
            <a:r>
              <a:rPr lang="en-US" sz="3200" dirty="0"/>
              <a:t>The new code encapsulates that into </a:t>
            </a:r>
            <a:r>
              <a:rPr lang="en-US" sz="3200" dirty="0" err="1"/>
              <a:t>AIStrategy</a:t>
            </a:r>
            <a:r>
              <a:rPr lang="en-US" sz="3200" dirty="0"/>
              <a:t> objects that decide where to go, and what to do if the creature is beside the player.</a:t>
            </a:r>
          </a:p>
          <a:p>
            <a:endParaRPr lang="en-US" sz="3200" dirty="0"/>
          </a:p>
          <a:p>
            <a:r>
              <a:rPr lang="en-US" sz="3200" dirty="0"/>
              <a:t>At run time, the </a:t>
            </a:r>
            <a:r>
              <a:rPr lang="en-US" sz="3200" dirty="0" err="1"/>
              <a:t>AIController</a:t>
            </a:r>
            <a:r>
              <a:rPr lang="en-US" sz="3200" dirty="0"/>
              <a:t> for the creatures makes use of the strategy to make it’s decisions.</a:t>
            </a:r>
          </a:p>
          <a:p>
            <a:endParaRPr lang="en-US" sz="3200" dirty="0"/>
          </a:p>
          <a:p>
            <a:r>
              <a:rPr lang="en-US" sz="3200" dirty="0"/>
              <a:t>The strategies can either be smart enough to decide when to swap, or a state machine could switch between them.</a:t>
            </a:r>
          </a:p>
        </p:txBody>
      </p:sp>
    </p:spTree>
    <p:extLst>
      <p:ext uri="{BB962C8B-B14F-4D97-AF65-F5344CB8AC3E}">
        <p14:creationId xmlns:p14="http://schemas.microsoft.com/office/powerpoint/2010/main" val="41083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Today’s 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Strategy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Encapsulating and isolating similar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Changing strategy at run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Class Assignment: Create enemy AI’s that use strategy pattern to toggle between 3 </a:t>
            </a:r>
            <a:r>
              <a:rPr lang="en-US" sz="3200" dirty="0" err="1"/>
              <a:t>behaviours</a:t>
            </a:r>
            <a:r>
              <a:rPr lang="en-US" sz="3200" dirty="0"/>
              <a:t> – the default charge in and attack, flee in terror, and sit and rest to regain hit points. 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846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Back to gaming</a:t>
            </a:r>
          </a:p>
          <a:p>
            <a:endParaRPr lang="en-US" sz="3200" dirty="0"/>
          </a:p>
          <a:p>
            <a:r>
              <a:rPr lang="en-US" sz="3200" dirty="0"/>
              <a:t>But why do this?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When certain conditions arise, someone will call </a:t>
            </a:r>
            <a:r>
              <a:rPr lang="en-US" sz="3200" dirty="0" err="1">
                <a:cs typeface="Courier New" panose="02070309020205020404" pitchFamily="49" charset="0"/>
              </a:rPr>
              <a:t>setStrategy</a:t>
            </a:r>
            <a:r>
              <a:rPr lang="en-US" sz="3200" dirty="0">
                <a:cs typeface="Courier New" panose="02070309020205020404" pitchFamily="49" charset="0"/>
              </a:rPr>
              <a:t> on the </a:t>
            </a:r>
            <a:r>
              <a:rPr lang="en-US" sz="3200" dirty="0" err="1">
                <a:cs typeface="Courier New" panose="02070309020205020404" pitchFamily="49" charset="0"/>
              </a:rPr>
              <a:t>AIController</a:t>
            </a:r>
            <a:r>
              <a:rPr lang="en-US" sz="3200" dirty="0">
                <a:cs typeface="Courier New" panose="02070309020205020404" pitchFamily="49" charset="0"/>
              </a:rPr>
              <a:t> and ask it to swap over to a new, possibly smarter (or maybe back to dumb) strategy.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We will effectively have altered the algorithm that the </a:t>
            </a:r>
            <a:r>
              <a:rPr lang="en-US" sz="3200" dirty="0" err="1">
                <a:cs typeface="Courier New" panose="02070309020205020404" pitchFamily="49" charset="0"/>
              </a:rPr>
              <a:t>AIController</a:t>
            </a:r>
            <a:r>
              <a:rPr lang="en-US" sz="3200" dirty="0">
                <a:cs typeface="Courier New" panose="02070309020205020404" pitchFamily="49" charset="0"/>
              </a:rPr>
              <a:t> is using to move.</a:t>
            </a:r>
          </a:p>
        </p:txBody>
      </p:sp>
    </p:spTree>
    <p:extLst>
      <p:ext uri="{BB962C8B-B14F-4D97-AF65-F5344CB8AC3E}">
        <p14:creationId xmlns:p14="http://schemas.microsoft.com/office/powerpoint/2010/main" val="338101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Back to gaming</a:t>
            </a:r>
          </a:p>
          <a:p>
            <a:endParaRPr lang="en-US" sz="3200" dirty="0"/>
          </a:p>
          <a:p>
            <a:r>
              <a:rPr lang="en-US" sz="3200" dirty="0"/>
              <a:t>In an RPG, the active strategy may be controlling the enemy.  We’re in patrol mode, then someone raises the alert.  So, we start actively and aggressively searching for the rat with the crossbow…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The point is, swapping out one set of </a:t>
            </a:r>
            <a:r>
              <a:rPr lang="en-US" sz="3200" dirty="0" err="1">
                <a:cs typeface="Courier New" panose="02070309020205020404" pitchFamily="49" charset="0"/>
              </a:rPr>
              <a:t>behaviour</a:t>
            </a:r>
            <a:r>
              <a:rPr lang="en-US" sz="3200" dirty="0">
                <a:cs typeface="Courier New" panose="02070309020205020404" pitchFamily="49" charset="0"/>
              </a:rPr>
              <a:t> for another based on some event that occurred is both easy, and gives a much better feel to the game.</a:t>
            </a:r>
          </a:p>
        </p:txBody>
      </p:sp>
    </p:spTree>
    <p:extLst>
      <p:ext uri="{BB962C8B-B14F-4D97-AF65-F5344CB8AC3E}">
        <p14:creationId xmlns:p14="http://schemas.microsoft.com/office/powerpoint/2010/main" val="21847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</a:t>
            </a:r>
          </a:p>
          <a:p>
            <a:endParaRPr lang="en-US" sz="3200" dirty="0"/>
          </a:p>
          <a:p>
            <a:r>
              <a:rPr lang="en-US" sz="3200" dirty="0"/>
              <a:t>In a nutshell, where command encapsulated a callback in an object, Strategy encapsulates an algorithm in an object.</a:t>
            </a:r>
          </a:p>
          <a:p>
            <a:endParaRPr lang="en-US" sz="3200" dirty="0"/>
          </a:p>
          <a:p>
            <a:r>
              <a:rPr lang="en-US" sz="3200" dirty="0"/>
              <a:t>This algorithm can be plugged into an appropriate place in the system and used.</a:t>
            </a:r>
          </a:p>
          <a:p>
            <a:endParaRPr lang="en-US" sz="3200" dirty="0"/>
          </a:p>
          <a:p>
            <a:r>
              <a:rPr lang="en-US" sz="3200" dirty="0"/>
              <a:t>Where this becomes interesting, is the idea that you can change the algorithm on the fly, by selecting a different strategy.</a:t>
            </a:r>
          </a:p>
        </p:txBody>
      </p:sp>
    </p:spTree>
    <p:extLst>
      <p:ext uri="{BB962C8B-B14F-4D97-AF65-F5344CB8AC3E}">
        <p14:creationId xmlns:p14="http://schemas.microsoft.com/office/powerpoint/2010/main" val="220953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</a:t>
            </a:r>
          </a:p>
          <a:p>
            <a:endParaRPr lang="en-US" sz="3200" dirty="0"/>
          </a:p>
          <a:p>
            <a:r>
              <a:rPr lang="en-US" sz="3200" dirty="0"/>
              <a:t>Let’s look at a simple problem – sorting a list of strings.</a:t>
            </a:r>
          </a:p>
          <a:p>
            <a:endParaRPr lang="en-US" sz="3200" dirty="0"/>
          </a:p>
          <a:p>
            <a:r>
              <a:rPr lang="en-US" sz="3200" dirty="0"/>
              <a:t>There are many ways this can happen, even with the same basic sorting algorithm.</a:t>
            </a:r>
          </a:p>
          <a:p>
            <a:endParaRPr lang="en-US" sz="3200" dirty="0"/>
          </a:p>
          <a:p>
            <a:r>
              <a:rPr lang="en-US" sz="3200" dirty="0"/>
              <a:t>Assume we are using the same technique – Insertion sort.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2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Insertion sort</a:t>
            </a:r>
          </a:p>
          <a:p>
            <a:endParaRPr lang="en-US" sz="3200" dirty="0"/>
          </a:p>
          <a:p>
            <a:r>
              <a:rPr lang="en-CA" sz="3200" dirty="0"/>
              <a:t>Insertion sort iterates, consuming one input element each repetition, and growing a sorted output list. </a:t>
            </a:r>
          </a:p>
          <a:p>
            <a:endParaRPr lang="en-CA" sz="3200" dirty="0"/>
          </a:p>
          <a:p>
            <a:r>
              <a:rPr lang="en-CA" sz="3200" dirty="0"/>
              <a:t>Each iteration, insertion sort removes one element from the input data, finds the location it belongs within the sorted list, and inserts it there. </a:t>
            </a:r>
          </a:p>
          <a:p>
            <a:endParaRPr lang="en-CA" sz="3200" dirty="0"/>
          </a:p>
          <a:p>
            <a:r>
              <a:rPr lang="en-CA" sz="3200" dirty="0"/>
              <a:t>It repeats until no input elements remain.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695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Insertion sort</a:t>
            </a:r>
          </a:p>
          <a:p>
            <a:endParaRPr lang="en-US" sz="3200" dirty="0"/>
          </a:p>
          <a:p>
            <a:r>
              <a:rPr lang="en-CA" sz="3200" dirty="0"/>
              <a:t>			5 3 4 2 1</a:t>
            </a:r>
          </a:p>
          <a:p>
            <a:endParaRPr lang="en-CA" sz="3200" dirty="0"/>
          </a:p>
          <a:p>
            <a:r>
              <a:rPr lang="en-US" sz="3200" dirty="0"/>
              <a:t>			3 5 4 2 1</a:t>
            </a:r>
          </a:p>
          <a:p>
            <a:endParaRPr lang="en-US" sz="3200" dirty="0"/>
          </a:p>
          <a:p>
            <a:r>
              <a:rPr lang="en-US" sz="3200" dirty="0"/>
              <a:t>			3 4 5 2 1</a:t>
            </a:r>
          </a:p>
          <a:p>
            <a:endParaRPr lang="en-US" sz="3200" dirty="0"/>
          </a:p>
          <a:p>
            <a:r>
              <a:rPr lang="en-US" sz="3200" dirty="0"/>
              <a:t>			2 3 4 5 1</a:t>
            </a:r>
          </a:p>
          <a:p>
            <a:endParaRPr lang="en-US" sz="3200" dirty="0"/>
          </a:p>
          <a:p>
            <a:r>
              <a:rPr lang="en-US" sz="3200" dirty="0"/>
              <a:t>			1 2 3 4 5</a:t>
            </a:r>
          </a:p>
          <a:p>
            <a:r>
              <a:rPr lang="en-US" sz="3200" dirty="0"/>
              <a:t>Now we’re sorted. But why in that order?</a:t>
            </a:r>
          </a:p>
        </p:txBody>
      </p:sp>
      <p:sp>
        <p:nvSpPr>
          <p:cNvPr id="2" name="Curved Down Arrow 1"/>
          <p:cNvSpPr/>
          <p:nvPr/>
        </p:nvSpPr>
        <p:spPr>
          <a:xfrm flipH="1">
            <a:off x="1789729" y="1383323"/>
            <a:ext cx="617415" cy="37513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>
            <a:off x="2141421" y="2356339"/>
            <a:ext cx="617417" cy="37513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flipH="1">
            <a:off x="1789729" y="3300078"/>
            <a:ext cx="1211386" cy="37513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flipH="1">
            <a:off x="1789729" y="4278987"/>
            <a:ext cx="1520093" cy="37513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8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Insertion sort - why not</a:t>
            </a:r>
          </a:p>
          <a:p>
            <a:endParaRPr lang="en-US" sz="3200" dirty="0"/>
          </a:p>
          <a:p>
            <a:r>
              <a:rPr lang="en-CA" sz="3200" dirty="0"/>
              <a:t>			5 3 4 2 1</a:t>
            </a:r>
          </a:p>
          <a:p>
            <a:endParaRPr lang="en-CA" sz="3200" dirty="0"/>
          </a:p>
          <a:p>
            <a:r>
              <a:rPr lang="en-US" sz="3200" dirty="0"/>
              <a:t>			5 3 4 2 1</a:t>
            </a:r>
          </a:p>
          <a:p>
            <a:endParaRPr lang="en-US" sz="3200" dirty="0"/>
          </a:p>
          <a:p>
            <a:r>
              <a:rPr lang="en-US" sz="3200" dirty="0"/>
              <a:t>			5 4 3 2 1</a:t>
            </a:r>
          </a:p>
          <a:p>
            <a:endParaRPr lang="en-US" sz="3200" dirty="0"/>
          </a:p>
          <a:p>
            <a:r>
              <a:rPr lang="en-US" sz="3200" dirty="0"/>
              <a:t>Now we’re sorted in descending order.</a:t>
            </a:r>
          </a:p>
        </p:txBody>
      </p:sp>
      <p:sp>
        <p:nvSpPr>
          <p:cNvPr id="5" name="Curved Down Arrow 4"/>
          <p:cNvSpPr/>
          <p:nvPr/>
        </p:nvSpPr>
        <p:spPr>
          <a:xfrm flipH="1">
            <a:off x="2141421" y="2356339"/>
            <a:ext cx="617417" cy="37513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4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Insertion sort or…</a:t>
            </a:r>
          </a:p>
          <a:p>
            <a:endParaRPr lang="en-US" sz="3200" dirty="0"/>
          </a:p>
          <a:p>
            <a:r>
              <a:rPr lang="en-CA" sz="3200" dirty="0"/>
              <a:t>			5 3 4 2 1 five three four two one</a:t>
            </a:r>
          </a:p>
          <a:p>
            <a:endParaRPr lang="en-CA" sz="3200" dirty="0"/>
          </a:p>
          <a:p>
            <a:r>
              <a:rPr lang="en-US" sz="3200" dirty="0"/>
              <a:t>			5 3 4 2 1</a:t>
            </a:r>
            <a:r>
              <a:rPr lang="en-CA" sz="3200" dirty="0"/>
              <a:t> five three four two one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			5 4 3 2 1</a:t>
            </a:r>
            <a:r>
              <a:rPr lang="en-CA" sz="3200" dirty="0"/>
              <a:t> five four three two one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			5 4 3 2 1</a:t>
            </a:r>
            <a:r>
              <a:rPr lang="en-CA" sz="3200" dirty="0"/>
              <a:t> five four three two one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			5 4 1 3 2</a:t>
            </a:r>
            <a:r>
              <a:rPr lang="en-CA" sz="3200" dirty="0"/>
              <a:t> five four one three two</a:t>
            </a:r>
            <a:endParaRPr lang="en-US" sz="3200" dirty="0"/>
          </a:p>
          <a:p>
            <a:r>
              <a:rPr lang="en-US" sz="3200" dirty="0"/>
              <a:t>Now we’re sorted. By alphabetical order…</a:t>
            </a:r>
          </a:p>
        </p:txBody>
      </p:sp>
      <p:sp>
        <p:nvSpPr>
          <p:cNvPr id="5" name="Curved Down Arrow 4"/>
          <p:cNvSpPr/>
          <p:nvPr/>
        </p:nvSpPr>
        <p:spPr>
          <a:xfrm flipH="1">
            <a:off x="2141421" y="2356339"/>
            <a:ext cx="617417" cy="37513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flipH="1">
            <a:off x="2488223" y="4278987"/>
            <a:ext cx="821598" cy="37513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0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Strategy pattern – Insertion sort</a:t>
            </a:r>
          </a:p>
          <a:p>
            <a:endParaRPr lang="en-US" sz="3200" dirty="0"/>
          </a:p>
          <a:p>
            <a:r>
              <a:rPr lang="en-CA" sz="3200" dirty="0"/>
              <a:t>In all three cases, we executed the same insertion sort algorithm, but we wound up with very different results.</a:t>
            </a:r>
          </a:p>
          <a:p>
            <a:endParaRPr lang="en-US" sz="3200" dirty="0"/>
          </a:p>
          <a:p>
            <a:r>
              <a:rPr lang="en-US" sz="3200" dirty="0"/>
              <a:t>So what changed? The algorithm used BY the sorting algorithm that decided if two things were in the right order or not:</a:t>
            </a:r>
          </a:p>
          <a:p>
            <a:r>
              <a:rPr lang="en-US" sz="3200" dirty="0"/>
              <a:t>1 – numerical, ascending</a:t>
            </a:r>
          </a:p>
          <a:p>
            <a:r>
              <a:rPr lang="en-US" sz="3200" dirty="0"/>
              <a:t>2 – numerical, descending</a:t>
            </a:r>
          </a:p>
          <a:p>
            <a:r>
              <a:rPr lang="en-US" sz="3200" dirty="0"/>
              <a:t>3 – alphabetical (after turn into text), ascending</a:t>
            </a:r>
          </a:p>
        </p:txBody>
      </p:sp>
    </p:spTree>
    <p:extLst>
      <p:ext uri="{BB962C8B-B14F-4D97-AF65-F5344CB8AC3E}">
        <p14:creationId xmlns:p14="http://schemas.microsoft.com/office/powerpoint/2010/main" val="39459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83099</TotalTime>
  <Words>1112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Helvetica</vt:lpstr>
      <vt:lpstr>Office Theme</vt:lpstr>
      <vt:lpstr>Game Development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III</dc:title>
  <dc:creator>Dan Lingman</dc:creator>
  <cp:lastModifiedBy>Dan Lingman</cp:lastModifiedBy>
  <cp:revision>330</cp:revision>
  <cp:lastPrinted>2015-02-08T02:55:47Z</cp:lastPrinted>
  <dcterms:created xsi:type="dcterms:W3CDTF">2013-08-13T00:38:38Z</dcterms:created>
  <dcterms:modified xsi:type="dcterms:W3CDTF">2017-04-03T00:54:17Z</dcterms:modified>
</cp:coreProperties>
</file>