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56" r:id="rId2"/>
    <p:sldId id="350" r:id="rId3"/>
    <p:sldId id="351" r:id="rId4"/>
    <p:sldId id="352" r:id="rId5"/>
    <p:sldId id="372" r:id="rId6"/>
    <p:sldId id="373" r:id="rId7"/>
    <p:sldId id="374" r:id="rId8"/>
    <p:sldId id="375" r:id="rId9"/>
    <p:sldId id="376" r:id="rId10"/>
    <p:sldId id="377" r:id="rId11"/>
    <p:sldId id="378" r:id="rId12"/>
    <p:sldId id="379" r:id="rId13"/>
    <p:sldId id="380" r:id="rId14"/>
    <p:sldId id="381" r:id="rId15"/>
    <p:sldId id="382" r:id="rId16"/>
    <p:sldId id="400" r:id="rId17"/>
    <p:sldId id="383" r:id="rId18"/>
    <p:sldId id="384" r:id="rId19"/>
    <p:sldId id="385" r:id="rId20"/>
    <p:sldId id="386" r:id="rId21"/>
    <p:sldId id="387" r:id="rId22"/>
    <p:sldId id="388" r:id="rId23"/>
    <p:sldId id="389" r:id="rId24"/>
    <p:sldId id="390" r:id="rId25"/>
    <p:sldId id="391" r:id="rId26"/>
    <p:sldId id="392" r:id="rId27"/>
    <p:sldId id="393" r:id="rId28"/>
    <p:sldId id="394" r:id="rId29"/>
    <p:sldId id="395" r:id="rId30"/>
    <p:sldId id="396" r:id="rId31"/>
    <p:sldId id="397" r:id="rId32"/>
    <p:sldId id="398" r:id="rId33"/>
    <p:sldId id="399"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0" d="100"/>
          <a:sy n="100" d="100"/>
        </p:scale>
        <p:origin x="105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B154D7-D349-4F1C-8775-B794F401CB60}" type="datetimeFigureOut">
              <a:rPr lang="en-CA" smtClean="0"/>
              <a:t>2017-01-15</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1DDF34-499A-4E2E-B302-87C6B13644E2}" type="slidenum">
              <a:rPr lang="en-CA" smtClean="0"/>
              <a:t>‹#›</a:t>
            </a:fld>
            <a:endParaRPr lang="en-CA"/>
          </a:p>
        </p:txBody>
      </p:sp>
    </p:spTree>
    <p:extLst>
      <p:ext uri="{BB962C8B-B14F-4D97-AF65-F5344CB8AC3E}">
        <p14:creationId xmlns:p14="http://schemas.microsoft.com/office/powerpoint/2010/main" val="46232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EF7F62-BAEC-B64F-AED7-54B152F43EDA}" type="datetimeFigureOut">
              <a:rPr lang="en-US" smtClean="0"/>
              <a:pPr/>
              <a:t>1/15/2017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3EFF0-069A-3340-9BA2-29D0321BCEB7}" type="slidenum">
              <a:rPr lang="en-US" smtClean="0"/>
              <a:pPr/>
              <a:t>‹#›</a:t>
            </a:fld>
            <a:endParaRPr lang="en-US"/>
          </a:p>
        </p:txBody>
      </p:sp>
    </p:spTree>
    <p:extLst>
      <p:ext uri="{BB962C8B-B14F-4D97-AF65-F5344CB8AC3E}">
        <p14:creationId xmlns:p14="http://schemas.microsoft.com/office/powerpoint/2010/main" val="32835754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92875"/>
            <a:ext cx="2133600" cy="365125"/>
          </a:xfrm>
        </p:spPr>
        <p:txBody>
          <a:bodyPr/>
          <a:lstStyle>
            <a:lvl1pPr>
              <a:defRPr>
                <a:solidFill>
                  <a:srgbClr val="000000"/>
                </a:solidFill>
                <a:latin typeface="Helvetica"/>
                <a:cs typeface="Helvetica"/>
              </a:defRPr>
            </a:lvl1pPr>
          </a:lstStyle>
          <a:p>
            <a:fld id="{719E6248-47B5-DA49-B1EB-540B903CA564}" type="slidenum">
              <a:rPr lang="en-US" smtClean="0"/>
              <a:pPr/>
              <a:t>‹#›</a:t>
            </a:fld>
            <a:endParaRPr lang="en-US"/>
          </a:p>
        </p:txBody>
      </p:sp>
      <p:pic>
        <p:nvPicPr>
          <p:cNvPr id="7" name="Picture 6"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8" name="Picture 7"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9" name="TextBox 8"/>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9" name="Picture 8"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10" name="Picture 9"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1" name="TextBox 10"/>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8" name="Picture 7"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9" name="Picture 8"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0" name="TextBox 9"/>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EB9B1F04-075E-A046-BB5E-0681699506F0}"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EB9B1F04-075E-A046-BB5E-0681699506F0}"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EB9B1F04-075E-A046-BB5E-0681699506F0}" type="datetimeFigureOut">
              <a:rPr lang="en-US" smtClean="0"/>
              <a:pPr/>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EB9B1F04-075E-A046-BB5E-0681699506F0}" type="datetimeFigureOut">
              <a:rPr lang="en-US" smtClean="0"/>
              <a:pPr/>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B1F04-075E-A046-BB5E-0681699506F0}" type="datetimeFigureOut">
              <a:rPr lang="en-US" smtClean="0"/>
              <a:pPr/>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1F04-075E-A046-BB5E-0681699506F0}" type="datetimeFigureOut">
              <a:rPr lang="en-US" smtClean="0"/>
              <a:pPr/>
              <a:t>1/15/2017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6248-47B5-DA49-B1EB-540B903CA5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Dan.Lingman" TargetMode="External"/><Relationship Id="rId2" Type="http://schemas.openxmlformats.org/officeDocument/2006/relationships/hyperlink" Target="mailto:lingmad@algonquincollege.com" TargetMode="External"/><Relationship Id="rId1" Type="http://schemas.openxmlformats.org/officeDocument/2006/relationships/slideLayout" Target="../slideLayouts/slideLayout1.xml"/><Relationship Id="rId6" Type="http://schemas.openxmlformats.org/officeDocument/2006/relationships/hyperlink" Target="mailto:dlingman@gmail.com" TargetMode="External"/><Relationship Id="rId5" Type="http://schemas.openxmlformats.org/officeDocument/2006/relationships/hyperlink" Target="https://twitter.com/Lingman" TargetMode="External"/><Relationship Id="rId4" Type="http://schemas.openxmlformats.org/officeDocument/2006/relationships/hyperlink" Target="https://www.linkedin.com/pub/dan-lingman/1/51a/30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069485"/>
            <a:ext cx="7772400" cy="1470025"/>
          </a:xfrm>
        </p:spPr>
        <p:txBody>
          <a:bodyPr/>
          <a:lstStyle/>
          <a:p>
            <a:r>
              <a:rPr lang="en-US" b="1" dirty="0">
                <a:latin typeface="Helvetica"/>
                <a:cs typeface="Helvetica"/>
              </a:rPr>
              <a:t>Game Development II</a:t>
            </a:r>
          </a:p>
        </p:txBody>
      </p:sp>
      <p:sp>
        <p:nvSpPr>
          <p:cNvPr id="3" name="Subtitle 2"/>
          <p:cNvSpPr>
            <a:spLocks noGrp="1"/>
          </p:cNvSpPr>
          <p:nvPr>
            <p:ph type="subTitle" idx="4294967295"/>
          </p:nvPr>
        </p:nvSpPr>
        <p:spPr>
          <a:xfrm>
            <a:off x="517358" y="2167943"/>
            <a:ext cx="8109284" cy="4268951"/>
          </a:xfrm>
        </p:spPr>
        <p:txBody>
          <a:bodyPr>
            <a:normAutofit fontScale="77500" lnSpcReduction="20000"/>
          </a:bodyPr>
          <a:lstStyle/>
          <a:p>
            <a:pPr algn="ctr">
              <a:buNone/>
            </a:pPr>
            <a:r>
              <a:rPr lang="en-US" sz="4600" dirty="0">
                <a:latin typeface="Helvetica"/>
                <a:cs typeface="Helvetica"/>
              </a:rPr>
              <a:t>GAM 1538</a:t>
            </a:r>
          </a:p>
          <a:p>
            <a:pPr algn="ctr">
              <a:buNone/>
            </a:pPr>
            <a:endParaRPr lang="en-US" dirty="0">
              <a:latin typeface="Helvetica"/>
              <a:cs typeface="Helvetica"/>
            </a:endParaRPr>
          </a:p>
          <a:p>
            <a:pPr algn="ctr">
              <a:buNone/>
            </a:pPr>
            <a:r>
              <a:rPr lang="en-US" sz="4600" b="1" dirty="0">
                <a:latin typeface="Helvetica"/>
                <a:cs typeface="Helvetica"/>
              </a:rPr>
              <a:t>Dan </a:t>
            </a:r>
            <a:r>
              <a:rPr lang="en-US" sz="4600" b="1" dirty="0" err="1">
                <a:latin typeface="Helvetica"/>
                <a:cs typeface="Helvetica"/>
              </a:rPr>
              <a:t>Lingman</a:t>
            </a:r>
            <a:endParaRPr lang="en-US" sz="4600" b="1" dirty="0">
              <a:latin typeface="Helvetica"/>
              <a:cs typeface="Helvetica"/>
            </a:endParaRPr>
          </a:p>
          <a:p>
            <a:pPr algn="ctr">
              <a:buNone/>
            </a:pPr>
            <a:endParaRPr lang="en-US" dirty="0">
              <a:latin typeface="Helvetica"/>
              <a:cs typeface="Helvetica"/>
            </a:endParaRPr>
          </a:p>
          <a:p>
            <a:pPr algn="ctr">
              <a:buNone/>
            </a:pPr>
            <a:r>
              <a:rPr lang="en-US" dirty="0">
                <a:latin typeface="Helvetica"/>
                <a:cs typeface="Helvetica"/>
                <a:hlinkClick r:id="rId2"/>
              </a:rPr>
              <a:t>lingmad@algonquincollege.com</a:t>
            </a:r>
            <a:endParaRPr lang="en-US" dirty="0">
              <a:latin typeface="Helvetica"/>
              <a:cs typeface="Helvetica"/>
            </a:endParaRPr>
          </a:p>
          <a:p>
            <a:pPr algn="ctr">
              <a:buNone/>
            </a:pPr>
            <a:r>
              <a:rPr lang="en-US" dirty="0">
                <a:latin typeface="Helvetica"/>
                <a:cs typeface="Helvetica"/>
                <a:hlinkClick r:id="rId3"/>
              </a:rPr>
              <a:t>https://www.facebook.com/Dan.Lingman</a:t>
            </a:r>
            <a:endParaRPr lang="en-US" dirty="0">
              <a:latin typeface="Helvetica"/>
              <a:cs typeface="Helvetica"/>
            </a:endParaRPr>
          </a:p>
          <a:p>
            <a:pPr algn="ctr">
              <a:buNone/>
            </a:pPr>
            <a:r>
              <a:rPr lang="en-US" dirty="0">
                <a:latin typeface="Helvetica"/>
                <a:cs typeface="Helvetica"/>
                <a:hlinkClick r:id="rId4"/>
              </a:rPr>
              <a:t>https://www.linkedin.com/pub/dan-lingman/1/51a/300</a:t>
            </a:r>
            <a:endParaRPr lang="en-US" dirty="0">
              <a:latin typeface="Helvetica"/>
              <a:cs typeface="Helvetica"/>
            </a:endParaRPr>
          </a:p>
          <a:p>
            <a:pPr algn="ctr">
              <a:buNone/>
            </a:pPr>
            <a:r>
              <a:rPr lang="en-US" dirty="0">
                <a:latin typeface="Helvetica"/>
                <a:cs typeface="Helvetica"/>
                <a:hlinkClick r:id="rId5"/>
              </a:rPr>
              <a:t>https://twitter.com/Lingman</a:t>
            </a:r>
            <a:endParaRPr lang="en-US" dirty="0">
              <a:latin typeface="Helvetica"/>
              <a:cs typeface="Helvetica"/>
            </a:endParaRPr>
          </a:p>
          <a:p>
            <a:pPr algn="ctr">
              <a:buNone/>
            </a:pPr>
            <a:r>
              <a:rPr lang="en-US" dirty="0">
                <a:latin typeface="Helvetica"/>
                <a:cs typeface="Helvetica"/>
                <a:hlinkClick r:id="rId6"/>
              </a:rPr>
              <a:t>dlingman@gmail.com</a:t>
            </a: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10</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Screens and Menus</a:t>
            </a:r>
          </a:p>
          <a:p>
            <a:endParaRPr lang="en-US" sz="3600" dirty="0"/>
          </a:p>
          <a:p>
            <a:r>
              <a:rPr lang="en-US" sz="3600" dirty="0"/>
              <a:t>Before we go there – lets take a look at part of what we’re also going to need to switch up.</a:t>
            </a:r>
          </a:p>
          <a:p>
            <a:r>
              <a:rPr lang="en-US" sz="3600" dirty="0"/>
              <a:t>If we have multiple screens, then each screen is going to have it’s own set of models, views and controllers active on it.</a:t>
            </a:r>
          </a:p>
          <a:p>
            <a:r>
              <a:rPr lang="en-US" sz="3600" dirty="0"/>
              <a:t>The game engine API doesn’t support that.</a:t>
            </a:r>
          </a:p>
          <a:p>
            <a:endParaRPr lang="en-US" sz="3600" dirty="0"/>
          </a:p>
          <a:p>
            <a:pPr algn="ctr"/>
            <a:r>
              <a:rPr lang="en-US" sz="3600" dirty="0"/>
              <a:t>Yet.</a:t>
            </a:r>
          </a:p>
        </p:txBody>
      </p:sp>
    </p:spTree>
    <p:extLst>
      <p:ext uri="{BB962C8B-B14F-4D97-AF65-F5344CB8AC3E}">
        <p14:creationId xmlns:p14="http://schemas.microsoft.com/office/powerpoint/2010/main" val="3720976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11</a:t>
            </a:fld>
            <a:endParaRPr lang="en-US"/>
          </a:p>
        </p:txBody>
      </p:sp>
      <p:sp>
        <p:nvSpPr>
          <p:cNvPr id="4" name="Rectangle 3"/>
          <p:cNvSpPr/>
          <p:nvPr/>
        </p:nvSpPr>
        <p:spPr>
          <a:xfrm>
            <a:off x="517358" y="619125"/>
            <a:ext cx="8109284" cy="5078313"/>
          </a:xfrm>
          <a:prstGeom prst="rect">
            <a:avLst/>
          </a:prstGeom>
        </p:spPr>
        <p:txBody>
          <a:bodyPr wrap="square">
            <a:spAutoFit/>
          </a:bodyPr>
          <a:lstStyle/>
          <a:p>
            <a:r>
              <a:rPr lang="en-US" sz="3600" dirty="0"/>
              <a:t>Screens and Menus</a:t>
            </a:r>
          </a:p>
          <a:p>
            <a:endParaRPr lang="en-US" sz="3600" dirty="0"/>
          </a:p>
          <a:p>
            <a:r>
              <a:rPr lang="en-US" sz="3600" dirty="0"/>
              <a:t>So what API does the new screen manager need to support? And what do the screens need?</a:t>
            </a:r>
          </a:p>
          <a:p>
            <a:endParaRPr lang="en-US" sz="3600" dirty="0"/>
          </a:p>
          <a:p>
            <a:r>
              <a:rPr lang="en-US" sz="3600" dirty="0"/>
              <a:t>Screen Manager first, then Screen, then we’ll switch topics over to menus and get them controlling the switching.</a:t>
            </a:r>
          </a:p>
        </p:txBody>
      </p:sp>
    </p:spTree>
    <p:extLst>
      <p:ext uri="{BB962C8B-B14F-4D97-AF65-F5344CB8AC3E}">
        <p14:creationId xmlns:p14="http://schemas.microsoft.com/office/powerpoint/2010/main" val="64010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12</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Screen Manager</a:t>
            </a:r>
          </a:p>
          <a:p>
            <a:endParaRPr lang="en-US" sz="3600" dirty="0"/>
          </a:p>
          <a:p>
            <a:r>
              <a:rPr lang="en-US" sz="3600" dirty="0"/>
              <a:t>void </a:t>
            </a:r>
            <a:r>
              <a:rPr lang="en-US" sz="3600" dirty="0" err="1"/>
              <a:t>addScreen</a:t>
            </a:r>
            <a:r>
              <a:rPr lang="en-US" sz="3600" dirty="0"/>
              <a:t>(Screen *screen);</a:t>
            </a:r>
          </a:p>
          <a:p>
            <a:r>
              <a:rPr lang="en-US" sz="3600" dirty="0"/>
              <a:t>void </a:t>
            </a:r>
            <a:r>
              <a:rPr lang="en-US" sz="3600" dirty="0" err="1"/>
              <a:t>setScreen</a:t>
            </a:r>
            <a:r>
              <a:rPr lang="en-US" sz="3600" dirty="0"/>
              <a:t>(</a:t>
            </a:r>
            <a:r>
              <a:rPr lang="en-US" sz="3600" dirty="0" err="1"/>
              <a:t>ScreenID</a:t>
            </a:r>
            <a:r>
              <a:rPr lang="en-US" sz="3600" dirty="0"/>
              <a:t> id);</a:t>
            </a:r>
            <a:br>
              <a:rPr lang="en-US" sz="3600" dirty="0"/>
            </a:br>
            <a:r>
              <a:rPr lang="en-US" sz="3600" dirty="0"/>
              <a:t>void </a:t>
            </a:r>
            <a:r>
              <a:rPr lang="en-US" sz="3600" dirty="0" err="1"/>
              <a:t>pushScreen</a:t>
            </a:r>
            <a:r>
              <a:rPr lang="en-US" sz="3600" dirty="0"/>
              <a:t>(</a:t>
            </a:r>
            <a:r>
              <a:rPr lang="en-US" sz="3600" dirty="0" err="1"/>
              <a:t>ScreenID</a:t>
            </a:r>
            <a:r>
              <a:rPr lang="en-US" sz="3600" dirty="0"/>
              <a:t> id);</a:t>
            </a:r>
          </a:p>
          <a:p>
            <a:r>
              <a:rPr lang="en-US" sz="3600" dirty="0"/>
              <a:t>void </a:t>
            </a:r>
            <a:r>
              <a:rPr lang="en-US" sz="3600" dirty="0" err="1"/>
              <a:t>popScreen</a:t>
            </a:r>
            <a:r>
              <a:rPr lang="en-US" sz="3600" dirty="0"/>
              <a:t>();</a:t>
            </a:r>
          </a:p>
          <a:p>
            <a:r>
              <a:rPr lang="en-US" sz="3600" dirty="0"/>
              <a:t>Screen *</a:t>
            </a:r>
            <a:r>
              <a:rPr lang="en-US" sz="3600" dirty="0" err="1"/>
              <a:t>getScreen</a:t>
            </a:r>
            <a:r>
              <a:rPr lang="en-US" sz="3600" dirty="0"/>
              <a:t>(</a:t>
            </a:r>
            <a:r>
              <a:rPr lang="en-US" sz="3600" dirty="0" err="1"/>
              <a:t>ScreenID</a:t>
            </a:r>
            <a:r>
              <a:rPr lang="en-US" sz="3600" dirty="0"/>
              <a:t> id);</a:t>
            </a:r>
          </a:p>
          <a:p>
            <a:endParaRPr lang="en-US" sz="3600" dirty="0"/>
          </a:p>
          <a:p>
            <a:r>
              <a:rPr lang="en-US" sz="3600" dirty="0"/>
              <a:t>That’s essentially it. It doesn’t get updates, it doesn’t draw stuff – it just has a stack of screens, and an inactive pile of them.</a:t>
            </a:r>
          </a:p>
        </p:txBody>
      </p:sp>
    </p:spTree>
    <p:extLst>
      <p:ext uri="{BB962C8B-B14F-4D97-AF65-F5344CB8AC3E}">
        <p14:creationId xmlns:p14="http://schemas.microsoft.com/office/powerpoint/2010/main" val="3617502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13</a:t>
            </a:fld>
            <a:endParaRPr lang="en-US"/>
          </a:p>
        </p:txBody>
      </p:sp>
      <p:sp>
        <p:nvSpPr>
          <p:cNvPr id="4" name="Rectangle 3"/>
          <p:cNvSpPr/>
          <p:nvPr/>
        </p:nvSpPr>
        <p:spPr>
          <a:xfrm>
            <a:off x="517358" y="619125"/>
            <a:ext cx="8109284" cy="5078313"/>
          </a:xfrm>
          <a:prstGeom prst="rect">
            <a:avLst/>
          </a:prstGeom>
        </p:spPr>
        <p:txBody>
          <a:bodyPr wrap="square">
            <a:spAutoFit/>
          </a:bodyPr>
          <a:lstStyle/>
          <a:p>
            <a:r>
              <a:rPr lang="en-US" sz="3600" dirty="0"/>
              <a:t>Screen</a:t>
            </a:r>
          </a:p>
          <a:p>
            <a:endParaRPr lang="en-US" sz="3600" dirty="0"/>
          </a:p>
          <a:p>
            <a:r>
              <a:rPr lang="en-US" sz="3600" dirty="0"/>
              <a:t>Screens need to do a bit more. If you recall, a Screen is responsible for the set of things that are active on it at one time.</a:t>
            </a:r>
          </a:p>
          <a:p>
            <a:endParaRPr lang="en-US" sz="3600" dirty="0"/>
          </a:p>
          <a:p>
            <a:r>
              <a:rPr lang="en-US" sz="3600" dirty="0"/>
              <a:t>However, if we make the screens keep all the items that are active on themselves, then what is the game engine tracking?</a:t>
            </a:r>
          </a:p>
        </p:txBody>
      </p:sp>
    </p:spTree>
    <p:extLst>
      <p:ext uri="{BB962C8B-B14F-4D97-AF65-F5344CB8AC3E}">
        <p14:creationId xmlns:p14="http://schemas.microsoft.com/office/powerpoint/2010/main" val="618884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14</a:t>
            </a:fld>
            <a:endParaRPr lang="en-US"/>
          </a:p>
        </p:txBody>
      </p:sp>
      <p:sp>
        <p:nvSpPr>
          <p:cNvPr id="4" name="Rectangle 3"/>
          <p:cNvSpPr/>
          <p:nvPr/>
        </p:nvSpPr>
        <p:spPr>
          <a:xfrm>
            <a:off x="517358" y="619125"/>
            <a:ext cx="8109284" cy="4524315"/>
          </a:xfrm>
          <a:prstGeom prst="rect">
            <a:avLst/>
          </a:prstGeom>
        </p:spPr>
        <p:txBody>
          <a:bodyPr wrap="square">
            <a:spAutoFit/>
          </a:bodyPr>
          <a:lstStyle/>
          <a:p>
            <a:r>
              <a:rPr lang="en-US" sz="3600" dirty="0"/>
              <a:t>Screen</a:t>
            </a:r>
          </a:p>
          <a:p>
            <a:endParaRPr lang="en-US" sz="3600" dirty="0"/>
          </a:p>
          <a:p>
            <a:r>
              <a:rPr lang="en-US" sz="3600" dirty="0"/>
              <a:t>The game engine will maintain a map of screen id to vectors of models, controllers and views.  When it wants to do something, it will ask the screen manager what the current screen id is, then route things to the matching vector.</a:t>
            </a:r>
          </a:p>
        </p:txBody>
      </p:sp>
    </p:spTree>
    <p:extLst>
      <p:ext uri="{BB962C8B-B14F-4D97-AF65-F5344CB8AC3E}">
        <p14:creationId xmlns:p14="http://schemas.microsoft.com/office/powerpoint/2010/main" val="647964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15</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Application</a:t>
            </a:r>
          </a:p>
          <a:p>
            <a:endParaRPr lang="en-US" sz="3600" dirty="0"/>
          </a:p>
          <a:p>
            <a:r>
              <a:rPr lang="en-US" sz="3600" dirty="0"/>
              <a:t>Instead of Application creating models, views and controllers, it will now create Screens, initialize them, and add them to the Screen Manager.  The Screens will create their own models, views and controllers.</a:t>
            </a:r>
          </a:p>
          <a:p>
            <a:endParaRPr lang="en-US" sz="3600" dirty="0"/>
          </a:p>
          <a:p>
            <a:r>
              <a:rPr lang="en-US" sz="3600" dirty="0"/>
              <a:t>Finally, it will need to make the starting screen active by invoking </a:t>
            </a:r>
            <a:r>
              <a:rPr lang="en-US" sz="3600" dirty="0" err="1"/>
              <a:t>setScreen</a:t>
            </a:r>
            <a:r>
              <a:rPr lang="en-US" sz="3600" dirty="0"/>
              <a:t>(id);</a:t>
            </a:r>
          </a:p>
        </p:txBody>
      </p:sp>
    </p:spTree>
    <p:extLst>
      <p:ext uri="{BB962C8B-B14F-4D97-AF65-F5344CB8AC3E}">
        <p14:creationId xmlns:p14="http://schemas.microsoft.com/office/powerpoint/2010/main" val="374648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a:effectLst/>
        </p:spPr>
        <p:txBody>
          <a:bodyPr/>
          <a:lstStyle>
            <a:lvl1pPr>
              <a:defRPr>
                <a:latin typeface="Helvetica"/>
                <a:cs typeface="Helvetica"/>
              </a:defRPr>
            </a:lvl1pPr>
          </a:lstStyle>
          <a:p>
            <a:fld id="{719E6248-47B5-DA49-B1EB-540B903CA564}" type="slidenum">
              <a:rPr lang="en-US" smtClean="0"/>
              <a:pPr/>
              <a:t>16</a:t>
            </a:fld>
            <a:endParaRPr lang="en-US"/>
          </a:p>
        </p:txBody>
      </p:sp>
      <p:sp>
        <p:nvSpPr>
          <p:cNvPr id="4" name="Rectangle 3"/>
          <p:cNvSpPr/>
          <p:nvPr/>
        </p:nvSpPr>
        <p:spPr>
          <a:xfrm>
            <a:off x="517358" y="619125"/>
            <a:ext cx="8109284" cy="646331"/>
          </a:xfrm>
          <a:prstGeom prst="rect">
            <a:avLst/>
          </a:prstGeom>
          <a:effectLst/>
        </p:spPr>
        <p:txBody>
          <a:bodyPr wrap="square">
            <a:spAutoFit/>
          </a:bodyPr>
          <a:lstStyle/>
          <a:p>
            <a:r>
              <a:rPr lang="en-US" sz="3600" dirty="0"/>
              <a:t>Screens in the game engine</a:t>
            </a:r>
          </a:p>
        </p:txBody>
      </p:sp>
      <p:sp>
        <p:nvSpPr>
          <p:cNvPr id="5" name="Rectangle 4"/>
          <p:cNvSpPr/>
          <p:nvPr/>
        </p:nvSpPr>
        <p:spPr>
          <a:xfrm>
            <a:off x="259182" y="2344208"/>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vector</a:t>
            </a:r>
          </a:p>
          <a:p>
            <a:pPr algn="ctr"/>
            <a:r>
              <a:rPr lang="en-US" dirty="0">
                <a:solidFill>
                  <a:schemeClr val="tx1"/>
                </a:solidFill>
              </a:rPr>
              <a:t>&lt;Screen&gt;</a:t>
            </a:r>
            <a:endParaRPr lang="en-CA" dirty="0">
              <a:solidFill>
                <a:schemeClr val="tx1"/>
              </a:solidFill>
            </a:endParaRPr>
          </a:p>
        </p:txBody>
      </p:sp>
      <p:sp>
        <p:nvSpPr>
          <p:cNvPr id="12" name="Rectangle 11"/>
          <p:cNvSpPr/>
          <p:nvPr/>
        </p:nvSpPr>
        <p:spPr>
          <a:xfrm>
            <a:off x="1943153" y="1572346"/>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Screen Manager</a:t>
            </a:r>
            <a:endParaRPr lang="en-CA" dirty="0">
              <a:solidFill>
                <a:schemeClr val="tx1"/>
              </a:solidFill>
            </a:endParaRPr>
          </a:p>
        </p:txBody>
      </p:sp>
      <p:sp>
        <p:nvSpPr>
          <p:cNvPr id="13" name="Rectangle 12"/>
          <p:cNvSpPr/>
          <p:nvPr/>
        </p:nvSpPr>
        <p:spPr>
          <a:xfrm>
            <a:off x="3700772" y="2350871"/>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DEHGE</a:t>
            </a:r>
            <a:endParaRPr lang="en-CA" dirty="0">
              <a:solidFill>
                <a:schemeClr val="tx1"/>
              </a:solidFill>
            </a:endParaRPr>
          </a:p>
        </p:txBody>
      </p:sp>
      <p:sp>
        <p:nvSpPr>
          <p:cNvPr id="35" name="Rectangle 34"/>
          <p:cNvSpPr/>
          <p:nvPr/>
        </p:nvSpPr>
        <p:spPr>
          <a:xfrm>
            <a:off x="259182" y="3642388"/>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Screen</a:t>
            </a:r>
            <a:endParaRPr lang="en-CA" dirty="0">
              <a:solidFill>
                <a:schemeClr val="tx1"/>
              </a:solidFill>
            </a:endParaRPr>
          </a:p>
        </p:txBody>
      </p:sp>
      <p:sp>
        <p:nvSpPr>
          <p:cNvPr id="63" name="Rectangle 62"/>
          <p:cNvSpPr/>
          <p:nvPr/>
        </p:nvSpPr>
        <p:spPr>
          <a:xfrm>
            <a:off x="2123466" y="2931870"/>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stack</a:t>
            </a:r>
          </a:p>
          <a:p>
            <a:pPr algn="ctr"/>
            <a:r>
              <a:rPr lang="en-US" dirty="0">
                <a:solidFill>
                  <a:schemeClr val="tx1"/>
                </a:solidFill>
              </a:rPr>
              <a:t>&lt;Screen&gt;</a:t>
            </a:r>
            <a:endParaRPr lang="en-CA" dirty="0">
              <a:solidFill>
                <a:schemeClr val="tx1"/>
              </a:solidFill>
            </a:endParaRPr>
          </a:p>
        </p:txBody>
      </p:sp>
      <p:sp>
        <p:nvSpPr>
          <p:cNvPr id="64" name="Rectangle 63"/>
          <p:cNvSpPr/>
          <p:nvPr/>
        </p:nvSpPr>
        <p:spPr>
          <a:xfrm>
            <a:off x="3853440" y="5935166"/>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Application</a:t>
            </a:r>
            <a:endParaRPr lang="en-CA" dirty="0">
              <a:solidFill>
                <a:schemeClr val="tx1"/>
              </a:solidFill>
            </a:endParaRPr>
          </a:p>
        </p:txBody>
      </p:sp>
      <p:sp>
        <p:nvSpPr>
          <p:cNvPr id="72" name="Diamond 71"/>
          <p:cNvSpPr/>
          <p:nvPr/>
        </p:nvSpPr>
        <p:spPr>
          <a:xfrm>
            <a:off x="5019044" y="2499561"/>
            <a:ext cx="257081" cy="237507"/>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75" name="Rectangle 74"/>
          <p:cNvSpPr/>
          <p:nvPr/>
        </p:nvSpPr>
        <p:spPr>
          <a:xfrm>
            <a:off x="259182" y="4909717"/>
            <a:ext cx="1304306" cy="548215"/>
          </a:xfrm>
          <a:prstGeom prst="rect">
            <a:avLst/>
          </a:prstGeom>
          <a:solidFill>
            <a:schemeClr val="accent5">
              <a:lumMod val="60000"/>
              <a:lumOff val="4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Splash</a:t>
            </a:r>
          </a:p>
          <a:p>
            <a:pPr algn="ctr"/>
            <a:r>
              <a:rPr lang="en-US" dirty="0">
                <a:solidFill>
                  <a:schemeClr val="tx1"/>
                </a:solidFill>
              </a:rPr>
              <a:t>Screen</a:t>
            </a:r>
            <a:endParaRPr lang="en-CA" dirty="0">
              <a:solidFill>
                <a:schemeClr val="tx1"/>
              </a:solidFill>
            </a:endParaRPr>
          </a:p>
        </p:txBody>
      </p:sp>
      <p:sp>
        <p:nvSpPr>
          <p:cNvPr id="78" name="Rectangle 77"/>
          <p:cNvSpPr/>
          <p:nvPr/>
        </p:nvSpPr>
        <p:spPr>
          <a:xfrm>
            <a:off x="1943153" y="4909717"/>
            <a:ext cx="1304306" cy="548215"/>
          </a:xfrm>
          <a:prstGeom prst="rect">
            <a:avLst/>
          </a:prstGeom>
          <a:solidFill>
            <a:schemeClr val="accent5">
              <a:lumMod val="60000"/>
              <a:lumOff val="4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Gameplay</a:t>
            </a:r>
          </a:p>
          <a:p>
            <a:pPr algn="ctr"/>
            <a:r>
              <a:rPr lang="en-US" dirty="0">
                <a:solidFill>
                  <a:schemeClr val="tx1"/>
                </a:solidFill>
              </a:rPr>
              <a:t>Screen</a:t>
            </a:r>
            <a:endParaRPr lang="en-CA" dirty="0">
              <a:solidFill>
                <a:schemeClr val="tx1"/>
              </a:solidFill>
            </a:endParaRPr>
          </a:p>
        </p:txBody>
      </p:sp>
      <p:grpSp>
        <p:nvGrpSpPr>
          <p:cNvPr id="24" name="Group 23"/>
          <p:cNvGrpSpPr/>
          <p:nvPr/>
        </p:nvGrpSpPr>
        <p:grpSpPr>
          <a:xfrm>
            <a:off x="7537266" y="1541369"/>
            <a:ext cx="1304306" cy="2163544"/>
            <a:chOff x="7727398" y="1265456"/>
            <a:chExt cx="1304306" cy="2163544"/>
          </a:xfrm>
        </p:grpSpPr>
        <p:sp>
          <p:nvSpPr>
            <p:cNvPr id="7" name="Rectangle 6"/>
            <p:cNvSpPr/>
            <p:nvPr/>
          </p:nvSpPr>
          <p:spPr>
            <a:xfrm>
              <a:off x="7727398" y="2071175"/>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View</a:t>
              </a:r>
              <a:endParaRPr lang="en-CA" dirty="0">
                <a:solidFill>
                  <a:schemeClr val="tx1"/>
                </a:solidFill>
              </a:endParaRPr>
            </a:p>
          </p:txBody>
        </p:sp>
        <p:sp>
          <p:nvSpPr>
            <p:cNvPr id="14" name="Rectangle 13"/>
            <p:cNvSpPr/>
            <p:nvPr/>
          </p:nvSpPr>
          <p:spPr>
            <a:xfrm>
              <a:off x="7727398" y="2880785"/>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Controller</a:t>
              </a:r>
              <a:endParaRPr lang="en-CA" dirty="0">
                <a:solidFill>
                  <a:schemeClr val="tx1"/>
                </a:solidFill>
              </a:endParaRPr>
            </a:p>
          </p:txBody>
        </p:sp>
        <p:sp>
          <p:nvSpPr>
            <p:cNvPr id="58" name="Rectangle 57"/>
            <p:cNvSpPr/>
            <p:nvPr/>
          </p:nvSpPr>
          <p:spPr>
            <a:xfrm>
              <a:off x="7727398" y="1265456"/>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Model</a:t>
              </a:r>
              <a:endParaRPr lang="en-CA" dirty="0">
                <a:solidFill>
                  <a:schemeClr val="tx1"/>
                </a:solidFill>
              </a:endParaRPr>
            </a:p>
          </p:txBody>
        </p:sp>
      </p:grpSp>
      <p:grpSp>
        <p:nvGrpSpPr>
          <p:cNvPr id="23" name="Group 22"/>
          <p:cNvGrpSpPr/>
          <p:nvPr/>
        </p:nvGrpSpPr>
        <p:grpSpPr>
          <a:xfrm>
            <a:off x="5528847" y="1541369"/>
            <a:ext cx="1304306" cy="2167219"/>
            <a:chOff x="7008669" y="1239822"/>
            <a:chExt cx="1304306" cy="2167219"/>
          </a:xfrm>
        </p:grpSpPr>
        <p:sp>
          <p:nvSpPr>
            <p:cNvPr id="8" name="Rectangle 7"/>
            <p:cNvSpPr/>
            <p:nvPr/>
          </p:nvSpPr>
          <p:spPr>
            <a:xfrm>
              <a:off x="7008669" y="2049324"/>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map</a:t>
              </a:r>
            </a:p>
            <a:p>
              <a:pPr algn="ctr"/>
              <a:r>
                <a:rPr lang="en-US" dirty="0">
                  <a:solidFill>
                    <a:schemeClr val="tx1"/>
                  </a:solidFill>
                </a:rPr>
                <a:t>&lt;</a:t>
              </a:r>
              <a:r>
                <a:rPr lang="en-US" dirty="0" err="1">
                  <a:solidFill>
                    <a:schemeClr val="tx1"/>
                  </a:solidFill>
                </a:rPr>
                <a:t>ID,View</a:t>
              </a:r>
              <a:r>
                <a:rPr lang="en-US" dirty="0">
                  <a:solidFill>
                    <a:schemeClr val="tx1"/>
                  </a:solidFill>
                </a:rPr>
                <a:t>&gt;</a:t>
              </a:r>
              <a:endParaRPr lang="en-CA" dirty="0">
                <a:solidFill>
                  <a:schemeClr val="tx1"/>
                </a:solidFill>
              </a:endParaRPr>
            </a:p>
          </p:txBody>
        </p:sp>
        <p:sp>
          <p:nvSpPr>
            <p:cNvPr id="36" name="Rectangle 35"/>
            <p:cNvSpPr/>
            <p:nvPr/>
          </p:nvSpPr>
          <p:spPr>
            <a:xfrm>
              <a:off x="7008669" y="1239822"/>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map</a:t>
              </a:r>
            </a:p>
            <a:p>
              <a:pPr algn="ctr"/>
              <a:r>
                <a:rPr lang="en-US" dirty="0">
                  <a:solidFill>
                    <a:schemeClr val="tx1"/>
                  </a:solidFill>
                </a:rPr>
                <a:t>&lt;</a:t>
              </a:r>
              <a:r>
                <a:rPr lang="en-US" dirty="0" err="1">
                  <a:solidFill>
                    <a:schemeClr val="tx1"/>
                  </a:solidFill>
                </a:rPr>
                <a:t>ID,Model</a:t>
              </a:r>
              <a:r>
                <a:rPr lang="en-US" dirty="0">
                  <a:solidFill>
                    <a:schemeClr val="tx1"/>
                  </a:solidFill>
                </a:rPr>
                <a:t>&gt;</a:t>
              </a:r>
              <a:endParaRPr lang="en-CA" dirty="0">
                <a:solidFill>
                  <a:schemeClr val="tx1"/>
                </a:solidFill>
              </a:endParaRPr>
            </a:p>
          </p:txBody>
        </p:sp>
        <p:sp>
          <p:nvSpPr>
            <p:cNvPr id="38" name="Rectangle 37"/>
            <p:cNvSpPr/>
            <p:nvPr/>
          </p:nvSpPr>
          <p:spPr>
            <a:xfrm>
              <a:off x="7008669" y="2858826"/>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map &lt;ID,</a:t>
              </a:r>
            </a:p>
            <a:p>
              <a:pPr algn="ctr"/>
              <a:r>
                <a:rPr lang="en-US" dirty="0">
                  <a:solidFill>
                    <a:schemeClr val="tx1"/>
                  </a:solidFill>
                </a:rPr>
                <a:t>Controller&gt;</a:t>
              </a:r>
              <a:endParaRPr lang="en-CA" dirty="0">
                <a:solidFill>
                  <a:schemeClr val="tx1"/>
                </a:solidFill>
              </a:endParaRPr>
            </a:p>
          </p:txBody>
        </p:sp>
      </p:grpSp>
      <p:cxnSp>
        <p:nvCxnSpPr>
          <p:cNvPr id="28" name="Straight Arrow Connector 27"/>
          <p:cNvCxnSpPr>
            <a:stCxn id="78" idx="0"/>
            <a:endCxn id="35" idx="2"/>
          </p:cNvCxnSpPr>
          <p:nvPr/>
        </p:nvCxnSpPr>
        <p:spPr>
          <a:xfrm flipH="1" flipV="1">
            <a:off x="911335" y="4190603"/>
            <a:ext cx="1683971" cy="719114"/>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75" idx="0"/>
            <a:endCxn id="35" idx="2"/>
          </p:cNvCxnSpPr>
          <p:nvPr/>
        </p:nvCxnSpPr>
        <p:spPr>
          <a:xfrm flipV="1">
            <a:off x="911335" y="4190603"/>
            <a:ext cx="0" cy="719114"/>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sp>
        <p:nvSpPr>
          <p:cNvPr id="50" name="Diamond 49"/>
          <p:cNvSpPr/>
          <p:nvPr/>
        </p:nvSpPr>
        <p:spPr>
          <a:xfrm>
            <a:off x="2466765" y="2129183"/>
            <a:ext cx="257081" cy="237507"/>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1" name="Diamond 50"/>
          <p:cNvSpPr/>
          <p:nvPr/>
        </p:nvSpPr>
        <p:spPr>
          <a:xfrm>
            <a:off x="6848474" y="2506225"/>
            <a:ext cx="257081" cy="237507"/>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32" name="Connector: Elbow 31"/>
          <p:cNvCxnSpPr>
            <a:stCxn id="72" idx="0"/>
            <a:endCxn id="36" idx="1"/>
          </p:cNvCxnSpPr>
          <p:nvPr/>
        </p:nvCxnSpPr>
        <p:spPr>
          <a:xfrm rot="5400000" flipH="1" flipV="1">
            <a:off x="4996174" y="1966888"/>
            <a:ext cx="684084" cy="381262"/>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39" name="Connector: Elbow 38"/>
          <p:cNvCxnSpPr>
            <a:stCxn id="72" idx="2"/>
            <a:endCxn id="38" idx="1"/>
          </p:cNvCxnSpPr>
          <p:nvPr/>
        </p:nvCxnSpPr>
        <p:spPr>
          <a:xfrm rot="16200000" flipH="1">
            <a:off x="4989510" y="2895143"/>
            <a:ext cx="697413" cy="381262"/>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42" name="Connector: Elbow 41"/>
          <p:cNvCxnSpPr>
            <a:stCxn id="72" idx="3"/>
            <a:endCxn id="8" idx="1"/>
          </p:cNvCxnSpPr>
          <p:nvPr/>
        </p:nvCxnSpPr>
        <p:spPr>
          <a:xfrm>
            <a:off x="5276125" y="2618315"/>
            <a:ext cx="252722" cy="6664"/>
          </a:xfrm>
          <a:prstGeom prst="bentConnector3">
            <a:avLst/>
          </a:prstGeom>
          <a:effectLst/>
        </p:spPr>
        <p:style>
          <a:lnRef idx="2">
            <a:schemeClr val="accent1"/>
          </a:lnRef>
          <a:fillRef idx="0">
            <a:schemeClr val="accent1"/>
          </a:fillRef>
          <a:effectRef idx="1">
            <a:schemeClr val="accent1"/>
          </a:effectRef>
          <a:fontRef idx="minor">
            <a:schemeClr val="tx1"/>
          </a:fontRef>
        </p:style>
      </p:cxnSp>
      <p:sp>
        <p:nvSpPr>
          <p:cNvPr id="59" name="Diamond 58"/>
          <p:cNvSpPr/>
          <p:nvPr/>
        </p:nvSpPr>
        <p:spPr>
          <a:xfrm>
            <a:off x="6848475" y="1696723"/>
            <a:ext cx="257081" cy="237507"/>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0" name="Diamond 59"/>
          <p:cNvSpPr/>
          <p:nvPr/>
        </p:nvSpPr>
        <p:spPr>
          <a:xfrm>
            <a:off x="6848473" y="3315727"/>
            <a:ext cx="257081" cy="237507"/>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44" name="Straight Connector 43"/>
          <p:cNvCxnSpPr>
            <a:stCxn id="59" idx="3"/>
            <a:endCxn id="58" idx="1"/>
          </p:cNvCxnSpPr>
          <p:nvPr/>
        </p:nvCxnSpPr>
        <p:spPr>
          <a:xfrm>
            <a:off x="7105556" y="1815477"/>
            <a:ext cx="4317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51" idx="3"/>
            <a:endCxn id="7" idx="1"/>
          </p:cNvCxnSpPr>
          <p:nvPr/>
        </p:nvCxnSpPr>
        <p:spPr>
          <a:xfrm flipV="1">
            <a:off x="7105555" y="2621196"/>
            <a:ext cx="431711" cy="378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60" idx="3"/>
            <a:endCxn id="14" idx="1"/>
          </p:cNvCxnSpPr>
          <p:nvPr/>
        </p:nvCxnSpPr>
        <p:spPr>
          <a:xfrm flipV="1">
            <a:off x="7105554" y="3430806"/>
            <a:ext cx="431712" cy="36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Connector: Elbow 55"/>
          <p:cNvCxnSpPr>
            <a:stCxn id="50" idx="1"/>
            <a:endCxn id="5" idx="3"/>
          </p:cNvCxnSpPr>
          <p:nvPr/>
        </p:nvCxnSpPr>
        <p:spPr>
          <a:xfrm rot="10800000" flipV="1">
            <a:off x="1563489" y="2247936"/>
            <a:ext cx="903277" cy="370379"/>
          </a:xfrm>
          <a:prstGeom prst="bentConnector3">
            <a:avLst/>
          </a:prstGeom>
          <a:effectLst/>
        </p:spPr>
        <p:style>
          <a:lnRef idx="2">
            <a:schemeClr val="accent1"/>
          </a:lnRef>
          <a:fillRef idx="0">
            <a:schemeClr val="accent1"/>
          </a:fillRef>
          <a:effectRef idx="1">
            <a:schemeClr val="accent1"/>
          </a:effectRef>
          <a:fontRef idx="minor">
            <a:schemeClr val="tx1"/>
          </a:fontRef>
        </p:style>
      </p:cxnSp>
      <p:sp>
        <p:nvSpPr>
          <p:cNvPr id="70" name="Diamond 69"/>
          <p:cNvSpPr/>
          <p:nvPr/>
        </p:nvSpPr>
        <p:spPr>
          <a:xfrm>
            <a:off x="1913770" y="3113512"/>
            <a:ext cx="257081" cy="237507"/>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71" name="Diamond 70"/>
          <p:cNvSpPr/>
          <p:nvPr/>
        </p:nvSpPr>
        <p:spPr>
          <a:xfrm>
            <a:off x="781021" y="2901438"/>
            <a:ext cx="257081" cy="237507"/>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61" name="Connector: Elbow 60"/>
          <p:cNvCxnSpPr>
            <a:stCxn id="71" idx="2"/>
            <a:endCxn id="35" idx="0"/>
          </p:cNvCxnSpPr>
          <p:nvPr/>
        </p:nvCxnSpPr>
        <p:spPr>
          <a:xfrm rot="16200000" flipH="1">
            <a:off x="658727" y="3389779"/>
            <a:ext cx="503443" cy="1773"/>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65" name="Connector: Elbow 64"/>
          <p:cNvCxnSpPr>
            <a:cxnSpLocks/>
            <a:stCxn id="70" idx="1"/>
            <a:endCxn id="35" idx="3"/>
          </p:cNvCxnSpPr>
          <p:nvPr/>
        </p:nvCxnSpPr>
        <p:spPr>
          <a:xfrm rot="10800000" flipV="1">
            <a:off x="1563488" y="3232266"/>
            <a:ext cx="350282" cy="684230"/>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69" name="Connector: Elbow 68"/>
          <p:cNvCxnSpPr>
            <a:stCxn id="50" idx="2"/>
            <a:endCxn id="63" idx="0"/>
          </p:cNvCxnSpPr>
          <p:nvPr/>
        </p:nvCxnSpPr>
        <p:spPr>
          <a:xfrm rot="16200000" flipH="1">
            <a:off x="2402872" y="2559123"/>
            <a:ext cx="565180" cy="180313"/>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76" name="Connector: Elbow 75"/>
          <p:cNvCxnSpPr>
            <a:stCxn id="64" idx="1"/>
            <a:endCxn id="75" idx="2"/>
          </p:cNvCxnSpPr>
          <p:nvPr/>
        </p:nvCxnSpPr>
        <p:spPr>
          <a:xfrm rot="10800000">
            <a:off x="911336" y="5457932"/>
            <a:ext cx="2942105" cy="751342"/>
          </a:xfrm>
          <a:prstGeom prst="bentConnector2">
            <a:avLst/>
          </a:prstGeom>
          <a:ln>
            <a:solidFill>
              <a:srgbClr val="00B0F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0" name="Connector: Elbow 79"/>
          <p:cNvCxnSpPr>
            <a:stCxn id="64" idx="1"/>
            <a:endCxn id="78" idx="2"/>
          </p:cNvCxnSpPr>
          <p:nvPr/>
        </p:nvCxnSpPr>
        <p:spPr>
          <a:xfrm rot="10800000">
            <a:off x="2595306" y="5457932"/>
            <a:ext cx="1258134" cy="751342"/>
          </a:xfrm>
          <a:prstGeom prst="bentConnector2">
            <a:avLst/>
          </a:prstGeom>
          <a:ln>
            <a:solidFill>
              <a:srgbClr val="00B0F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8" name="Connector: Elbow 87"/>
          <p:cNvCxnSpPr>
            <a:stCxn id="13" idx="0"/>
            <a:endCxn id="12" idx="3"/>
          </p:cNvCxnSpPr>
          <p:nvPr/>
        </p:nvCxnSpPr>
        <p:spPr>
          <a:xfrm rot="16200000" flipV="1">
            <a:off x="3547984" y="1545930"/>
            <a:ext cx="504417" cy="1105466"/>
          </a:xfrm>
          <a:prstGeom prst="bentConnector2">
            <a:avLst/>
          </a:prstGeom>
          <a:ln>
            <a:solidFill>
              <a:srgbClr val="00B0F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3" name="Connector: Elbow 92"/>
          <p:cNvCxnSpPr>
            <a:cxnSpLocks/>
          </p:cNvCxnSpPr>
          <p:nvPr/>
        </p:nvCxnSpPr>
        <p:spPr>
          <a:xfrm flipV="1">
            <a:off x="1548167" y="2918136"/>
            <a:ext cx="2804758" cy="1085415"/>
          </a:xfrm>
          <a:prstGeom prst="bentConnector2">
            <a:avLst/>
          </a:prstGeom>
          <a:ln>
            <a:solidFill>
              <a:srgbClr val="00B0F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01" name="Connector: Elbow 100"/>
          <p:cNvCxnSpPr>
            <a:endCxn id="14" idx="3"/>
          </p:cNvCxnSpPr>
          <p:nvPr/>
        </p:nvCxnSpPr>
        <p:spPr>
          <a:xfrm flipV="1">
            <a:off x="1548167" y="3430806"/>
            <a:ext cx="7293405" cy="711310"/>
          </a:xfrm>
          <a:prstGeom prst="bentConnector3">
            <a:avLst>
              <a:gd name="adj1" fmla="val 103134"/>
            </a:avLst>
          </a:prstGeom>
          <a:ln>
            <a:solidFill>
              <a:srgbClr val="00B0F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03" name="Connector: Elbow 102"/>
          <p:cNvCxnSpPr>
            <a:endCxn id="7" idx="3"/>
          </p:cNvCxnSpPr>
          <p:nvPr/>
        </p:nvCxnSpPr>
        <p:spPr>
          <a:xfrm flipV="1">
            <a:off x="1548167" y="2621196"/>
            <a:ext cx="7293405" cy="1511995"/>
          </a:xfrm>
          <a:prstGeom prst="bentConnector3">
            <a:avLst>
              <a:gd name="adj1" fmla="val 103134"/>
            </a:avLst>
          </a:prstGeom>
          <a:ln>
            <a:solidFill>
              <a:srgbClr val="00B0F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05" name="Connector: Elbow 104"/>
          <p:cNvCxnSpPr>
            <a:endCxn id="58" idx="3"/>
          </p:cNvCxnSpPr>
          <p:nvPr/>
        </p:nvCxnSpPr>
        <p:spPr>
          <a:xfrm flipV="1">
            <a:off x="1548167" y="1815477"/>
            <a:ext cx="7293405" cy="2308451"/>
          </a:xfrm>
          <a:prstGeom prst="bentConnector3">
            <a:avLst>
              <a:gd name="adj1" fmla="val 103134"/>
            </a:avLst>
          </a:prstGeom>
          <a:ln>
            <a:solidFill>
              <a:srgbClr val="00B0F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09" name="Connector: Elbow 108"/>
          <p:cNvCxnSpPr>
            <a:endCxn id="64" idx="0"/>
          </p:cNvCxnSpPr>
          <p:nvPr/>
        </p:nvCxnSpPr>
        <p:spPr>
          <a:xfrm rot="5400000">
            <a:off x="3099828" y="4301068"/>
            <a:ext cx="3039863" cy="228332"/>
          </a:xfrm>
          <a:prstGeom prst="bentConnector3">
            <a:avLst/>
          </a:prstGeom>
          <a:ln>
            <a:solidFill>
              <a:srgbClr val="00B0F0"/>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141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17</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And now, on to menus</a:t>
            </a:r>
          </a:p>
          <a:p>
            <a:endParaRPr lang="en-US" sz="3600" dirty="0"/>
          </a:p>
          <a:p>
            <a:r>
              <a:rPr lang="en-US" sz="3600" dirty="0"/>
              <a:t>Menus are a staple of screen navigation, and everyone knows what they look like, but they are not always as simple as they seem.</a:t>
            </a:r>
          </a:p>
          <a:p>
            <a:endParaRPr lang="en-US" sz="3600" dirty="0"/>
          </a:p>
          <a:p>
            <a:r>
              <a:rPr lang="en-US" sz="3600" dirty="0"/>
              <a:t>Consider both mouse, keyboard, and maybe controller navigation – pretty much required right? What could go wrong?</a:t>
            </a:r>
          </a:p>
        </p:txBody>
      </p:sp>
    </p:spTree>
    <p:extLst>
      <p:ext uri="{BB962C8B-B14F-4D97-AF65-F5344CB8AC3E}">
        <p14:creationId xmlns:p14="http://schemas.microsoft.com/office/powerpoint/2010/main" val="265013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18</a:t>
            </a:fld>
            <a:endParaRPr lang="en-US"/>
          </a:p>
        </p:txBody>
      </p:sp>
      <p:sp>
        <p:nvSpPr>
          <p:cNvPr id="4" name="Rectangle 3"/>
          <p:cNvSpPr/>
          <p:nvPr/>
        </p:nvSpPr>
        <p:spPr>
          <a:xfrm>
            <a:off x="517358" y="619125"/>
            <a:ext cx="8109284" cy="4524315"/>
          </a:xfrm>
          <a:prstGeom prst="rect">
            <a:avLst/>
          </a:prstGeom>
        </p:spPr>
        <p:txBody>
          <a:bodyPr wrap="square">
            <a:spAutoFit/>
          </a:bodyPr>
          <a:lstStyle/>
          <a:p>
            <a:r>
              <a:rPr lang="en-US" sz="3600" dirty="0"/>
              <a:t>Menus</a:t>
            </a:r>
          </a:p>
          <a:p>
            <a:endParaRPr lang="en-US" sz="3600" dirty="0"/>
          </a:p>
          <a:p>
            <a:r>
              <a:rPr lang="en-US" sz="3600" dirty="0"/>
              <a:t>Start with keyboard controls – the user needs to KNOW what item IS selected, and which is NOT selected?</a:t>
            </a:r>
          </a:p>
          <a:p>
            <a:endParaRPr lang="en-US" sz="3600" dirty="0"/>
          </a:p>
          <a:p>
            <a:endParaRPr lang="en-US" sz="3600" dirty="0"/>
          </a:p>
          <a:p>
            <a:r>
              <a:rPr lang="en-US" sz="3600" dirty="0"/>
              <a:t>User hits left arrow, and gets this:</a:t>
            </a:r>
          </a:p>
        </p:txBody>
      </p:sp>
      <p:sp>
        <p:nvSpPr>
          <p:cNvPr id="2" name="Rounded Rectangle 1"/>
          <p:cNvSpPr/>
          <p:nvPr/>
        </p:nvSpPr>
        <p:spPr>
          <a:xfrm>
            <a:off x="1591294" y="3616035"/>
            <a:ext cx="2303813" cy="783771"/>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Am I Selected?</a:t>
            </a:r>
            <a:endParaRPr lang="en-CA" dirty="0"/>
          </a:p>
        </p:txBody>
      </p:sp>
      <p:sp>
        <p:nvSpPr>
          <p:cNvPr id="5" name="Rounded Rectangle 4"/>
          <p:cNvSpPr/>
          <p:nvPr/>
        </p:nvSpPr>
        <p:spPr>
          <a:xfrm>
            <a:off x="4427517" y="3616034"/>
            <a:ext cx="2303813" cy="78377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 am I Selected?</a:t>
            </a:r>
            <a:endParaRPr lang="en-CA" dirty="0"/>
          </a:p>
        </p:txBody>
      </p:sp>
      <p:sp>
        <p:nvSpPr>
          <p:cNvPr id="6" name="Rounded Rectangle 5"/>
          <p:cNvSpPr/>
          <p:nvPr/>
        </p:nvSpPr>
        <p:spPr>
          <a:xfrm>
            <a:off x="1591294" y="5318167"/>
            <a:ext cx="2303813" cy="78377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Am I Selected?</a:t>
            </a:r>
            <a:endParaRPr lang="en-CA" dirty="0"/>
          </a:p>
        </p:txBody>
      </p:sp>
      <p:sp>
        <p:nvSpPr>
          <p:cNvPr id="7" name="Rounded Rectangle 6"/>
          <p:cNvSpPr/>
          <p:nvPr/>
        </p:nvSpPr>
        <p:spPr>
          <a:xfrm>
            <a:off x="4427517" y="5318166"/>
            <a:ext cx="2303813" cy="783771"/>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 am I Selected?</a:t>
            </a:r>
            <a:endParaRPr lang="en-CA" dirty="0"/>
          </a:p>
        </p:txBody>
      </p:sp>
    </p:spTree>
    <p:extLst>
      <p:ext uri="{BB962C8B-B14F-4D97-AF65-F5344CB8AC3E}">
        <p14:creationId xmlns:p14="http://schemas.microsoft.com/office/powerpoint/2010/main" val="2608224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19</a:t>
            </a:fld>
            <a:endParaRPr lang="en-US"/>
          </a:p>
        </p:txBody>
      </p:sp>
      <p:sp>
        <p:nvSpPr>
          <p:cNvPr id="4" name="Rectangle 3"/>
          <p:cNvSpPr/>
          <p:nvPr/>
        </p:nvSpPr>
        <p:spPr>
          <a:xfrm>
            <a:off x="517358" y="619125"/>
            <a:ext cx="8109284" cy="4524315"/>
          </a:xfrm>
          <a:prstGeom prst="rect">
            <a:avLst/>
          </a:prstGeom>
        </p:spPr>
        <p:txBody>
          <a:bodyPr wrap="square">
            <a:spAutoFit/>
          </a:bodyPr>
          <a:lstStyle/>
          <a:p>
            <a:r>
              <a:rPr lang="en-US" sz="3600" dirty="0"/>
              <a:t>Menus</a:t>
            </a:r>
          </a:p>
          <a:p>
            <a:endParaRPr lang="en-US" sz="3600" dirty="0"/>
          </a:p>
          <a:p>
            <a:r>
              <a:rPr lang="en-US" sz="3600" dirty="0"/>
              <a:t>How about now?</a:t>
            </a:r>
          </a:p>
          <a:p>
            <a:endParaRPr lang="en-US" sz="3600" dirty="0"/>
          </a:p>
          <a:p>
            <a:endParaRPr lang="en-US" sz="3600" dirty="0"/>
          </a:p>
          <a:p>
            <a:endParaRPr lang="en-US" sz="3600" dirty="0"/>
          </a:p>
          <a:p>
            <a:endParaRPr lang="en-US" sz="3600" dirty="0"/>
          </a:p>
          <a:p>
            <a:r>
              <a:rPr lang="en-US" sz="3600" dirty="0"/>
              <a:t>User hits left arrow, and gets this:</a:t>
            </a:r>
          </a:p>
        </p:txBody>
      </p:sp>
      <p:sp>
        <p:nvSpPr>
          <p:cNvPr id="2" name="Rounded Rectangle 1"/>
          <p:cNvSpPr/>
          <p:nvPr/>
        </p:nvSpPr>
        <p:spPr>
          <a:xfrm>
            <a:off x="1591294" y="3616035"/>
            <a:ext cx="2303813" cy="783771"/>
          </a:xfrm>
          <a:prstGeom prst="roundRect">
            <a:avLst/>
          </a:prstGeom>
          <a:solidFill>
            <a:srgbClr val="00B0F0"/>
          </a:solid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Am I Selected?</a:t>
            </a:r>
            <a:endParaRPr lang="en-CA" dirty="0"/>
          </a:p>
        </p:txBody>
      </p:sp>
      <p:sp>
        <p:nvSpPr>
          <p:cNvPr id="5" name="Rounded Rectangle 4"/>
          <p:cNvSpPr/>
          <p:nvPr/>
        </p:nvSpPr>
        <p:spPr>
          <a:xfrm>
            <a:off x="4427517" y="3616034"/>
            <a:ext cx="2303813" cy="783771"/>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 am I Selected?</a:t>
            </a:r>
            <a:endParaRPr lang="en-CA" dirty="0"/>
          </a:p>
        </p:txBody>
      </p:sp>
      <p:sp>
        <p:nvSpPr>
          <p:cNvPr id="6" name="Rounded Rectangle 5"/>
          <p:cNvSpPr/>
          <p:nvPr/>
        </p:nvSpPr>
        <p:spPr>
          <a:xfrm>
            <a:off x="1591294" y="5318167"/>
            <a:ext cx="2303813" cy="783771"/>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Am I Selected?</a:t>
            </a:r>
            <a:endParaRPr lang="en-CA" dirty="0"/>
          </a:p>
        </p:txBody>
      </p:sp>
      <p:sp>
        <p:nvSpPr>
          <p:cNvPr id="7" name="Rounded Rectangle 6"/>
          <p:cNvSpPr/>
          <p:nvPr/>
        </p:nvSpPr>
        <p:spPr>
          <a:xfrm>
            <a:off x="4427517" y="5318166"/>
            <a:ext cx="2303813" cy="783771"/>
          </a:xfrm>
          <a:prstGeom prst="roundRect">
            <a:avLst/>
          </a:prstGeom>
          <a:solidFill>
            <a:srgbClr val="00B0F0"/>
          </a:solid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 am I Selected?</a:t>
            </a:r>
            <a:endParaRPr lang="en-CA" dirty="0"/>
          </a:p>
        </p:txBody>
      </p:sp>
    </p:spTree>
    <p:extLst>
      <p:ext uri="{BB962C8B-B14F-4D97-AF65-F5344CB8AC3E}">
        <p14:creationId xmlns:p14="http://schemas.microsoft.com/office/powerpoint/2010/main" val="120091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Screens and Menus</a:t>
            </a:r>
          </a:p>
          <a:p>
            <a:endParaRPr lang="en-US" sz="3600" dirty="0"/>
          </a:p>
          <a:p>
            <a:r>
              <a:rPr lang="en-US" sz="3600" dirty="0"/>
              <a:t>You saw a simple screen manager in first term.  It had some severe limitations, especially when navigating between multiple screens – everything needed to know not only where to go, but where to go back when a screen was done.</a:t>
            </a:r>
          </a:p>
          <a:p>
            <a:endParaRPr lang="en-US" sz="3600" dirty="0"/>
          </a:p>
          <a:p>
            <a:r>
              <a:rPr lang="en-US" sz="3600" dirty="0"/>
              <a:t>That’s not good, and we can do better.</a:t>
            </a:r>
          </a:p>
        </p:txBody>
      </p:sp>
    </p:spTree>
    <p:extLst>
      <p:ext uri="{BB962C8B-B14F-4D97-AF65-F5344CB8AC3E}">
        <p14:creationId xmlns:p14="http://schemas.microsoft.com/office/powerpoint/2010/main" val="1937234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20</a:t>
            </a:fld>
            <a:endParaRPr lang="en-US"/>
          </a:p>
        </p:txBody>
      </p:sp>
      <p:sp>
        <p:nvSpPr>
          <p:cNvPr id="4" name="Rectangle 3"/>
          <p:cNvSpPr/>
          <p:nvPr/>
        </p:nvSpPr>
        <p:spPr>
          <a:xfrm>
            <a:off x="517358" y="619125"/>
            <a:ext cx="8109284" cy="5078313"/>
          </a:xfrm>
          <a:prstGeom prst="rect">
            <a:avLst/>
          </a:prstGeom>
        </p:spPr>
        <p:txBody>
          <a:bodyPr wrap="square">
            <a:spAutoFit/>
          </a:bodyPr>
          <a:lstStyle/>
          <a:p>
            <a:r>
              <a:rPr lang="en-US" sz="3600" dirty="0"/>
              <a:t>Menus</a:t>
            </a:r>
          </a:p>
          <a:p>
            <a:endParaRPr lang="en-US" sz="3600" dirty="0"/>
          </a:p>
          <a:p>
            <a:r>
              <a:rPr lang="en-US" sz="3600" dirty="0"/>
              <a:t>In the first case, it’s not immediately obvious which item is actually selected, and which is not.  In the second case, it’s a bit more obvious, but still not that great.</a:t>
            </a:r>
          </a:p>
          <a:p>
            <a:endParaRPr lang="en-US" sz="3600" dirty="0"/>
          </a:p>
          <a:p>
            <a:r>
              <a:rPr lang="en-US" sz="3600" dirty="0"/>
              <a:t>Below, it’s completely obvious that the middle item is the selected one.</a:t>
            </a:r>
          </a:p>
        </p:txBody>
      </p:sp>
      <p:sp>
        <p:nvSpPr>
          <p:cNvPr id="5" name="Rounded Rectangle 4"/>
          <p:cNvSpPr/>
          <p:nvPr/>
        </p:nvSpPr>
        <p:spPr>
          <a:xfrm>
            <a:off x="439387" y="5656045"/>
            <a:ext cx="2303813" cy="783771"/>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Am I Selected?</a:t>
            </a:r>
            <a:endParaRPr lang="en-CA" dirty="0"/>
          </a:p>
        </p:txBody>
      </p:sp>
      <p:sp>
        <p:nvSpPr>
          <p:cNvPr id="6" name="Rounded Rectangle 5"/>
          <p:cNvSpPr/>
          <p:nvPr/>
        </p:nvSpPr>
        <p:spPr>
          <a:xfrm>
            <a:off x="3275610" y="5656044"/>
            <a:ext cx="2303813" cy="78377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 am I Selected?</a:t>
            </a:r>
            <a:endParaRPr lang="en-CA" dirty="0"/>
          </a:p>
        </p:txBody>
      </p:sp>
      <p:sp>
        <p:nvSpPr>
          <p:cNvPr id="7" name="Rounded Rectangle 6"/>
          <p:cNvSpPr/>
          <p:nvPr/>
        </p:nvSpPr>
        <p:spPr>
          <a:xfrm>
            <a:off x="6111833" y="5656045"/>
            <a:ext cx="2303813" cy="783771"/>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 about me?</a:t>
            </a:r>
            <a:endParaRPr lang="en-CA" dirty="0"/>
          </a:p>
        </p:txBody>
      </p:sp>
    </p:spTree>
    <p:extLst>
      <p:ext uri="{BB962C8B-B14F-4D97-AF65-F5344CB8AC3E}">
        <p14:creationId xmlns:p14="http://schemas.microsoft.com/office/powerpoint/2010/main" val="4101549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21</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Menu Interaction</a:t>
            </a:r>
          </a:p>
          <a:p>
            <a:endParaRPr lang="en-US" sz="3600" dirty="0"/>
          </a:p>
          <a:p>
            <a:r>
              <a:rPr lang="en-US" sz="3600" dirty="0"/>
              <a:t>We need to change the appearance of the menu items, but in reality, we need to keep three (or four) images or strings around, not two.</a:t>
            </a:r>
          </a:p>
          <a:p>
            <a:endParaRPr lang="en-US" sz="3600" dirty="0"/>
          </a:p>
          <a:p>
            <a:r>
              <a:rPr lang="en-US" sz="3600" dirty="0"/>
              <a:t>Unselected</a:t>
            </a:r>
          </a:p>
          <a:p>
            <a:r>
              <a:rPr lang="en-US" sz="3600" dirty="0"/>
              <a:t>Hovering over</a:t>
            </a:r>
          </a:p>
          <a:p>
            <a:r>
              <a:rPr lang="en-US" sz="3600" dirty="0"/>
              <a:t>Pressed but not activated yet</a:t>
            </a:r>
          </a:p>
          <a:p>
            <a:r>
              <a:rPr lang="en-US" sz="3600" dirty="0"/>
              <a:t>Disabled</a:t>
            </a:r>
          </a:p>
        </p:txBody>
      </p:sp>
    </p:spTree>
    <p:extLst>
      <p:ext uri="{BB962C8B-B14F-4D97-AF65-F5344CB8AC3E}">
        <p14:creationId xmlns:p14="http://schemas.microsoft.com/office/powerpoint/2010/main" val="271843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22</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Menu Interaction</a:t>
            </a:r>
          </a:p>
          <a:p>
            <a:endParaRPr lang="en-US" sz="3600" dirty="0"/>
          </a:p>
          <a:p>
            <a:r>
              <a:rPr lang="en-US" sz="3600" dirty="0"/>
              <a:t>If we’re using keyboard interaction only, then just the first two and the last one are important.  </a:t>
            </a:r>
          </a:p>
          <a:p>
            <a:endParaRPr lang="en-US" sz="3600" dirty="0"/>
          </a:p>
          <a:p>
            <a:r>
              <a:rPr lang="en-US" sz="3600" dirty="0"/>
              <a:t>If we add a mouse though, users expect the act of clicking a menu item, then moving off of it before releasing the mouse button, to cancel the selection, but moving off, then back on to still activate it.</a:t>
            </a:r>
          </a:p>
        </p:txBody>
      </p:sp>
    </p:spTree>
    <p:extLst>
      <p:ext uri="{BB962C8B-B14F-4D97-AF65-F5344CB8AC3E}">
        <p14:creationId xmlns:p14="http://schemas.microsoft.com/office/powerpoint/2010/main" val="2510061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23</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Menu Interaction</a:t>
            </a:r>
          </a:p>
          <a:p>
            <a:endParaRPr lang="en-US" sz="3600" dirty="0"/>
          </a:p>
          <a:p>
            <a:r>
              <a:rPr lang="en-US" sz="3600" dirty="0"/>
              <a:t>Adding support for both makes things, well, worse.</a:t>
            </a:r>
          </a:p>
          <a:p>
            <a:endParaRPr lang="en-US" sz="3600" dirty="0"/>
          </a:p>
          <a:p>
            <a:r>
              <a:rPr lang="en-US" sz="3600" dirty="0"/>
              <a:t>You’re hovering over an item.  The user presses the up arrow key twice, selecting the item two above it.  They then hit the mouse button without moving the mouse at all. Which item should be activated?</a:t>
            </a:r>
          </a:p>
        </p:txBody>
      </p:sp>
    </p:spTree>
    <p:extLst>
      <p:ext uri="{BB962C8B-B14F-4D97-AF65-F5344CB8AC3E}">
        <p14:creationId xmlns:p14="http://schemas.microsoft.com/office/powerpoint/2010/main" val="3797722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24</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Menu Items</a:t>
            </a:r>
          </a:p>
          <a:p>
            <a:endParaRPr lang="en-US" sz="3600" dirty="0"/>
          </a:p>
          <a:p>
            <a:r>
              <a:rPr lang="en-US" sz="3600" dirty="0"/>
              <a:t>What is a menu item? Lets look at some properties:</a:t>
            </a:r>
          </a:p>
          <a:p>
            <a:endParaRPr lang="en-US" sz="3600" dirty="0"/>
          </a:p>
          <a:p>
            <a:r>
              <a:rPr lang="en-US" sz="3600" dirty="0"/>
              <a:t>Has a location and size on a screen</a:t>
            </a:r>
          </a:p>
          <a:p>
            <a:r>
              <a:rPr lang="en-US" sz="3600" dirty="0"/>
              <a:t>Has a number of bitmaps or strings</a:t>
            </a:r>
          </a:p>
          <a:p>
            <a:r>
              <a:rPr lang="en-US" sz="3600" dirty="0"/>
              <a:t>Has code that is run when it is selected</a:t>
            </a:r>
          </a:p>
          <a:p>
            <a:endParaRPr lang="en-US" sz="3600" dirty="0"/>
          </a:p>
          <a:p>
            <a:r>
              <a:rPr lang="en-US" sz="3600" dirty="0"/>
              <a:t>It does NOT worry about what the other items on the screen are - not it’s job.</a:t>
            </a:r>
          </a:p>
        </p:txBody>
      </p:sp>
    </p:spTree>
    <p:extLst>
      <p:ext uri="{BB962C8B-B14F-4D97-AF65-F5344CB8AC3E}">
        <p14:creationId xmlns:p14="http://schemas.microsoft.com/office/powerpoint/2010/main" val="2129023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25</a:t>
            </a:fld>
            <a:endParaRPr lang="en-US"/>
          </a:p>
        </p:txBody>
      </p:sp>
      <p:sp>
        <p:nvSpPr>
          <p:cNvPr id="4" name="Rectangle 3"/>
          <p:cNvSpPr/>
          <p:nvPr/>
        </p:nvSpPr>
        <p:spPr>
          <a:xfrm>
            <a:off x="517358" y="619125"/>
            <a:ext cx="8109284" cy="3970318"/>
          </a:xfrm>
          <a:prstGeom prst="rect">
            <a:avLst/>
          </a:prstGeom>
        </p:spPr>
        <p:txBody>
          <a:bodyPr wrap="square">
            <a:spAutoFit/>
          </a:bodyPr>
          <a:lstStyle/>
          <a:p>
            <a:r>
              <a:rPr lang="en-US" sz="3600" dirty="0"/>
              <a:t>Menu</a:t>
            </a:r>
          </a:p>
          <a:p>
            <a:endParaRPr lang="en-US" sz="3600" dirty="0"/>
          </a:p>
          <a:p>
            <a:r>
              <a:rPr lang="en-US" sz="3600" dirty="0"/>
              <a:t>A menu contains a number of menu items, and is responsible for activating and deactivating them, and changing their state based on keyboard interactions (up/down arrow for example)</a:t>
            </a:r>
          </a:p>
        </p:txBody>
      </p:sp>
    </p:spTree>
    <p:extLst>
      <p:ext uri="{BB962C8B-B14F-4D97-AF65-F5344CB8AC3E}">
        <p14:creationId xmlns:p14="http://schemas.microsoft.com/office/powerpoint/2010/main" val="3973643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26</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Menu</a:t>
            </a:r>
          </a:p>
          <a:p>
            <a:endParaRPr lang="en-US" sz="3600" dirty="0"/>
          </a:p>
          <a:p>
            <a:r>
              <a:rPr lang="en-US" sz="3600" dirty="0"/>
              <a:t>Moving the mouse around will result in the menu deciding if it should change the state of a menu item or not.  </a:t>
            </a:r>
          </a:p>
          <a:p>
            <a:endParaRPr lang="en-US" sz="3600" dirty="0"/>
          </a:p>
          <a:p>
            <a:r>
              <a:rPr lang="en-US" sz="3600" dirty="0"/>
              <a:t>The menu items themselves don’t care about that, or about the up and down arrows.  They are watching for mouse click events, and space bars.</a:t>
            </a:r>
          </a:p>
        </p:txBody>
      </p:sp>
    </p:spTree>
    <p:extLst>
      <p:ext uri="{BB962C8B-B14F-4D97-AF65-F5344CB8AC3E}">
        <p14:creationId xmlns:p14="http://schemas.microsoft.com/office/powerpoint/2010/main" val="1910286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27</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Menus as MVC components</a:t>
            </a:r>
          </a:p>
          <a:p>
            <a:endParaRPr lang="en-US" sz="3600" dirty="0"/>
          </a:p>
          <a:p>
            <a:r>
              <a:rPr lang="en-US" sz="3600" dirty="0"/>
              <a:t>Menus make great MVC components. They have a visual display, a state to update, and interactions to manage, and when the time is right, they do something.</a:t>
            </a:r>
          </a:p>
          <a:p>
            <a:endParaRPr lang="en-US" sz="3600" dirty="0"/>
          </a:p>
          <a:p>
            <a:r>
              <a:rPr lang="en-US" sz="3600" dirty="0"/>
              <a:t>Interestingly enough, the model of the Menu acts as a controller for the Menu Items, requesting that they change state.</a:t>
            </a:r>
          </a:p>
        </p:txBody>
      </p:sp>
    </p:spTree>
    <p:extLst>
      <p:ext uri="{BB962C8B-B14F-4D97-AF65-F5344CB8AC3E}">
        <p14:creationId xmlns:p14="http://schemas.microsoft.com/office/powerpoint/2010/main" val="3894501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a:effectLst/>
        </p:spPr>
        <p:txBody>
          <a:bodyPr/>
          <a:lstStyle>
            <a:lvl1pPr>
              <a:defRPr>
                <a:latin typeface="Helvetica"/>
                <a:cs typeface="Helvetica"/>
              </a:defRPr>
            </a:lvl1pPr>
          </a:lstStyle>
          <a:p>
            <a:fld id="{719E6248-47B5-DA49-B1EB-540B903CA564}" type="slidenum">
              <a:rPr lang="en-US" smtClean="0"/>
              <a:pPr/>
              <a:t>28</a:t>
            </a:fld>
            <a:endParaRPr lang="en-US"/>
          </a:p>
        </p:txBody>
      </p:sp>
      <p:sp>
        <p:nvSpPr>
          <p:cNvPr id="4" name="Rectangle 3"/>
          <p:cNvSpPr/>
          <p:nvPr/>
        </p:nvSpPr>
        <p:spPr>
          <a:xfrm>
            <a:off x="517358" y="619125"/>
            <a:ext cx="8109284" cy="646331"/>
          </a:xfrm>
          <a:prstGeom prst="rect">
            <a:avLst/>
          </a:prstGeom>
          <a:effectLst/>
        </p:spPr>
        <p:txBody>
          <a:bodyPr wrap="square">
            <a:spAutoFit/>
          </a:bodyPr>
          <a:lstStyle/>
          <a:p>
            <a:r>
              <a:rPr lang="en-US" sz="3600" dirty="0"/>
              <a:t>Menus as MVC components</a:t>
            </a:r>
          </a:p>
        </p:txBody>
      </p:sp>
      <p:sp>
        <p:nvSpPr>
          <p:cNvPr id="5" name="Rectangle 4"/>
          <p:cNvSpPr/>
          <p:nvPr/>
        </p:nvSpPr>
        <p:spPr>
          <a:xfrm>
            <a:off x="1982575" y="4752246"/>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Menu</a:t>
            </a:r>
            <a:endParaRPr lang="en-CA" dirty="0">
              <a:solidFill>
                <a:schemeClr val="tx1"/>
              </a:solidFill>
            </a:endParaRPr>
          </a:p>
        </p:txBody>
      </p:sp>
      <p:sp>
        <p:nvSpPr>
          <p:cNvPr id="6" name="Rectangle 5"/>
          <p:cNvSpPr/>
          <p:nvPr/>
        </p:nvSpPr>
        <p:spPr>
          <a:xfrm>
            <a:off x="6080929" y="4752246"/>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MenuItem</a:t>
            </a:r>
            <a:endParaRPr lang="en-CA" dirty="0">
              <a:solidFill>
                <a:schemeClr val="tx1"/>
              </a:solidFill>
            </a:endParaRPr>
          </a:p>
        </p:txBody>
      </p:sp>
      <p:sp>
        <p:nvSpPr>
          <p:cNvPr id="7" name="Rectangle 6"/>
          <p:cNvSpPr/>
          <p:nvPr/>
        </p:nvSpPr>
        <p:spPr>
          <a:xfrm>
            <a:off x="3019666" y="3642486"/>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Menu</a:t>
            </a:r>
          </a:p>
          <a:p>
            <a:pPr algn="ctr"/>
            <a:r>
              <a:rPr lang="en-US" dirty="0">
                <a:solidFill>
                  <a:schemeClr val="tx1"/>
                </a:solidFill>
              </a:rPr>
              <a:t>Model</a:t>
            </a:r>
            <a:endParaRPr lang="en-CA" dirty="0">
              <a:solidFill>
                <a:schemeClr val="tx1"/>
              </a:solidFill>
            </a:endParaRPr>
          </a:p>
        </p:txBody>
      </p:sp>
      <p:sp>
        <p:nvSpPr>
          <p:cNvPr id="8" name="Rectangle 7"/>
          <p:cNvSpPr/>
          <p:nvPr/>
        </p:nvSpPr>
        <p:spPr>
          <a:xfrm>
            <a:off x="982647" y="2522579"/>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Menu</a:t>
            </a:r>
          </a:p>
          <a:p>
            <a:pPr algn="ctr"/>
            <a:r>
              <a:rPr lang="en-US" dirty="0">
                <a:solidFill>
                  <a:schemeClr val="tx1"/>
                </a:solidFill>
              </a:rPr>
              <a:t>Controller</a:t>
            </a:r>
            <a:endParaRPr lang="en-CA" dirty="0">
              <a:solidFill>
                <a:schemeClr val="tx1"/>
              </a:solidFill>
            </a:endParaRPr>
          </a:p>
        </p:txBody>
      </p:sp>
      <p:sp>
        <p:nvSpPr>
          <p:cNvPr id="12" name="Rectangle 11"/>
          <p:cNvSpPr/>
          <p:nvPr/>
        </p:nvSpPr>
        <p:spPr>
          <a:xfrm>
            <a:off x="233513" y="1332101"/>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Mouse</a:t>
            </a:r>
          </a:p>
          <a:p>
            <a:pPr algn="ctr"/>
            <a:r>
              <a:rPr lang="en-US" dirty="0">
                <a:solidFill>
                  <a:schemeClr val="tx1"/>
                </a:solidFill>
              </a:rPr>
              <a:t>Controller</a:t>
            </a:r>
            <a:endParaRPr lang="en-CA" dirty="0">
              <a:solidFill>
                <a:schemeClr val="tx1"/>
              </a:solidFill>
            </a:endParaRPr>
          </a:p>
        </p:txBody>
      </p:sp>
      <p:sp>
        <p:nvSpPr>
          <p:cNvPr id="13" name="Rectangle 12"/>
          <p:cNvSpPr/>
          <p:nvPr/>
        </p:nvSpPr>
        <p:spPr>
          <a:xfrm>
            <a:off x="1772792" y="1332100"/>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Key</a:t>
            </a:r>
          </a:p>
          <a:p>
            <a:pPr algn="ctr"/>
            <a:r>
              <a:rPr lang="en-US" dirty="0">
                <a:solidFill>
                  <a:schemeClr val="tx1"/>
                </a:solidFill>
              </a:rPr>
              <a:t>Controller</a:t>
            </a:r>
            <a:endParaRPr lang="en-CA" dirty="0">
              <a:solidFill>
                <a:schemeClr val="tx1"/>
              </a:solidFill>
            </a:endParaRPr>
          </a:p>
        </p:txBody>
      </p:sp>
      <p:sp>
        <p:nvSpPr>
          <p:cNvPr id="14" name="Rectangle 13"/>
          <p:cNvSpPr/>
          <p:nvPr/>
        </p:nvSpPr>
        <p:spPr>
          <a:xfrm>
            <a:off x="3014290" y="2680248"/>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Model</a:t>
            </a:r>
            <a:endParaRPr lang="en-CA" dirty="0">
              <a:solidFill>
                <a:schemeClr val="tx1"/>
              </a:solidFill>
            </a:endParaRPr>
          </a:p>
        </p:txBody>
      </p:sp>
      <p:cxnSp>
        <p:nvCxnSpPr>
          <p:cNvPr id="15" name="Straight Arrow Connector 14"/>
          <p:cNvCxnSpPr>
            <a:stCxn id="8" idx="0"/>
            <a:endCxn id="12" idx="2"/>
          </p:cNvCxnSpPr>
          <p:nvPr/>
        </p:nvCxnSpPr>
        <p:spPr>
          <a:xfrm flipH="1" flipV="1">
            <a:off x="885666" y="1880316"/>
            <a:ext cx="749134" cy="642263"/>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0"/>
            <a:endCxn id="13" idx="2"/>
          </p:cNvCxnSpPr>
          <p:nvPr/>
        </p:nvCxnSpPr>
        <p:spPr>
          <a:xfrm flipV="1">
            <a:off x="1634800" y="1880315"/>
            <a:ext cx="790145" cy="642264"/>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7" idx="0"/>
            <a:endCxn id="14" idx="2"/>
          </p:cNvCxnSpPr>
          <p:nvPr/>
        </p:nvCxnSpPr>
        <p:spPr>
          <a:xfrm flipH="1" flipV="1">
            <a:off x="3666443" y="3228463"/>
            <a:ext cx="5376" cy="414023"/>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7636247" y="3436287"/>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View</a:t>
            </a:r>
            <a:endParaRPr lang="en-CA" dirty="0">
              <a:solidFill>
                <a:schemeClr val="tx1"/>
              </a:solidFill>
            </a:endParaRPr>
          </a:p>
        </p:txBody>
      </p:sp>
      <p:cxnSp>
        <p:nvCxnSpPr>
          <p:cNvPr id="37" name="Straight Arrow Connector 36"/>
          <p:cNvCxnSpPr>
            <a:stCxn id="6" idx="0"/>
            <a:endCxn id="35" idx="2"/>
          </p:cNvCxnSpPr>
          <p:nvPr/>
        </p:nvCxnSpPr>
        <p:spPr>
          <a:xfrm flipV="1">
            <a:off x="6733082" y="3984502"/>
            <a:ext cx="1555318" cy="767744"/>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4582014" y="3436287"/>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Model</a:t>
            </a:r>
            <a:endParaRPr lang="en-CA" dirty="0">
              <a:solidFill>
                <a:schemeClr val="tx1"/>
              </a:solidFill>
            </a:endParaRPr>
          </a:p>
        </p:txBody>
      </p:sp>
      <p:sp>
        <p:nvSpPr>
          <p:cNvPr id="63" name="Rectangle 62"/>
          <p:cNvSpPr/>
          <p:nvPr/>
        </p:nvSpPr>
        <p:spPr>
          <a:xfrm>
            <a:off x="5428776" y="2019296"/>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Mouse</a:t>
            </a:r>
          </a:p>
          <a:p>
            <a:pPr algn="ctr"/>
            <a:r>
              <a:rPr lang="en-US" dirty="0">
                <a:solidFill>
                  <a:schemeClr val="tx1"/>
                </a:solidFill>
              </a:rPr>
              <a:t>Controller</a:t>
            </a:r>
            <a:endParaRPr lang="en-CA" dirty="0">
              <a:solidFill>
                <a:schemeClr val="tx1"/>
              </a:solidFill>
            </a:endParaRPr>
          </a:p>
        </p:txBody>
      </p:sp>
      <p:sp>
        <p:nvSpPr>
          <p:cNvPr id="64" name="Rectangle 63"/>
          <p:cNvSpPr/>
          <p:nvPr/>
        </p:nvSpPr>
        <p:spPr>
          <a:xfrm>
            <a:off x="6968055" y="2019295"/>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Key</a:t>
            </a:r>
          </a:p>
          <a:p>
            <a:pPr algn="ctr"/>
            <a:r>
              <a:rPr lang="en-US" dirty="0">
                <a:solidFill>
                  <a:schemeClr val="tx1"/>
                </a:solidFill>
              </a:rPr>
              <a:t>Controller</a:t>
            </a:r>
            <a:endParaRPr lang="en-CA" dirty="0">
              <a:solidFill>
                <a:schemeClr val="tx1"/>
              </a:solidFill>
            </a:endParaRPr>
          </a:p>
        </p:txBody>
      </p:sp>
      <p:cxnSp>
        <p:nvCxnSpPr>
          <p:cNvPr id="66" name="Straight Arrow Connector 65"/>
          <p:cNvCxnSpPr>
            <a:stCxn id="6" idx="0"/>
            <a:endCxn id="63" idx="2"/>
          </p:cNvCxnSpPr>
          <p:nvPr/>
        </p:nvCxnSpPr>
        <p:spPr>
          <a:xfrm flipH="1" flipV="1">
            <a:off x="6080929" y="2567511"/>
            <a:ext cx="652153" cy="2184735"/>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6" idx="0"/>
            <a:endCxn id="64" idx="2"/>
          </p:cNvCxnSpPr>
          <p:nvPr/>
        </p:nvCxnSpPr>
        <p:spPr>
          <a:xfrm flipV="1">
            <a:off x="6733082" y="2567510"/>
            <a:ext cx="887126" cy="2184736"/>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sp>
        <p:nvSpPr>
          <p:cNvPr id="72" name="Diamond 71"/>
          <p:cNvSpPr/>
          <p:nvPr/>
        </p:nvSpPr>
        <p:spPr>
          <a:xfrm>
            <a:off x="3862219" y="4190701"/>
            <a:ext cx="257081" cy="237507"/>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74" name="Elbow Connector 73"/>
          <p:cNvCxnSpPr>
            <a:stCxn id="72" idx="2"/>
            <a:endCxn id="6" idx="2"/>
          </p:cNvCxnSpPr>
          <p:nvPr/>
        </p:nvCxnSpPr>
        <p:spPr>
          <a:xfrm rot="16200000" flipH="1">
            <a:off x="4925795" y="3493173"/>
            <a:ext cx="872253" cy="2742322"/>
          </a:xfrm>
          <a:prstGeom prst="bentConnector3">
            <a:avLst>
              <a:gd name="adj1" fmla="val 126208"/>
            </a:avLst>
          </a:prstGeom>
          <a:effectLst/>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1982575" y="5748750"/>
            <a:ext cx="1304306" cy="548215"/>
          </a:xfrm>
          <a:prstGeom prst="rect">
            <a:avLst/>
          </a:prstGeom>
          <a:solidFill>
            <a:schemeClr val="accent5">
              <a:lumMod val="60000"/>
              <a:lumOff val="4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YourMenu</a:t>
            </a:r>
            <a:endParaRPr lang="en-CA" dirty="0">
              <a:solidFill>
                <a:schemeClr val="tx1"/>
              </a:solidFill>
            </a:endParaRPr>
          </a:p>
        </p:txBody>
      </p:sp>
      <p:cxnSp>
        <p:nvCxnSpPr>
          <p:cNvPr id="77" name="Straight Arrow Connector 76"/>
          <p:cNvCxnSpPr>
            <a:stCxn id="75" idx="0"/>
            <a:endCxn id="5" idx="2"/>
          </p:cNvCxnSpPr>
          <p:nvPr/>
        </p:nvCxnSpPr>
        <p:spPr>
          <a:xfrm flipV="1">
            <a:off x="2634728" y="5300461"/>
            <a:ext cx="0" cy="448289"/>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sp>
        <p:nvSpPr>
          <p:cNvPr id="78" name="Rectangle 77"/>
          <p:cNvSpPr/>
          <p:nvPr/>
        </p:nvSpPr>
        <p:spPr>
          <a:xfrm>
            <a:off x="6143402" y="6110168"/>
            <a:ext cx="1304306" cy="548215"/>
          </a:xfrm>
          <a:prstGeom prst="rect">
            <a:avLst/>
          </a:prstGeom>
          <a:solidFill>
            <a:schemeClr val="accent5">
              <a:lumMod val="60000"/>
              <a:lumOff val="4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Your</a:t>
            </a:r>
          </a:p>
          <a:p>
            <a:pPr algn="ctr"/>
            <a:r>
              <a:rPr lang="en-US" dirty="0" err="1">
                <a:solidFill>
                  <a:schemeClr val="tx1"/>
                </a:solidFill>
              </a:rPr>
              <a:t>MenuItem</a:t>
            </a:r>
            <a:endParaRPr lang="en-CA" dirty="0">
              <a:solidFill>
                <a:schemeClr val="tx1"/>
              </a:solidFill>
            </a:endParaRPr>
          </a:p>
        </p:txBody>
      </p:sp>
      <p:cxnSp>
        <p:nvCxnSpPr>
          <p:cNvPr id="81" name="Straight Arrow Connector 80"/>
          <p:cNvCxnSpPr/>
          <p:nvPr/>
        </p:nvCxnSpPr>
        <p:spPr>
          <a:xfrm flipV="1">
            <a:off x="7113319" y="5300461"/>
            <a:ext cx="0" cy="809707"/>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6" idx="0"/>
            <a:endCxn id="58" idx="2"/>
          </p:cNvCxnSpPr>
          <p:nvPr/>
        </p:nvCxnSpPr>
        <p:spPr>
          <a:xfrm flipH="1" flipV="1">
            <a:off x="5234167" y="3984502"/>
            <a:ext cx="1498915" cy="767744"/>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8" idx="3"/>
            <a:endCxn id="7" idx="1"/>
          </p:cNvCxnSpPr>
          <p:nvPr/>
        </p:nvCxnSpPr>
        <p:spPr>
          <a:xfrm>
            <a:off x="2286953" y="2796687"/>
            <a:ext cx="732713" cy="1119907"/>
          </a:xfrm>
          <a:prstGeom prst="bentConnector3">
            <a:avLst/>
          </a:prstGeom>
          <a:ln>
            <a:solidFill>
              <a:srgbClr val="00B0F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5" idx="1"/>
            <a:endCxn id="8" idx="2"/>
          </p:cNvCxnSpPr>
          <p:nvPr/>
        </p:nvCxnSpPr>
        <p:spPr>
          <a:xfrm rot="10800000">
            <a:off x="1634801" y="3070794"/>
            <a:ext cx="347775" cy="1955560"/>
          </a:xfrm>
          <a:prstGeom prst="bentConnector2">
            <a:avLst/>
          </a:prstGeom>
          <a:ln>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5" idx="3"/>
            <a:endCxn id="7" idx="2"/>
          </p:cNvCxnSpPr>
          <p:nvPr/>
        </p:nvCxnSpPr>
        <p:spPr>
          <a:xfrm flipV="1">
            <a:off x="3286881" y="4190701"/>
            <a:ext cx="384938" cy="835653"/>
          </a:xfrm>
          <a:prstGeom prst="bentConnector2">
            <a:avLst/>
          </a:prstGeom>
          <a:ln>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0710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29</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Building Menus</a:t>
            </a:r>
          </a:p>
          <a:p>
            <a:endParaRPr lang="en-US" sz="3600" dirty="0"/>
          </a:p>
          <a:p>
            <a:r>
              <a:rPr lang="en-US" sz="3600" dirty="0"/>
              <a:t>A menu is created by a screen.  It’s initialize method must create the controller and the model, then add a number of menu items to the model.</a:t>
            </a:r>
          </a:p>
          <a:p>
            <a:endParaRPr lang="en-US" sz="3600" dirty="0"/>
          </a:p>
          <a:p>
            <a:r>
              <a:rPr lang="en-US" sz="3600" dirty="0"/>
              <a:t>These menu items have dimension and location, and a number of bitmaps or strings. When created and initialized, they add themselves to the game engine.</a:t>
            </a:r>
          </a:p>
        </p:txBody>
      </p:sp>
    </p:spTree>
    <p:extLst>
      <p:ext uri="{BB962C8B-B14F-4D97-AF65-F5344CB8AC3E}">
        <p14:creationId xmlns:p14="http://schemas.microsoft.com/office/powerpoint/2010/main" val="79120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a:t>
            </a:fld>
            <a:endParaRPr lang="en-US"/>
          </a:p>
        </p:txBody>
      </p:sp>
      <p:sp>
        <p:nvSpPr>
          <p:cNvPr id="4" name="Rectangle 3"/>
          <p:cNvSpPr/>
          <p:nvPr/>
        </p:nvSpPr>
        <p:spPr>
          <a:xfrm>
            <a:off x="517358" y="619125"/>
            <a:ext cx="8109284" cy="646331"/>
          </a:xfrm>
          <a:prstGeom prst="rect">
            <a:avLst/>
          </a:prstGeom>
        </p:spPr>
        <p:txBody>
          <a:bodyPr wrap="square">
            <a:spAutoFit/>
          </a:bodyPr>
          <a:lstStyle/>
          <a:p>
            <a:r>
              <a:rPr lang="en-US" sz="3600" dirty="0"/>
              <a:t>DEH Game Engine Block Diagram</a:t>
            </a:r>
          </a:p>
        </p:txBody>
      </p:sp>
      <p:sp>
        <p:nvSpPr>
          <p:cNvPr id="5" name="Rectangle 4"/>
          <p:cNvSpPr/>
          <p:nvPr/>
        </p:nvSpPr>
        <p:spPr>
          <a:xfrm>
            <a:off x="4868881" y="3370641"/>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MVC base classes</a:t>
            </a:r>
            <a:endParaRPr lang="en-CA" dirty="0">
              <a:solidFill>
                <a:schemeClr val="tx1"/>
              </a:solidFill>
            </a:endParaRPr>
          </a:p>
        </p:txBody>
      </p:sp>
      <p:sp>
        <p:nvSpPr>
          <p:cNvPr id="6" name="Rectangle 5"/>
          <p:cNvSpPr/>
          <p:nvPr/>
        </p:nvSpPr>
        <p:spPr>
          <a:xfrm>
            <a:off x="632362" y="5339507"/>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Engine Initialization</a:t>
            </a:r>
            <a:endParaRPr lang="en-CA" dirty="0">
              <a:solidFill>
                <a:schemeClr val="tx1"/>
              </a:solidFill>
            </a:endParaRPr>
          </a:p>
        </p:txBody>
      </p:sp>
      <p:sp>
        <p:nvSpPr>
          <p:cNvPr id="7" name="Rectangle 6"/>
          <p:cNvSpPr/>
          <p:nvPr/>
        </p:nvSpPr>
        <p:spPr>
          <a:xfrm>
            <a:off x="2736273" y="5339506"/>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Engine shutdown</a:t>
            </a:r>
            <a:endParaRPr lang="en-CA" dirty="0">
              <a:solidFill>
                <a:schemeClr val="tx1"/>
              </a:solidFill>
            </a:endParaRPr>
          </a:p>
        </p:txBody>
      </p:sp>
      <p:sp>
        <p:nvSpPr>
          <p:cNvPr id="8" name="Rectangle 7"/>
          <p:cNvSpPr/>
          <p:nvPr/>
        </p:nvSpPr>
        <p:spPr>
          <a:xfrm>
            <a:off x="4868881" y="5323565"/>
            <a:ext cx="1496291" cy="997527"/>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Screen Manager</a:t>
            </a:r>
            <a:endParaRPr lang="en-CA" dirty="0">
              <a:solidFill>
                <a:schemeClr val="tx1"/>
              </a:solidFill>
            </a:endParaRPr>
          </a:p>
        </p:txBody>
      </p:sp>
      <p:sp>
        <p:nvSpPr>
          <p:cNvPr id="9" name="Rectangle 8"/>
          <p:cNvSpPr/>
          <p:nvPr/>
        </p:nvSpPr>
        <p:spPr>
          <a:xfrm>
            <a:off x="6987140" y="3370642"/>
            <a:ext cx="1496291" cy="997527"/>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Menu System</a:t>
            </a:r>
            <a:endParaRPr lang="en-CA" dirty="0">
              <a:solidFill>
                <a:schemeClr val="tx1"/>
              </a:solidFill>
            </a:endParaRPr>
          </a:p>
        </p:txBody>
      </p:sp>
      <p:sp>
        <p:nvSpPr>
          <p:cNvPr id="10" name="Rectangle 9"/>
          <p:cNvSpPr/>
          <p:nvPr/>
        </p:nvSpPr>
        <p:spPr>
          <a:xfrm>
            <a:off x="2750621" y="1407800"/>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Input System</a:t>
            </a:r>
            <a:endParaRPr lang="en-CA" dirty="0">
              <a:solidFill>
                <a:schemeClr val="tx1"/>
              </a:solidFill>
            </a:endParaRPr>
          </a:p>
        </p:txBody>
      </p:sp>
      <p:sp>
        <p:nvSpPr>
          <p:cNvPr id="11" name="Rectangle 10"/>
          <p:cNvSpPr/>
          <p:nvPr/>
        </p:nvSpPr>
        <p:spPr>
          <a:xfrm>
            <a:off x="4853046" y="1373213"/>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Sound Manager</a:t>
            </a:r>
            <a:endParaRPr lang="en-CA" dirty="0">
              <a:solidFill>
                <a:schemeClr val="tx1"/>
              </a:solidFill>
            </a:endParaRPr>
          </a:p>
        </p:txBody>
      </p:sp>
      <p:sp>
        <p:nvSpPr>
          <p:cNvPr id="12" name="Rectangle 11"/>
          <p:cNvSpPr/>
          <p:nvPr/>
        </p:nvSpPr>
        <p:spPr>
          <a:xfrm>
            <a:off x="7015348" y="5319988"/>
            <a:ext cx="1496291" cy="997527"/>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Screens</a:t>
            </a:r>
          </a:p>
        </p:txBody>
      </p:sp>
      <p:sp>
        <p:nvSpPr>
          <p:cNvPr id="13" name="Rectangle 12"/>
          <p:cNvSpPr/>
          <p:nvPr/>
        </p:nvSpPr>
        <p:spPr>
          <a:xfrm>
            <a:off x="2750621" y="3370640"/>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Game Loop</a:t>
            </a:r>
            <a:endParaRPr lang="en-CA" dirty="0">
              <a:solidFill>
                <a:schemeClr val="tx1"/>
              </a:solidFill>
            </a:endParaRPr>
          </a:p>
        </p:txBody>
      </p:sp>
      <p:sp>
        <p:nvSpPr>
          <p:cNvPr id="14" name="Rectangle 13"/>
          <p:cNvSpPr/>
          <p:nvPr/>
        </p:nvSpPr>
        <p:spPr>
          <a:xfrm>
            <a:off x="648196" y="1440816"/>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Application Code</a:t>
            </a:r>
            <a:endParaRPr lang="en-CA" dirty="0">
              <a:solidFill>
                <a:schemeClr val="tx1"/>
              </a:solidFill>
            </a:endParaRPr>
          </a:p>
        </p:txBody>
      </p:sp>
      <p:sp>
        <p:nvSpPr>
          <p:cNvPr id="15" name="Rectangle 14"/>
          <p:cNvSpPr/>
          <p:nvPr/>
        </p:nvSpPr>
        <p:spPr>
          <a:xfrm>
            <a:off x="632362" y="3370642"/>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Core Engine</a:t>
            </a:r>
            <a:endParaRPr lang="en-CA" dirty="0">
              <a:solidFill>
                <a:schemeClr val="tx1"/>
              </a:solidFill>
            </a:endParaRPr>
          </a:p>
        </p:txBody>
      </p:sp>
      <p:sp>
        <p:nvSpPr>
          <p:cNvPr id="16" name="Rectangle 15"/>
          <p:cNvSpPr/>
          <p:nvPr/>
        </p:nvSpPr>
        <p:spPr>
          <a:xfrm>
            <a:off x="7015348" y="1440816"/>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Render</a:t>
            </a:r>
          </a:p>
          <a:p>
            <a:pPr algn="ctr"/>
            <a:r>
              <a:rPr lang="en-US" dirty="0">
                <a:solidFill>
                  <a:schemeClr val="tx1"/>
                </a:solidFill>
              </a:rPr>
              <a:t>Engine</a:t>
            </a:r>
            <a:endParaRPr lang="en-CA" dirty="0">
              <a:solidFill>
                <a:schemeClr val="tx1"/>
              </a:solidFill>
            </a:endParaRPr>
          </a:p>
        </p:txBody>
      </p:sp>
    </p:spTree>
    <p:extLst>
      <p:ext uri="{BB962C8B-B14F-4D97-AF65-F5344CB8AC3E}">
        <p14:creationId xmlns:p14="http://schemas.microsoft.com/office/powerpoint/2010/main" val="2940467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30</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Building Menus</a:t>
            </a:r>
          </a:p>
          <a:p>
            <a:endParaRPr lang="en-US" sz="3600" dirty="0"/>
          </a:p>
          <a:p>
            <a:r>
              <a:rPr lang="en-US" sz="3600" dirty="0"/>
              <a:t>Time to look at some code – Lets go over the pieces we’ve talked about today – the screen manager, the screens, the application, and the menu classes.</a:t>
            </a:r>
          </a:p>
          <a:p>
            <a:endParaRPr lang="en-US" sz="3600" dirty="0"/>
          </a:p>
          <a:p>
            <a:r>
              <a:rPr lang="en-US" sz="3600" dirty="0"/>
              <a:t>Since we’re building a text based game, we’re going to use text based menus as well.</a:t>
            </a:r>
          </a:p>
        </p:txBody>
      </p:sp>
    </p:spTree>
    <p:extLst>
      <p:ext uri="{BB962C8B-B14F-4D97-AF65-F5344CB8AC3E}">
        <p14:creationId xmlns:p14="http://schemas.microsoft.com/office/powerpoint/2010/main" val="2108932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31</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Putting it to work</a:t>
            </a:r>
          </a:p>
          <a:p>
            <a:endParaRPr lang="en-US" sz="3600" dirty="0"/>
          </a:p>
          <a:p>
            <a:r>
              <a:rPr lang="en-US" sz="3600" dirty="0"/>
              <a:t>Before we dive into the code, here’s the guts of today’s assignment.</a:t>
            </a:r>
          </a:p>
          <a:p>
            <a:endParaRPr lang="en-US" sz="3600" dirty="0"/>
          </a:p>
          <a:p>
            <a:r>
              <a:rPr lang="en-US" sz="3600" dirty="0"/>
              <a:t>If you run the program, you’ll notice that there are now four screens being built – there is a splash screen, a menu screen, an about screen, and the game play screen.  Unfortunately, the menu screen just sits there, and does not navigate to others.</a:t>
            </a:r>
          </a:p>
        </p:txBody>
      </p:sp>
    </p:spTree>
    <p:extLst>
      <p:ext uri="{BB962C8B-B14F-4D97-AF65-F5344CB8AC3E}">
        <p14:creationId xmlns:p14="http://schemas.microsoft.com/office/powerpoint/2010/main" val="4097552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32</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Putting it to work</a:t>
            </a:r>
          </a:p>
          <a:p>
            <a:endParaRPr lang="en-US" sz="3600" dirty="0"/>
          </a:p>
          <a:p>
            <a:r>
              <a:rPr lang="en-US" sz="3600" dirty="0"/>
              <a:t>Your job is to add a working menu onto the main menu screen that will take the user to either the about screen, the game play screen, or quit the game. About and game play need a way to get back to the main menu. About can have a one item menu (OK) and game play it could be the escape key. Make use of the stack functions in the screen manager.</a:t>
            </a:r>
          </a:p>
        </p:txBody>
      </p:sp>
    </p:spTree>
    <p:extLst>
      <p:ext uri="{BB962C8B-B14F-4D97-AF65-F5344CB8AC3E}">
        <p14:creationId xmlns:p14="http://schemas.microsoft.com/office/powerpoint/2010/main" val="776734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33</a:t>
            </a:fld>
            <a:endParaRPr lang="en-US"/>
          </a:p>
        </p:txBody>
      </p:sp>
      <p:sp>
        <p:nvSpPr>
          <p:cNvPr id="4" name="Rectangle 3"/>
          <p:cNvSpPr/>
          <p:nvPr/>
        </p:nvSpPr>
        <p:spPr>
          <a:xfrm>
            <a:off x="517358" y="619125"/>
            <a:ext cx="8109284" cy="954107"/>
          </a:xfrm>
          <a:prstGeom prst="rect">
            <a:avLst/>
          </a:prstGeom>
        </p:spPr>
        <p:txBody>
          <a:bodyPr wrap="square">
            <a:spAutoFit/>
          </a:bodyPr>
          <a:lstStyle/>
          <a:p>
            <a:r>
              <a:rPr lang="en-US" sz="3600" dirty="0"/>
              <a:t>Putting it to work.</a:t>
            </a:r>
            <a:br>
              <a:rPr lang="en-US" sz="3600" dirty="0"/>
            </a:br>
            <a:r>
              <a:rPr lang="en-US" sz="2000" dirty="0"/>
              <a:t>(Please make it suck less than these examples)</a:t>
            </a:r>
          </a:p>
        </p:txBody>
      </p:sp>
      <p:grpSp>
        <p:nvGrpSpPr>
          <p:cNvPr id="20" name="Group 19"/>
          <p:cNvGrpSpPr/>
          <p:nvPr/>
        </p:nvGrpSpPr>
        <p:grpSpPr>
          <a:xfrm>
            <a:off x="2195136" y="1753224"/>
            <a:ext cx="3898701" cy="3881763"/>
            <a:chOff x="2622648" y="1744685"/>
            <a:chExt cx="3898701" cy="3881763"/>
          </a:xfrm>
        </p:grpSpPr>
        <p:sp>
          <p:nvSpPr>
            <p:cNvPr id="6" name="Rounded Rectangle 5"/>
            <p:cNvSpPr/>
            <p:nvPr/>
          </p:nvSpPr>
          <p:spPr>
            <a:xfrm>
              <a:off x="5221782" y="4866427"/>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Game</a:t>
              </a:r>
              <a:br>
                <a:rPr lang="en-US" dirty="0">
                  <a:solidFill>
                    <a:schemeClr val="tx1"/>
                  </a:solidFill>
                </a:rPr>
              </a:br>
              <a:r>
                <a:rPr lang="en-US" dirty="0">
                  <a:solidFill>
                    <a:schemeClr val="tx1"/>
                  </a:solidFill>
                </a:rPr>
                <a:t>Play</a:t>
              </a:r>
              <a:endParaRPr lang="en-CA" dirty="0">
                <a:solidFill>
                  <a:schemeClr val="tx1"/>
                </a:solidFill>
              </a:endParaRPr>
            </a:p>
          </p:txBody>
        </p:sp>
        <p:sp>
          <p:nvSpPr>
            <p:cNvPr id="7" name="Rounded Rectangle 6"/>
            <p:cNvSpPr/>
            <p:nvPr/>
          </p:nvSpPr>
          <p:spPr>
            <a:xfrm>
              <a:off x="3922214" y="3305556"/>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Main Menu</a:t>
              </a:r>
              <a:endParaRPr lang="en-CA" dirty="0">
                <a:solidFill>
                  <a:schemeClr val="tx1"/>
                </a:solidFill>
              </a:endParaRPr>
            </a:p>
          </p:txBody>
        </p:sp>
        <p:sp>
          <p:nvSpPr>
            <p:cNvPr id="8" name="Rounded Rectangle 7"/>
            <p:cNvSpPr/>
            <p:nvPr/>
          </p:nvSpPr>
          <p:spPr>
            <a:xfrm>
              <a:off x="2622648" y="4866427"/>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About</a:t>
              </a:r>
            </a:p>
          </p:txBody>
        </p:sp>
        <p:sp>
          <p:nvSpPr>
            <p:cNvPr id="9" name="Rounded Rectangle 8"/>
            <p:cNvSpPr/>
            <p:nvPr/>
          </p:nvSpPr>
          <p:spPr>
            <a:xfrm>
              <a:off x="3922215" y="1744685"/>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Splash</a:t>
              </a:r>
              <a:br>
                <a:rPr lang="en-US" dirty="0">
                  <a:solidFill>
                    <a:schemeClr val="tx1"/>
                  </a:solidFill>
                </a:rPr>
              </a:br>
              <a:r>
                <a:rPr lang="en-US" dirty="0">
                  <a:solidFill>
                    <a:schemeClr val="tx1"/>
                  </a:solidFill>
                </a:rPr>
                <a:t>Screen</a:t>
              </a:r>
              <a:endParaRPr lang="en-CA" dirty="0">
                <a:solidFill>
                  <a:schemeClr val="tx1"/>
                </a:solidFill>
              </a:endParaRPr>
            </a:p>
          </p:txBody>
        </p:sp>
        <p:cxnSp>
          <p:nvCxnSpPr>
            <p:cNvPr id="11" name="Curved Connector 10"/>
            <p:cNvCxnSpPr>
              <a:stCxn id="7" idx="2"/>
              <a:endCxn id="8" idx="3"/>
            </p:cNvCxnSpPr>
            <p:nvPr/>
          </p:nvCxnSpPr>
          <p:spPr>
            <a:xfrm rot="5400000">
              <a:off x="3656677" y="4331116"/>
              <a:ext cx="1180861" cy="649783"/>
            </a:xfrm>
            <a:prstGeom prst="curvedConnector2">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Curved Connector 12"/>
            <p:cNvCxnSpPr>
              <a:stCxn id="7" idx="2"/>
              <a:endCxn id="6" idx="1"/>
            </p:cNvCxnSpPr>
            <p:nvPr/>
          </p:nvCxnSpPr>
          <p:spPr>
            <a:xfrm rot="16200000" flipH="1">
              <a:off x="4306460" y="4331115"/>
              <a:ext cx="1180861" cy="649784"/>
            </a:xfrm>
            <a:prstGeom prst="curvedConnector2">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Curved Connector 14"/>
            <p:cNvCxnSpPr>
              <a:stCxn id="8" idx="0"/>
              <a:endCxn id="7" idx="1"/>
            </p:cNvCxnSpPr>
            <p:nvPr/>
          </p:nvCxnSpPr>
          <p:spPr>
            <a:xfrm rot="5400000" flipH="1" flipV="1">
              <a:off x="3006893" y="3951106"/>
              <a:ext cx="1180860" cy="649782"/>
            </a:xfrm>
            <a:prstGeom prst="curvedConnector2">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6" idx="0"/>
              <a:endCxn id="7" idx="3"/>
            </p:cNvCxnSpPr>
            <p:nvPr/>
          </p:nvCxnSpPr>
          <p:spPr>
            <a:xfrm rot="16200000" flipV="1">
              <a:off x="4956244" y="3951104"/>
              <a:ext cx="1180860" cy="649785"/>
            </a:xfrm>
            <a:prstGeom prst="curvedConnector2">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9" idx="2"/>
              <a:endCxn id="7" idx="0"/>
            </p:cNvCxnSpPr>
            <p:nvPr/>
          </p:nvCxnSpPr>
          <p:spPr>
            <a:xfrm flipH="1">
              <a:off x="4571998" y="2504706"/>
              <a:ext cx="1" cy="80085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21" name="Rectangle 20"/>
          <p:cNvSpPr/>
          <p:nvPr/>
        </p:nvSpPr>
        <p:spPr>
          <a:xfrm>
            <a:off x="6315694" y="938389"/>
            <a:ext cx="2446317" cy="1537121"/>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2" name="Rectangle 21"/>
          <p:cNvSpPr/>
          <p:nvPr/>
        </p:nvSpPr>
        <p:spPr>
          <a:xfrm>
            <a:off x="6315693" y="2904358"/>
            <a:ext cx="2446317" cy="1537121"/>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9" name="Rectangle 28"/>
          <p:cNvSpPr/>
          <p:nvPr/>
        </p:nvSpPr>
        <p:spPr>
          <a:xfrm>
            <a:off x="176746" y="2937420"/>
            <a:ext cx="2446317" cy="1537121"/>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RogueLike</a:t>
            </a:r>
            <a:endParaRPr lang="en-US" dirty="0">
              <a:solidFill>
                <a:schemeClr val="tx1"/>
              </a:solidFill>
            </a:endParaRPr>
          </a:p>
          <a:p>
            <a:pPr algn="ctr"/>
            <a:r>
              <a:rPr lang="en-US" dirty="0">
                <a:solidFill>
                  <a:schemeClr val="tx1"/>
                </a:solidFill>
              </a:rPr>
              <a:t>Created in 2017</a:t>
            </a:r>
          </a:p>
          <a:p>
            <a:pPr algn="ctr"/>
            <a:r>
              <a:rPr lang="en-US" dirty="0">
                <a:solidFill>
                  <a:schemeClr val="tx1"/>
                </a:solidFill>
              </a:rPr>
              <a:t>By the class of 1538</a:t>
            </a:r>
          </a:p>
        </p:txBody>
      </p:sp>
      <p:sp>
        <p:nvSpPr>
          <p:cNvPr id="33" name="Rounded Rectangle 32"/>
          <p:cNvSpPr/>
          <p:nvPr/>
        </p:nvSpPr>
        <p:spPr>
          <a:xfrm>
            <a:off x="1946652" y="4203865"/>
            <a:ext cx="649783" cy="237614"/>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OK</a:t>
            </a:r>
            <a:endParaRPr lang="en-CA" dirty="0">
              <a:solidFill>
                <a:schemeClr val="tx1"/>
              </a:solidFill>
            </a:endParaRPr>
          </a:p>
        </p:txBody>
      </p:sp>
      <p:sp>
        <p:nvSpPr>
          <p:cNvPr id="34" name="Rectangle 33"/>
          <p:cNvSpPr/>
          <p:nvPr/>
        </p:nvSpPr>
        <p:spPr>
          <a:xfrm>
            <a:off x="5894118" y="772574"/>
            <a:ext cx="3289466" cy="175432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Rogue</a:t>
            </a:r>
            <a:br>
              <a:rPr lang="en-US" sz="5400" b="1" cap="none" spc="0" dirty="0">
                <a:ln/>
                <a:solidFill>
                  <a:schemeClr val="accent3"/>
                </a:solidFill>
                <a:effectLst/>
              </a:rPr>
            </a:br>
            <a:r>
              <a:rPr lang="en-US" sz="5400" b="1" cap="none" spc="0" dirty="0">
                <a:ln/>
                <a:solidFill>
                  <a:schemeClr val="accent3"/>
                </a:solidFill>
                <a:effectLst/>
              </a:rPr>
              <a:t>Like</a:t>
            </a:r>
          </a:p>
        </p:txBody>
      </p:sp>
      <p:sp>
        <p:nvSpPr>
          <p:cNvPr id="36" name="Rounded Rectangle 35"/>
          <p:cNvSpPr/>
          <p:nvPr/>
        </p:nvSpPr>
        <p:spPr>
          <a:xfrm>
            <a:off x="7024738" y="3057880"/>
            <a:ext cx="1028226" cy="277548"/>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Play</a:t>
            </a:r>
            <a:endParaRPr lang="en-CA" dirty="0">
              <a:solidFill>
                <a:schemeClr val="tx1"/>
              </a:solidFill>
            </a:endParaRPr>
          </a:p>
        </p:txBody>
      </p:sp>
      <p:sp>
        <p:nvSpPr>
          <p:cNvPr id="37" name="Rounded Rectangle 36"/>
          <p:cNvSpPr/>
          <p:nvPr/>
        </p:nvSpPr>
        <p:spPr>
          <a:xfrm>
            <a:off x="7024738" y="3533733"/>
            <a:ext cx="1028226" cy="277548"/>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About</a:t>
            </a:r>
            <a:endParaRPr lang="en-CA" dirty="0">
              <a:solidFill>
                <a:schemeClr val="tx1"/>
              </a:solidFill>
            </a:endParaRPr>
          </a:p>
        </p:txBody>
      </p:sp>
      <p:sp>
        <p:nvSpPr>
          <p:cNvPr id="38" name="Rounded Rectangle 37"/>
          <p:cNvSpPr/>
          <p:nvPr/>
        </p:nvSpPr>
        <p:spPr>
          <a:xfrm>
            <a:off x="7038593" y="3985102"/>
            <a:ext cx="1028226" cy="277548"/>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Quit</a:t>
            </a:r>
            <a:endParaRPr lang="en-CA" dirty="0">
              <a:solidFill>
                <a:schemeClr val="tx1"/>
              </a:solidFill>
            </a:endParaRPr>
          </a:p>
        </p:txBody>
      </p:sp>
      <p:sp>
        <p:nvSpPr>
          <p:cNvPr id="39" name="TextBox 38"/>
          <p:cNvSpPr txBox="1"/>
          <p:nvPr/>
        </p:nvSpPr>
        <p:spPr>
          <a:xfrm>
            <a:off x="6413793" y="2933843"/>
            <a:ext cx="309700" cy="1477328"/>
          </a:xfrm>
          <a:prstGeom prst="rect">
            <a:avLst/>
          </a:prstGeom>
          <a:noFill/>
        </p:spPr>
        <p:txBody>
          <a:bodyPr wrap="none" rtlCol="0">
            <a:spAutoFit/>
          </a:bodyPr>
          <a:lstStyle/>
          <a:p>
            <a:pPr algn="ctr"/>
            <a:r>
              <a:rPr lang="en-US" dirty="0"/>
              <a:t>R</a:t>
            </a:r>
          </a:p>
          <a:p>
            <a:pPr algn="ctr"/>
            <a:r>
              <a:rPr lang="en-US" dirty="0"/>
              <a:t>o</a:t>
            </a:r>
          </a:p>
          <a:p>
            <a:pPr algn="ctr"/>
            <a:r>
              <a:rPr lang="en-US" dirty="0"/>
              <a:t>g</a:t>
            </a:r>
          </a:p>
          <a:p>
            <a:pPr algn="ctr"/>
            <a:r>
              <a:rPr lang="en-US" dirty="0"/>
              <a:t>u</a:t>
            </a:r>
          </a:p>
          <a:p>
            <a:pPr algn="ctr"/>
            <a:r>
              <a:rPr lang="en-US" dirty="0"/>
              <a:t>e</a:t>
            </a:r>
          </a:p>
        </p:txBody>
      </p:sp>
      <p:sp>
        <p:nvSpPr>
          <p:cNvPr id="40" name="TextBox 39"/>
          <p:cNvSpPr txBox="1"/>
          <p:nvPr/>
        </p:nvSpPr>
        <p:spPr>
          <a:xfrm>
            <a:off x="8361078" y="3044606"/>
            <a:ext cx="300083" cy="1200329"/>
          </a:xfrm>
          <a:prstGeom prst="rect">
            <a:avLst/>
          </a:prstGeom>
          <a:noFill/>
        </p:spPr>
        <p:txBody>
          <a:bodyPr wrap="none" rtlCol="0">
            <a:spAutoFit/>
          </a:bodyPr>
          <a:lstStyle/>
          <a:p>
            <a:pPr algn="ctr"/>
            <a:r>
              <a:rPr lang="en-US" dirty="0"/>
              <a:t>L</a:t>
            </a:r>
          </a:p>
          <a:p>
            <a:pPr algn="ctr"/>
            <a:r>
              <a:rPr lang="en-US" dirty="0" err="1"/>
              <a:t>i</a:t>
            </a:r>
            <a:endParaRPr lang="en-US" dirty="0"/>
          </a:p>
          <a:p>
            <a:pPr algn="ctr"/>
            <a:r>
              <a:rPr lang="en-US" dirty="0"/>
              <a:t>k</a:t>
            </a:r>
          </a:p>
          <a:p>
            <a:pPr algn="ctr"/>
            <a:r>
              <a:rPr lang="en-US" dirty="0"/>
              <a:t>e</a:t>
            </a:r>
          </a:p>
        </p:txBody>
      </p:sp>
      <p:pic>
        <p:nvPicPr>
          <p:cNvPr id="2" name="Picture 1"/>
          <p:cNvPicPr>
            <a:picLocks noChangeAspect="1"/>
          </p:cNvPicPr>
          <p:nvPr/>
        </p:nvPicPr>
        <p:blipFill>
          <a:blip r:embed="rId2"/>
          <a:stretch>
            <a:fillRect/>
          </a:stretch>
        </p:blipFill>
        <p:spPr>
          <a:xfrm>
            <a:off x="6315694" y="5060845"/>
            <a:ext cx="2618120" cy="1362075"/>
          </a:xfrm>
          <a:prstGeom prst="rect">
            <a:avLst/>
          </a:prstGeom>
        </p:spPr>
      </p:pic>
    </p:spTree>
    <p:extLst>
      <p:ext uri="{BB962C8B-B14F-4D97-AF65-F5344CB8AC3E}">
        <p14:creationId xmlns:p14="http://schemas.microsoft.com/office/powerpoint/2010/main" val="413743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a:t>
            </a:fld>
            <a:endParaRPr lang="en-US"/>
          </a:p>
        </p:txBody>
      </p:sp>
      <p:sp>
        <p:nvSpPr>
          <p:cNvPr id="4" name="Rectangle 3"/>
          <p:cNvSpPr/>
          <p:nvPr/>
        </p:nvSpPr>
        <p:spPr>
          <a:xfrm>
            <a:off x="517358" y="619125"/>
            <a:ext cx="8109284" cy="1200329"/>
          </a:xfrm>
          <a:prstGeom prst="rect">
            <a:avLst/>
          </a:prstGeom>
        </p:spPr>
        <p:txBody>
          <a:bodyPr wrap="square">
            <a:spAutoFit/>
          </a:bodyPr>
          <a:lstStyle/>
          <a:p>
            <a:r>
              <a:rPr lang="en-US" sz="3600" dirty="0"/>
              <a:t>Lets consider a normal game – what screens is it likely to have?</a:t>
            </a:r>
          </a:p>
        </p:txBody>
      </p:sp>
      <p:sp>
        <p:nvSpPr>
          <p:cNvPr id="16" name="Rounded Rectangle 15"/>
          <p:cNvSpPr/>
          <p:nvPr/>
        </p:nvSpPr>
        <p:spPr>
          <a:xfrm>
            <a:off x="3848789" y="2000992"/>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Game Over</a:t>
            </a:r>
            <a:endParaRPr lang="en-CA" dirty="0">
              <a:solidFill>
                <a:schemeClr val="tx1"/>
              </a:solidFill>
            </a:endParaRPr>
          </a:p>
        </p:txBody>
      </p:sp>
      <p:sp>
        <p:nvSpPr>
          <p:cNvPr id="19" name="Rounded Rectangle 18"/>
          <p:cNvSpPr/>
          <p:nvPr/>
        </p:nvSpPr>
        <p:spPr>
          <a:xfrm>
            <a:off x="3848789" y="3850100"/>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Game</a:t>
            </a:r>
            <a:br>
              <a:rPr lang="en-US" dirty="0">
                <a:solidFill>
                  <a:schemeClr val="tx1"/>
                </a:solidFill>
              </a:rPr>
            </a:br>
            <a:r>
              <a:rPr lang="en-US" dirty="0">
                <a:solidFill>
                  <a:schemeClr val="tx1"/>
                </a:solidFill>
              </a:rPr>
              <a:t>Play</a:t>
            </a:r>
            <a:endParaRPr lang="en-CA" dirty="0">
              <a:solidFill>
                <a:schemeClr val="tx1"/>
              </a:solidFill>
            </a:endParaRPr>
          </a:p>
        </p:txBody>
      </p:sp>
      <p:sp>
        <p:nvSpPr>
          <p:cNvPr id="21" name="Rounded Rectangle 20"/>
          <p:cNvSpPr/>
          <p:nvPr/>
        </p:nvSpPr>
        <p:spPr>
          <a:xfrm>
            <a:off x="3848789" y="5699207"/>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Account</a:t>
            </a:r>
            <a:endParaRPr lang="en-CA" dirty="0">
              <a:solidFill>
                <a:schemeClr val="tx1"/>
              </a:solidFill>
            </a:endParaRPr>
          </a:p>
        </p:txBody>
      </p:sp>
      <p:sp>
        <p:nvSpPr>
          <p:cNvPr id="5" name="Rounded Rectangle 4"/>
          <p:cNvSpPr/>
          <p:nvPr/>
        </p:nvSpPr>
        <p:spPr>
          <a:xfrm>
            <a:off x="2114894" y="2000992"/>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Main Menu</a:t>
            </a:r>
            <a:endParaRPr lang="en-CA" dirty="0">
              <a:solidFill>
                <a:schemeClr val="tx1"/>
              </a:solidFill>
            </a:endParaRPr>
          </a:p>
        </p:txBody>
      </p:sp>
      <p:sp>
        <p:nvSpPr>
          <p:cNvPr id="20" name="Rounded Rectangle 19"/>
          <p:cNvSpPr/>
          <p:nvPr/>
        </p:nvSpPr>
        <p:spPr>
          <a:xfrm>
            <a:off x="2114894" y="2925546"/>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DLC</a:t>
            </a:r>
          </a:p>
        </p:txBody>
      </p:sp>
      <p:sp>
        <p:nvSpPr>
          <p:cNvPr id="15" name="Rounded Rectangle 14"/>
          <p:cNvSpPr/>
          <p:nvPr/>
        </p:nvSpPr>
        <p:spPr>
          <a:xfrm>
            <a:off x="2114894" y="5699207"/>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Level</a:t>
            </a:r>
          </a:p>
          <a:p>
            <a:pPr algn="ctr"/>
            <a:r>
              <a:rPr lang="en-US" dirty="0">
                <a:solidFill>
                  <a:schemeClr val="tx1"/>
                </a:solidFill>
              </a:rPr>
              <a:t>Complete</a:t>
            </a:r>
            <a:endParaRPr lang="en-CA" dirty="0">
              <a:solidFill>
                <a:schemeClr val="tx1"/>
              </a:solidFill>
            </a:endParaRPr>
          </a:p>
        </p:txBody>
      </p:sp>
      <p:sp>
        <p:nvSpPr>
          <p:cNvPr id="6" name="Rounded Rectangle 5"/>
          <p:cNvSpPr/>
          <p:nvPr/>
        </p:nvSpPr>
        <p:spPr>
          <a:xfrm>
            <a:off x="2114894" y="4774654"/>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Pause</a:t>
            </a:r>
          </a:p>
          <a:p>
            <a:pPr algn="ctr"/>
            <a:r>
              <a:rPr lang="en-US" dirty="0">
                <a:solidFill>
                  <a:schemeClr val="tx1"/>
                </a:solidFill>
              </a:rPr>
              <a:t>Menu</a:t>
            </a:r>
            <a:endParaRPr lang="en-CA" dirty="0">
              <a:solidFill>
                <a:schemeClr val="tx1"/>
              </a:solidFill>
            </a:endParaRPr>
          </a:p>
        </p:txBody>
      </p:sp>
      <p:sp>
        <p:nvSpPr>
          <p:cNvPr id="13" name="Rounded Rectangle 12"/>
          <p:cNvSpPr/>
          <p:nvPr/>
        </p:nvSpPr>
        <p:spPr>
          <a:xfrm>
            <a:off x="5582684" y="2000992"/>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Load Game</a:t>
            </a:r>
            <a:endParaRPr lang="en-CA" dirty="0">
              <a:solidFill>
                <a:schemeClr val="tx1"/>
              </a:solidFill>
            </a:endParaRPr>
          </a:p>
        </p:txBody>
      </p:sp>
      <p:sp>
        <p:nvSpPr>
          <p:cNvPr id="17" name="Rounded Rectangle 16"/>
          <p:cNvSpPr/>
          <p:nvPr/>
        </p:nvSpPr>
        <p:spPr>
          <a:xfrm>
            <a:off x="5582684" y="2925546"/>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Quit Game</a:t>
            </a:r>
          </a:p>
          <a:p>
            <a:pPr algn="ctr"/>
            <a:r>
              <a:rPr lang="en-US" dirty="0">
                <a:solidFill>
                  <a:schemeClr val="tx1"/>
                </a:solidFill>
              </a:rPr>
              <a:t>Confirm</a:t>
            </a:r>
            <a:endParaRPr lang="en-CA" dirty="0">
              <a:solidFill>
                <a:schemeClr val="tx1"/>
              </a:solidFill>
            </a:endParaRPr>
          </a:p>
        </p:txBody>
      </p:sp>
      <p:sp>
        <p:nvSpPr>
          <p:cNvPr id="7" name="Rounded Rectangle 6"/>
          <p:cNvSpPr/>
          <p:nvPr/>
        </p:nvSpPr>
        <p:spPr>
          <a:xfrm>
            <a:off x="5582684" y="5699207"/>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Credits</a:t>
            </a:r>
            <a:endParaRPr lang="en-CA" dirty="0">
              <a:solidFill>
                <a:schemeClr val="tx1"/>
              </a:solidFill>
            </a:endParaRPr>
          </a:p>
        </p:txBody>
      </p:sp>
      <p:sp>
        <p:nvSpPr>
          <p:cNvPr id="9" name="Rounded Rectangle 8"/>
          <p:cNvSpPr/>
          <p:nvPr/>
        </p:nvSpPr>
        <p:spPr>
          <a:xfrm>
            <a:off x="5582684" y="4774654"/>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Gameplay</a:t>
            </a:r>
          </a:p>
          <a:p>
            <a:pPr algn="ctr"/>
            <a:r>
              <a:rPr lang="en-US" dirty="0">
                <a:solidFill>
                  <a:schemeClr val="tx1"/>
                </a:solidFill>
              </a:rPr>
              <a:t>Settings</a:t>
            </a:r>
            <a:endParaRPr lang="en-CA" dirty="0">
              <a:solidFill>
                <a:schemeClr val="tx1"/>
              </a:solidFill>
            </a:endParaRPr>
          </a:p>
        </p:txBody>
      </p:sp>
      <p:sp>
        <p:nvSpPr>
          <p:cNvPr id="12" name="Rounded Rectangle 11"/>
          <p:cNvSpPr/>
          <p:nvPr/>
        </p:nvSpPr>
        <p:spPr>
          <a:xfrm>
            <a:off x="7316579" y="2000992"/>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Save</a:t>
            </a:r>
            <a:br>
              <a:rPr lang="en-US" dirty="0">
                <a:solidFill>
                  <a:schemeClr val="tx1"/>
                </a:solidFill>
              </a:rPr>
            </a:br>
            <a:r>
              <a:rPr lang="en-US" dirty="0">
                <a:solidFill>
                  <a:schemeClr val="tx1"/>
                </a:solidFill>
              </a:rPr>
              <a:t>Game</a:t>
            </a:r>
            <a:endParaRPr lang="en-CA" dirty="0">
              <a:solidFill>
                <a:schemeClr val="tx1"/>
              </a:solidFill>
            </a:endParaRPr>
          </a:p>
        </p:txBody>
      </p:sp>
      <p:sp>
        <p:nvSpPr>
          <p:cNvPr id="11" name="Rounded Rectangle 10"/>
          <p:cNvSpPr/>
          <p:nvPr/>
        </p:nvSpPr>
        <p:spPr>
          <a:xfrm>
            <a:off x="7316579" y="2925546"/>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Options</a:t>
            </a:r>
            <a:endParaRPr lang="en-CA" dirty="0">
              <a:solidFill>
                <a:schemeClr val="tx1"/>
              </a:solidFill>
            </a:endParaRPr>
          </a:p>
        </p:txBody>
      </p:sp>
      <p:sp>
        <p:nvSpPr>
          <p:cNvPr id="8" name="Rounded Rectangle 7"/>
          <p:cNvSpPr/>
          <p:nvPr/>
        </p:nvSpPr>
        <p:spPr>
          <a:xfrm>
            <a:off x="7316579" y="5699207"/>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Controls</a:t>
            </a:r>
            <a:endParaRPr lang="en-CA" dirty="0">
              <a:solidFill>
                <a:schemeClr val="tx1"/>
              </a:solidFill>
            </a:endParaRPr>
          </a:p>
        </p:txBody>
      </p:sp>
      <p:sp>
        <p:nvSpPr>
          <p:cNvPr id="10" name="Rounded Rectangle 9"/>
          <p:cNvSpPr/>
          <p:nvPr/>
        </p:nvSpPr>
        <p:spPr>
          <a:xfrm>
            <a:off x="7316579" y="4774654"/>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Graphics</a:t>
            </a:r>
          </a:p>
          <a:p>
            <a:pPr algn="ctr"/>
            <a:r>
              <a:rPr lang="en-US" dirty="0">
                <a:solidFill>
                  <a:schemeClr val="tx1"/>
                </a:solidFill>
              </a:rPr>
              <a:t>Settings</a:t>
            </a:r>
            <a:endParaRPr lang="en-CA" dirty="0">
              <a:solidFill>
                <a:schemeClr val="tx1"/>
              </a:solidFill>
            </a:endParaRPr>
          </a:p>
        </p:txBody>
      </p:sp>
      <p:sp>
        <p:nvSpPr>
          <p:cNvPr id="2" name="Rounded Rectangle 1"/>
          <p:cNvSpPr/>
          <p:nvPr/>
        </p:nvSpPr>
        <p:spPr>
          <a:xfrm>
            <a:off x="380999" y="2000992"/>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Splash</a:t>
            </a:r>
            <a:br>
              <a:rPr lang="en-US" dirty="0">
                <a:solidFill>
                  <a:schemeClr val="tx1"/>
                </a:solidFill>
              </a:rPr>
            </a:br>
            <a:r>
              <a:rPr lang="en-US" dirty="0">
                <a:solidFill>
                  <a:schemeClr val="tx1"/>
                </a:solidFill>
              </a:rPr>
              <a:t>Screen</a:t>
            </a:r>
            <a:endParaRPr lang="en-CA" dirty="0">
              <a:solidFill>
                <a:schemeClr val="tx1"/>
              </a:solidFill>
            </a:endParaRPr>
          </a:p>
        </p:txBody>
      </p:sp>
      <p:sp>
        <p:nvSpPr>
          <p:cNvPr id="14" name="Rounded Rectangle 13"/>
          <p:cNvSpPr/>
          <p:nvPr/>
        </p:nvSpPr>
        <p:spPr>
          <a:xfrm>
            <a:off x="380999" y="2925546"/>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Level</a:t>
            </a:r>
          </a:p>
          <a:p>
            <a:pPr algn="ctr"/>
            <a:r>
              <a:rPr lang="en-US" dirty="0">
                <a:solidFill>
                  <a:schemeClr val="tx1"/>
                </a:solidFill>
              </a:rPr>
              <a:t>Selection</a:t>
            </a:r>
            <a:endParaRPr lang="en-CA" dirty="0">
              <a:solidFill>
                <a:schemeClr val="tx1"/>
              </a:solidFill>
            </a:endParaRPr>
          </a:p>
        </p:txBody>
      </p:sp>
      <p:sp>
        <p:nvSpPr>
          <p:cNvPr id="18" name="Rounded Rectangle 17"/>
          <p:cNvSpPr/>
          <p:nvPr/>
        </p:nvSpPr>
        <p:spPr>
          <a:xfrm>
            <a:off x="380999" y="5699207"/>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Quit To</a:t>
            </a:r>
            <a:br>
              <a:rPr lang="en-US" dirty="0">
                <a:solidFill>
                  <a:schemeClr val="tx1"/>
                </a:solidFill>
              </a:rPr>
            </a:br>
            <a:r>
              <a:rPr lang="en-US" dirty="0">
                <a:solidFill>
                  <a:schemeClr val="tx1"/>
                </a:solidFill>
              </a:rPr>
              <a:t>Desktop</a:t>
            </a:r>
            <a:endParaRPr lang="en-CA" dirty="0">
              <a:solidFill>
                <a:schemeClr val="tx1"/>
              </a:solidFill>
            </a:endParaRPr>
          </a:p>
        </p:txBody>
      </p:sp>
      <p:sp>
        <p:nvSpPr>
          <p:cNvPr id="22" name="Rounded Rectangle 21"/>
          <p:cNvSpPr/>
          <p:nvPr/>
        </p:nvSpPr>
        <p:spPr>
          <a:xfrm>
            <a:off x="380999" y="4774654"/>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Sound</a:t>
            </a:r>
            <a:br>
              <a:rPr lang="en-US" dirty="0">
                <a:solidFill>
                  <a:schemeClr val="tx1"/>
                </a:solidFill>
              </a:rPr>
            </a:br>
            <a:r>
              <a:rPr lang="en-US" dirty="0">
                <a:solidFill>
                  <a:schemeClr val="tx1"/>
                </a:solidFill>
              </a:rPr>
              <a:t>Settings</a:t>
            </a:r>
            <a:endParaRPr lang="en-CA" dirty="0">
              <a:solidFill>
                <a:schemeClr val="tx1"/>
              </a:solidFill>
            </a:endParaRPr>
          </a:p>
        </p:txBody>
      </p:sp>
    </p:spTree>
    <p:extLst>
      <p:ext uri="{BB962C8B-B14F-4D97-AF65-F5344CB8AC3E}">
        <p14:creationId xmlns:p14="http://schemas.microsoft.com/office/powerpoint/2010/main" val="115164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a:t>
            </a:fld>
            <a:endParaRPr lang="en-US"/>
          </a:p>
        </p:txBody>
      </p:sp>
      <p:sp>
        <p:nvSpPr>
          <p:cNvPr id="4" name="Rectangle 3"/>
          <p:cNvSpPr/>
          <p:nvPr/>
        </p:nvSpPr>
        <p:spPr>
          <a:xfrm>
            <a:off x="517358" y="619125"/>
            <a:ext cx="8109284" cy="3970318"/>
          </a:xfrm>
          <a:prstGeom prst="rect">
            <a:avLst/>
          </a:prstGeom>
        </p:spPr>
        <p:txBody>
          <a:bodyPr wrap="square">
            <a:spAutoFit/>
          </a:bodyPr>
          <a:lstStyle/>
          <a:p>
            <a:r>
              <a:rPr lang="en-US" sz="3600" dirty="0"/>
              <a:t>Screens and Menus</a:t>
            </a:r>
          </a:p>
          <a:p>
            <a:endParaRPr lang="en-US" sz="3600" dirty="0"/>
          </a:p>
          <a:p>
            <a:r>
              <a:rPr lang="en-US" sz="3600" dirty="0"/>
              <a:t>That is a lot of screens.  How does navigation look between them?</a:t>
            </a:r>
          </a:p>
          <a:p>
            <a:endParaRPr lang="en-US" sz="3600" dirty="0"/>
          </a:p>
          <a:p>
            <a:r>
              <a:rPr lang="en-US" sz="3600" dirty="0"/>
              <a:t>How hard can it be to keep all that straight?</a:t>
            </a:r>
          </a:p>
        </p:txBody>
      </p:sp>
    </p:spTree>
    <p:extLst>
      <p:ext uri="{BB962C8B-B14F-4D97-AF65-F5344CB8AC3E}">
        <p14:creationId xmlns:p14="http://schemas.microsoft.com/office/powerpoint/2010/main" val="388986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6</a:t>
            </a:fld>
            <a:endParaRPr lang="en-US"/>
          </a:p>
        </p:txBody>
      </p:sp>
      <p:sp>
        <p:nvSpPr>
          <p:cNvPr id="4" name="Rectangle 3"/>
          <p:cNvSpPr/>
          <p:nvPr/>
        </p:nvSpPr>
        <p:spPr>
          <a:xfrm>
            <a:off x="517358" y="619125"/>
            <a:ext cx="8109284" cy="646331"/>
          </a:xfrm>
          <a:prstGeom prst="rect">
            <a:avLst/>
          </a:prstGeom>
        </p:spPr>
        <p:txBody>
          <a:bodyPr wrap="square">
            <a:spAutoFit/>
          </a:bodyPr>
          <a:lstStyle/>
          <a:p>
            <a:r>
              <a:rPr lang="en-US" sz="3600" dirty="0"/>
              <a:t>Screen Navigation. Um – What the heck...</a:t>
            </a:r>
          </a:p>
        </p:txBody>
      </p:sp>
      <p:sp>
        <p:nvSpPr>
          <p:cNvPr id="16" name="Rounded Rectangle 15"/>
          <p:cNvSpPr/>
          <p:nvPr/>
        </p:nvSpPr>
        <p:spPr>
          <a:xfrm>
            <a:off x="3848789" y="2000992"/>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Game Over</a:t>
            </a:r>
            <a:endParaRPr lang="en-CA" dirty="0">
              <a:solidFill>
                <a:schemeClr val="tx1"/>
              </a:solidFill>
            </a:endParaRPr>
          </a:p>
        </p:txBody>
      </p:sp>
      <p:sp>
        <p:nvSpPr>
          <p:cNvPr id="19" name="Rounded Rectangle 18"/>
          <p:cNvSpPr/>
          <p:nvPr/>
        </p:nvSpPr>
        <p:spPr>
          <a:xfrm>
            <a:off x="3848789" y="3850100"/>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Game</a:t>
            </a:r>
            <a:br>
              <a:rPr lang="en-US" dirty="0">
                <a:solidFill>
                  <a:schemeClr val="tx1"/>
                </a:solidFill>
              </a:rPr>
            </a:br>
            <a:r>
              <a:rPr lang="en-US" dirty="0">
                <a:solidFill>
                  <a:schemeClr val="tx1"/>
                </a:solidFill>
              </a:rPr>
              <a:t>Play</a:t>
            </a:r>
            <a:endParaRPr lang="en-CA" dirty="0">
              <a:solidFill>
                <a:schemeClr val="tx1"/>
              </a:solidFill>
            </a:endParaRPr>
          </a:p>
        </p:txBody>
      </p:sp>
      <p:sp>
        <p:nvSpPr>
          <p:cNvPr id="21" name="Rounded Rectangle 20"/>
          <p:cNvSpPr/>
          <p:nvPr/>
        </p:nvSpPr>
        <p:spPr>
          <a:xfrm>
            <a:off x="3848789" y="5699207"/>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Account</a:t>
            </a:r>
            <a:endParaRPr lang="en-CA" dirty="0">
              <a:solidFill>
                <a:schemeClr val="tx1"/>
              </a:solidFill>
            </a:endParaRPr>
          </a:p>
        </p:txBody>
      </p:sp>
      <p:sp>
        <p:nvSpPr>
          <p:cNvPr id="5" name="Rounded Rectangle 4"/>
          <p:cNvSpPr/>
          <p:nvPr/>
        </p:nvSpPr>
        <p:spPr>
          <a:xfrm>
            <a:off x="2114894" y="2000992"/>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Main Menu</a:t>
            </a:r>
            <a:endParaRPr lang="en-CA" dirty="0">
              <a:solidFill>
                <a:schemeClr val="tx1"/>
              </a:solidFill>
            </a:endParaRPr>
          </a:p>
        </p:txBody>
      </p:sp>
      <p:sp>
        <p:nvSpPr>
          <p:cNvPr id="20" name="Rounded Rectangle 19"/>
          <p:cNvSpPr/>
          <p:nvPr/>
        </p:nvSpPr>
        <p:spPr>
          <a:xfrm>
            <a:off x="2114894" y="2925546"/>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DLC</a:t>
            </a:r>
          </a:p>
        </p:txBody>
      </p:sp>
      <p:sp>
        <p:nvSpPr>
          <p:cNvPr id="15" name="Rounded Rectangle 14"/>
          <p:cNvSpPr/>
          <p:nvPr/>
        </p:nvSpPr>
        <p:spPr>
          <a:xfrm>
            <a:off x="2114894" y="5699207"/>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Level</a:t>
            </a:r>
          </a:p>
          <a:p>
            <a:pPr algn="ctr"/>
            <a:r>
              <a:rPr lang="en-US" dirty="0">
                <a:solidFill>
                  <a:schemeClr val="tx1"/>
                </a:solidFill>
              </a:rPr>
              <a:t>Complete</a:t>
            </a:r>
            <a:endParaRPr lang="en-CA" dirty="0">
              <a:solidFill>
                <a:schemeClr val="tx1"/>
              </a:solidFill>
            </a:endParaRPr>
          </a:p>
        </p:txBody>
      </p:sp>
      <p:sp>
        <p:nvSpPr>
          <p:cNvPr id="6" name="Rounded Rectangle 5"/>
          <p:cNvSpPr/>
          <p:nvPr/>
        </p:nvSpPr>
        <p:spPr>
          <a:xfrm>
            <a:off x="2114894" y="4774654"/>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Pause</a:t>
            </a:r>
          </a:p>
          <a:p>
            <a:pPr algn="ctr"/>
            <a:r>
              <a:rPr lang="en-US" dirty="0">
                <a:solidFill>
                  <a:schemeClr val="tx1"/>
                </a:solidFill>
              </a:rPr>
              <a:t>Menu</a:t>
            </a:r>
            <a:endParaRPr lang="en-CA" dirty="0">
              <a:solidFill>
                <a:schemeClr val="tx1"/>
              </a:solidFill>
            </a:endParaRPr>
          </a:p>
        </p:txBody>
      </p:sp>
      <p:sp>
        <p:nvSpPr>
          <p:cNvPr id="13" name="Rounded Rectangle 12"/>
          <p:cNvSpPr/>
          <p:nvPr/>
        </p:nvSpPr>
        <p:spPr>
          <a:xfrm>
            <a:off x="5582684" y="2000992"/>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Load Game</a:t>
            </a:r>
            <a:endParaRPr lang="en-CA" dirty="0">
              <a:solidFill>
                <a:schemeClr val="tx1"/>
              </a:solidFill>
            </a:endParaRPr>
          </a:p>
        </p:txBody>
      </p:sp>
      <p:sp>
        <p:nvSpPr>
          <p:cNvPr id="17" name="Rounded Rectangle 16"/>
          <p:cNvSpPr/>
          <p:nvPr/>
        </p:nvSpPr>
        <p:spPr>
          <a:xfrm>
            <a:off x="5582684" y="2925546"/>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Quit Game</a:t>
            </a:r>
          </a:p>
          <a:p>
            <a:pPr algn="ctr"/>
            <a:r>
              <a:rPr lang="en-US" dirty="0">
                <a:solidFill>
                  <a:schemeClr val="tx1"/>
                </a:solidFill>
              </a:rPr>
              <a:t>Confirm</a:t>
            </a:r>
            <a:endParaRPr lang="en-CA" dirty="0">
              <a:solidFill>
                <a:schemeClr val="tx1"/>
              </a:solidFill>
            </a:endParaRPr>
          </a:p>
        </p:txBody>
      </p:sp>
      <p:sp>
        <p:nvSpPr>
          <p:cNvPr id="7" name="Rounded Rectangle 6"/>
          <p:cNvSpPr/>
          <p:nvPr/>
        </p:nvSpPr>
        <p:spPr>
          <a:xfrm>
            <a:off x="5582684" y="5699207"/>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Credits</a:t>
            </a:r>
            <a:endParaRPr lang="en-CA" dirty="0">
              <a:solidFill>
                <a:schemeClr val="tx1"/>
              </a:solidFill>
            </a:endParaRPr>
          </a:p>
        </p:txBody>
      </p:sp>
      <p:sp>
        <p:nvSpPr>
          <p:cNvPr id="9" name="Rounded Rectangle 8"/>
          <p:cNvSpPr/>
          <p:nvPr/>
        </p:nvSpPr>
        <p:spPr>
          <a:xfrm>
            <a:off x="5582684" y="4774654"/>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Gameplay</a:t>
            </a:r>
          </a:p>
          <a:p>
            <a:pPr algn="ctr"/>
            <a:r>
              <a:rPr lang="en-US" dirty="0">
                <a:solidFill>
                  <a:schemeClr val="tx1"/>
                </a:solidFill>
              </a:rPr>
              <a:t>Settings</a:t>
            </a:r>
            <a:endParaRPr lang="en-CA" dirty="0">
              <a:solidFill>
                <a:schemeClr val="tx1"/>
              </a:solidFill>
            </a:endParaRPr>
          </a:p>
        </p:txBody>
      </p:sp>
      <p:sp>
        <p:nvSpPr>
          <p:cNvPr id="12" name="Rounded Rectangle 11"/>
          <p:cNvSpPr/>
          <p:nvPr/>
        </p:nvSpPr>
        <p:spPr>
          <a:xfrm>
            <a:off x="7316579" y="2000992"/>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Save</a:t>
            </a:r>
            <a:br>
              <a:rPr lang="en-US" dirty="0">
                <a:solidFill>
                  <a:schemeClr val="tx1"/>
                </a:solidFill>
              </a:rPr>
            </a:br>
            <a:r>
              <a:rPr lang="en-US" dirty="0">
                <a:solidFill>
                  <a:schemeClr val="tx1"/>
                </a:solidFill>
              </a:rPr>
              <a:t>Game</a:t>
            </a:r>
            <a:endParaRPr lang="en-CA" dirty="0">
              <a:solidFill>
                <a:schemeClr val="tx1"/>
              </a:solidFill>
            </a:endParaRPr>
          </a:p>
        </p:txBody>
      </p:sp>
      <p:sp>
        <p:nvSpPr>
          <p:cNvPr id="11" name="Rounded Rectangle 10"/>
          <p:cNvSpPr/>
          <p:nvPr/>
        </p:nvSpPr>
        <p:spPr>
          <a:xfrm>
            <a:off x="7316579" y="2925546"/>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Options</a:t>
            </a:r>
            <a:endParaRPr lang="en-CA" dirty="0">
              <a:solidFill>
                <a:schemeClr val="tx1"/>
              </a:solidFill>
            </a:endParaRPr>
          </a:p>
        </p:txBody>
      </p:sp>
      <p:sp>
        <p:nvSpPr>
          <p:cNvPr id="8" name="Rounded Rectangle 7"/>
          <p:cNvSpPr/>
          <p:nvPr/>
        </p:nvSpPr>
        <p:spPr>
          <a:xfrm>
            <a:off x="7316579" y="5699207"/>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Controls</a:t>
            </a:r>
            <a:endParaRPr lang="en-CA" dirty="0">
              <a:solidFill>
                <a:schemeClr val="tx1"/>
              </a:solidFill>
            </a:endParaRPr>
          </a:p>
        </p:txBody>
      </p:sp>
      <p:sp>
        <p:nvSpPr>
          <p:cNvPr id="10" name="Rounded Rectangle 9"/>
          <p:cNvSpPr/>
          <p:nvPr/>
        </p:nvSpPr>
        <p:spPr>
          <a:xfrm>
            <a:off x="7316579" y="4774654"/>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Graphics</a:t>
            </a:r>
          </a:p>
          <a:p>
            <a:pPr algn="ctr"/>
            <a:r>
              <a:rPr lang="en-US" dirty="0">
                <a:solidFill>
                  <a:schemeClr val="tx1"/>
                </a:solidFill>
              </a:rPr>
              <a:t>Settings</a:t>
            </a:r>
            <a:endParaRPr lang="en-CA" dirty="0">
              <a:solidFill>
                <a:schemeClr val="tx1"/>
              </a:solidFill>
            </a:endParaRPr>
          </a:p>
        </p:txBody>
      </p:sp>
      <p:sp>
        <p:nvSpPr>
          <p:cNvPr id="2" name="Rounded Rectangle 1"/>
          <p:cNvSpPr/>
          <p:nvPr/>
        </p:nvSpPr>
        <p:spPr>
          <a:xfrm>
            <a:off x="380999" y="2000992"/>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Splash</a:t>
            </a:r>
            <a:br>
              <a:rPr lang="en-US" dirty="0">
                <a:solidFill>
                  <a:schemeClr val="tx1"/>
                </a:solidFill>
              </a:rPr>
            </a:br>
            <a:r>
              <a:rPr lang="en-US" dirty="0">
                <a:solidFill>
                  <a:schemeClr val="tx1"/>
                </a:solidFill>
              </a:rPr>
              <a:t>Screen</a:t>
            </a:r>
            <a:endParaRPr lang="en-CA" dirty="0">
              <a:solidFill>
                <a:schemeClr val="tx1"/>
              </a:solidFill>
            </a:endParaRPr>
          </a:p>
        </p:txBody>
      </p:sp>
      <p:sp>
        <p:nvSpPr>
          <p:cNvPr id="14" name="Rounded Rectangle 13"/>
          <p:cNvSpPr/>
          <p:nvPr/>
        </p:nvSpPr>
        <p:spPr>
          <a:xfrm>
            <a:off x="380999" y="2925546"/>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Level</a:t>
            </a:r>
          </a:p>
          <a:p>
            <a:pPr algn="ctr"/>
            <a:r>
              <a:rPr lang="en-US" dirty="0">
                <a:solidFill>
                  <a:schemeClr val="tx1"/>
                </a:solidFill>
              </a:rPr>
              <a:t>Selection</a:t>
            </a:r>
            <a:endParaRPr lang="en-CA" dirty="0">
              <a:solidFill>
                <a:schemeClr val="tx1"/>
              </a:solidFill>
            </a:endParaRPr>
          </a:p>
        </p:txBody>
      </p:sp>
      <p:sp>
        <p:nvSpPr>
          <p:cNvPr id="18" name="Rounded Rectangle 17"/>
          <p:cNvSpPr/>
          <p:nvPr/>
        </p:nvSpPr>
        <p:spPr>
          <a:xfrm>
            <a:off x="380999" y="5699207"/>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Quit To</a:t>
            </a:r>
            <a:br>
              <a:rPr lang="en-US" dirty="0">
                <a:solidFill>
                  <a:schemeClr val="tx1"/>
                </a:solidFill>
              </a:rPr>
            </a:br>
            <a:r>
              <a:rPr lang="en-US" dirty="0">
                <a:solidFill>
                  <a:schemeClr val="tx1"/>
                </a:solidFill>
              </a:rPr>
              <a:t>Desktop</a:t>
            </a:r>
            <a:endParaRPr lang="en-CA" dirty="0">
              <a:solidFill>
                <a:schemeClr val="tx1"/>
              </a:solidFill>
            </a:endParaRPr>
          </a:p>
        </p:txBody>
      </p:sp>
      <p:sp>
        <p:nvSpPr>
          <p:cNvPr id="22" name="Rounded Rectangle 21"/>
          <p:cNvSpPr/>
          <p:nvPr/>
        </p:nvSpPr>
        <p:spPr>
          <a:xfrm>
            <a:off x="380999" y="4774654"/>
            <a:ext cx="1299567" cy="76002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Sound</a:t>
            </a:r>
            <a:br>
              <a:rPr lang="en-US" dirty="0">
                <a:solidFill>
                  <a:schemeClr val="tx1"/>
                </a:solidFill>
              </a:rPr>
            </a:br>
            <a:r>
              <a:rPr lang="en-US" dirty="0">
                <a:solidFill>
                  <a:schemeClr val="tx1"/>
                </a:solidFill>
              </a:rPr>
              <a:t>Settings</a:t>
            </a:r>
            <a:endParaRPr lang="en-CA" dirty="0">
              <a:solidFill>
                <a:schemeClr val="tx1"/>
              </a:solidFill>
            </a:endParaRPr>
          </a:p>
        </p:txBody>
      </p:sp>
      <p:cxnSp>
        <p:nvCxnSpPr>
          <p:cNvPr id="24" name="Straight Arrow Connector 23"/>
          <p:cNvCxnSpPr>
            <a:stCxn id="2" idx="3"/>
            <a:endCxn id="5" idx="1"/>
          </p:cNvCxnSpPr>
          <p:nvPr/>
        </p:nvCxnSpPr>
        <p:spPr>
          <a:xfrm>
            <a:off x="1680566" y="2381003"/>
            <a:ext cx="434328" cy="0"/>
          </a:xfrm>
          <a:prstGeom prst="straightConnector1">
            <a:avLst/>
          </a:prstGeom>
          <a:ln w="38100">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26" name="Curved Connector 25"/>
          <p:cNvCxnSpPr>
            <a:stCxn id="19" idx="0"/>
            <a:endCxn id="16" idx="2"/>
          </p:cNvCxnSpPr>
          <p:nvPr/>
        </p:nvCxnSpPr>
        <p:spPr>
          <a:xfrm rot="5400000" flipH="1" flipV="1">
            <a:off x="3954030" y="3305557"/>
            <a:ext cx="1089087" cy="12700"/>
          </a:xfrm>
          <a:prstGeom prst="curvedConnector3">
            <a:avLst/>
          </a:prstGeom>
          <a:ln w="38100">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5400000">
            <a:off x="3234668" y="4777140"/>
            <a:ext cx="1469097" cy="1084112"/>
          </a:xfrm>
          <a:prstGeom prst="curvedConnector2">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0" name="Curved Connector 29"/>
          <p:cNvCxnSpPr>
            <a:stCxn id="5" idx="3"/>
            <a:endCxn id="13" idx="0"/>
          </p:cNvCxnSpPr>
          <p:nvPr/>
        </p:nvCxnSpPr>
        <p:spPr>
          <a:xfrm flipV="1">
            <a:off x="3414461" y="2000992"/>
            <a:ext cx="2818007" cy="380011"/>
          </a:xfrm>
          <a:prstGeom prst="curvedConnector4">
            <a:avLst>
              <a:gd name="adj1" fmla="val 38471"/>
              <a:gd name="adj2" fmla="val 160156"/>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2" name="Curved Connector 31"/>
          <p:cNvCxnSpPr>
            <a:stCxn id="5" idx="3"/>
            <a:endCxn id="12" idx="0"/>
          </p:cNvCxnSpPr>
          <p:nvPr/>
        </p:nvCxnSpPr>
        <p:spPr>
          <a:xfrm flipV="1">
            <a:off x="3414461" y="2000992"/>
            <a:ext cx="4551902" cy="380011"/>
          </a:xfrm>
          <a:prstGeom prst="curvedConnector4">
            <a:avLst>
              <a:gd name="adj1" fmla="val 42863"/>
              <a:gd name="adj2" fmla="val 160156"/>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4" name="Curved Connector 33"/>
          <p:cNvCxnSpPr>
            <a:stCxn id="5" idx="2"/>
            <a:endCxn id="18" idx="0"/>
          </p:cNvCxnSpPr>
          <p:nvPr/>
        </p:nvCxnSpPr>
        <p:spPr>
          <a:xfrm rot="5400000">
            <a:off x="428634" y="3363163"/>
            <a:ext cx="2938194" cy="1733895"/>
          </a:xfrm>
          <a:prstGeom prst="curvedConnector3">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6" name="Curved Connector 35"/>
          <p:cNvCxnSpPr>
            <a:stCxn id="11" idx="1"/>
            <a:endCxn id="22" idx="0"/>
          </p:cNvCxnSpPr>
          <p:nvPr/>
        </p:nvCxnSpPr>
        <p:spPr>
          <a:xfrm rot="10800000" flipV="1">
            <a:off x="1030783" y="3305556"/>
            <a:ext cx="6285796" cy="1469097"/>
          </a:xfrm>
          <a:prstGeom prst="curvedConnector2">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9" name="Curved Connector 38"/>
          <p:cNvCxnSpPr>
            <a:stCxn id="11" idx="2"/>
            <a:endCxn id="9" idx="0"/>
          </p:cNvCxnSpPr>
          <p:nvPr/>
        </p:nvCxnSpPr>
        <p:spPr>
          <a:xfrm rot="5400000">
            <a:off x="6554873" y="3363163"/>
            <a:ext cx="1089087" cy="1733895"/>
          </a:xfrm>
          <a:prstGeom prst="curvedConnector3">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1" name="Curved Connector 40"/>
          <p:cNvCxnSpPr>
            <a:stCxn id="11" idx="2"/>
            <a:endCxn id="10" idx="0"/>
          </p:cNvCxnSpPr>
          <p:nvPr/>
        </p:nvCxnSpPr>
        <p:spPr>
          <a:xfrm rot="5400000">
            <a:off x="7421820" y="4230110"/>
            <a:ext cx="1089087" cy="12700"/>
          </a:xfrm>
          <a:prstGeom prst="curvedConnector3">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3" name="Curved Connector 42"/>
          <p:cNvCxnSpPr>
            <a:stCxn id="11" idx="2"/>
            <a:endCxn id="8" idx="3"/>
          </p:cNvCxnSpPr>
          <p:nvPr/>
        </p:nvCxnSpPr>
        <p:spPr>
          <a:xfrm rot="16200000" flipH="1">
            <a:off x="7094429" y="4557500"/>
            <a:ext cx="2393651" cy="649783"/>
          </a:xfrm>
          <a:prstGeom prst="curvedConnector4">
            <a:avLst>
              <a:gd name="adj1" fmla="val 42062"/>
              <a:gd name="adj2" fmla="val 135181"/>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5" name="Curved Connector 44"/>
          <p:cNvCxnSpPr>
            <a:stCxn id="5" idx="2"/>
            <a:endCxn id="7" idx="1"/>
          </p:cNvCxnSpPr>
          <p:nvPr/>
        </p:nvCxnSpPr>
        <p:spPr>
          <a:xfrm rot="16200000" flipH="1">
            <a:off x="2514579" y="3011112"/>
            <a:ext cx="3318205" cy="2818006"/>
          </a:xfrm>
          <a:prstGeom prst="curvedConnector2">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5" idx="2"/>
            <a:endCxn id="21" idx="1"/>
          </p:cNvCxnSpPr>
          <p:nvPr/>
        </p:nvCxnSpPr>
        <p:spPr>
          <a:xfrm rot="16200000" flipH="1">
            <a:off x="1647631" y="3878059"/>
            <a:ext cx="3318205" cy="1084111"/>
          </a:xfrm>
          <a:prstGeom prst="curvedConnector2">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9" name="Curved Connector 48"/>
          <p:cNvCxnSpPr>
            <a:stCxn id="19" idx="1"/>
            <a:endCxn id="6" idx="0"/>
          </p:cNvCxnSpPr>
          <p:nvPr/>
        </p:nvCxnSpPr>
        <p:spPr>
          <a:xfrm rot="10800000" flipV="1">
            <a:off x="2764679" y="4230110"/>
            <a:ext cx="1084111" cy="544543"/>
          </a:xfrm>
          <a:prstGeom prst="curvedConnector2">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1" name="Curved Connector 50"/>
          <p:cNvCxnSpPr>
            <a:stCxn id="6" idx="3"/>
            <a:endCxn id="11" idx="1"/>
          </p:cNvCxnSpPr>
          <p:nvPr/>
        </p:nvCxnSpPr>
        <p:spPr>
          <a:xfrm flipV="1">
            <a:off x="3414461" y="3305557"/>
            <a:ext cx="3902118" cy="1849108"/>
          </a:xfrm>
          <a:prstGeom prst="curvedConnector3">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3" name="Curved Connector 52"/>
          <p:cNvCxnSpPr>
            <a:stCxn id="5" idx="2"/>
            <a:endCxn id="14" idx="3"/>
          </p:cNvCxnSpPr>
          <p:nvPr/>
        </p:nvCxnSpPr>
        <p:spPr>
          <a:xfrm rot="5400000">
            <a:off x="1950350" y="2491229"/>
            <a:ext cx="544544" cy="1084112"/>
          </a:xfrm>
          <a:prstGeom prst="curvedConnector2">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5" name="Curved Connector 54"/>
          <p:cNvCxnSpPr>
            <a:stCxn id="5" idx="3"/>
            <a:endCxn id="20" idx="3"/>
          </p:cNvCxnSpPr>
          <p:nvPr/>
        </p:nvCxnSpPr>
        <p:spPr>
          <a:xfrm>
            <a:off x="3414461" y="2381003"/>
            <a:ext cx="12700" cy="924554"/>
          </a:xfrm>
          <a:prstGeom prst="curvedConnector3">
            <a:avLst>
              <a:gd name="adj1" fmla="val 1800000"/>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7" name="Curved Connector 56"/>
          <p:cNvCxnSpPr>
            <a:stCxn id="6" idx="3"/>
            <a:endCxn id="17" idx="2"/>
          </p:cNvCxnSpPr>
          <p:nvPr/>
        </p:nvCxnSpPr>
        <p:spPr>
          <a:xfrm flipV="1">
            <a:off x="3414461" y="3685567"/>
            <a:ext cx="2818007" cy="1469098"/>
          </a:xfrm>
          <a:prstGeom prst="curvedConnector2">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9" name="Curved Connector 58"/>
          <p:cNvCxnSpPr>
            <a:stCxn id="17" idx="1"/>
            <a:endCxn id="5" idx="0"/>
          </p:cNvCxnSpPr>
          <p:nvPr/>
        </p:nvCxnSpPr>
        <p:spPr>
          <a:xfrm rot="10800000">
            <a:off x="2764678" y="2000993"/>
            <a:ext cx="2818006" cy="1304565"/>
          </a:xfrm>
          <a:prstGeom prst="curvedConnector4">
            <a:avLst>
              <a:gd name="adj1" fmla="val 38471"/>
              <a:gd name="adj2" fmla="val 117523"/>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63" name="Curved Connector 62"/>
          <p:cNvCxnSpPr>
            <a:stCxn id="6" idx="0"/>
            <a:endCxn id="13" idx="1"/>
          </p:cNvCxnSpPr>
          <p:nvPr/>
        </p:nvCxnSpPr>
        <p:spPr>
          <a:xfrm rot="5400000" flipH="1" flipV="1">
            <a:off x="2976856" y="2168826"/>
            <a:ext cx="2393651" cy="2818006"/>
          </a:xfrm>
          <a:prstGeom prst="curvedConnector2">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65" name="Curved Connector 64"/>
          <p:cNvCxnSpPr>
            <a:stCxn id="6" idx="3"/>
            <a:endCxn id="12" idx="1"/>
          </p:cNvCxnSpPr>
          <p:nvPr/>
        </p:nvCxnSpPr>
        <p:spPr>
          <a:xfrm flipV="1">
            <a:off x="3414461" y="2381003"/>
            <a:ext cx="3902118" cy="2773662"/>
          </a:xfrm>
          <a:prstGeom prst="curvedConnector3">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67" name="Curved Connector 66"/>
          <p:cNvCxnSpPr>
            <a:stCxn id="14" idx="2"/>
            <a:endCxn id="19" idx="1"/>
          </p:cNvCxnSpPr>
          <p:nvPr/>
        </p:nvCxnSpPr>
        <p:spPr>
          <a:xfrm rot="16200000" flipH="1">
            <a:off x="2167514" y="2548836"/>
            <a:ext cx="544544" cy="2818006"/>
          </a:xfrm>
          <a:prstGeom prst="curvedConnector2">
            <a:avLst/>
          </a:prstGeom>
          <a:ln w="38100">
            <a:solidFill>
              <a:srgbClr val="FF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69" name="Curved Connector 68"/>
          <p:cNvCxnSpPr>
            <a:stCxn id="15" idx="1"/>
            <a:endCxn id="14" idx="2"/>
          </p:cNvCxnSpPr>
          <p:nvPr/>
        </p:nvCxnSpPr>
        <p:spPr>
          <a:xfrm rot="10800000">
            <a:off x="1030784" y="3685568"/>
            <a:ext cx="1084111" cy="2393651"/>
          </a:xfrm>
          <a:prstGeom prst="curvedConnector2">
            <a:avLst/>
          </a:prstGeom>
          <a:ln w="38100">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516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7</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Screens and Menus</a:t>
            </a:r>
          </a:p>
          <a:p>
            <a:endParaRPr lang="en-US" sz="3600" dirty="0"/>
          </a:p>
          <a:p>
            <a:r>
              <a:rPr lang="en-US" sz="3600" dirty="0"/>
              <a:t>One of the biggest issues, is that the same button on a screen may take you back to different places, depending on how you got there.</a:t>
            </a:r>
          </a:p>
          <a:p>
            <a:endParaRPr lang="en-US" sz="3600" dirty="0"/>
          </a:p>
          <a:p>
            <a:r>
              <a:rPr lang="en-US" sz="3600" dirty="0"/>
              <a:t>“Cancel” on Save Game might take you to the Pause Menu, or to the Main Menu, depending on which opened it.</a:t>
            </a:r>
          </a:p>
        </p:txBody>
      </p:sp>
    </p:spTree>
    <p:extLst>
      <p:ext uri="{BB962C8B-B14F-4D97-AF65-F5344CB8AC3E}">
        <p14:creationId xmlns:p14="http://schemas.microsoft.com/office/powerpoint/2010/main" val="1036352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8</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Screens and Menus</a:t>
            </a:r>
          </a:p>
          <a:p>
            <a:endParaRPr lang="en-US" sz="3600" dirty="0"/>
          </a:p>
          <a:p>
            <a:r>
              <a:rPr lang="en-US" sz="3600" dirty="0"/>
              <a:t>This can go several levels deep as well: Main Menu-&gt;Options-&gt;Sound Settings</a:t>
            </a:r>
          </a:p>
          <a:p>
            <a:r>
              <a:rPr lang="en-US" sz="3600" dirty="0"/>
              <a:t>Pause Menu-&gt;Options-&gt;Sound Settings</a:t>
            </a:r>
          </a:p>
          <a:p>
            <a:endParaRPr lang="en-US" sz="3600" dirty="0"/>
          </a:p>
          <a:p>
            <a:r>
              <a:rPr lang="en-US" sz="3600" dirty="0"/>
              <a:t>Hitting “Back” needs to ultimately take you to different spots.</a:t>
            </a:r>
          </a:p>
          <a:p>
            <a:endParaRPr lang="en-US" sz="3600" dirty="0"/>
          </a:p>
          <a:p>
            <a:r>
              <a:rPr lang="en-US" sz="3600" dirty="0"/>
              <a:t>Happily, we have a data structure perfect for this – a stack.</a:t>
            </a:r>
          </a:p>
        </p:txBody>
      </p:sp>
    </p:spTree>
    <p:extLst>
      <p:ext uri="{BB962C8B-B14F-4D97-AF65-F5344CB8AC3E}">
        <p14:creationId xmlns:p14="http://schemas.microsoft.com/office/powerpoint/2010/main" val="168209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9</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Screens and Menus</a:t>
            </a:r>
          </a:p>
          <a:p>
            <a:endParaRPr lang="en-US" sz="3600" dirty="0"/>
          </a:p>
          <a:p>
            <a:r>
              <a:rPr lang="en-US" sz="3600" dirty="0"/>
              <a:t>Before we go there – lets take a look at part of what we’re also going to need to switch up.</a:t>
            </a:r>
          </a:p>
          <a:p>
            <a:endParaRPr lang="en-US" sz="3600" dirty="0"/>
          </a:p>
          <a:p>
            <a:r>
              <a:rPr lang="en-US" sz="3600" dirty="0"/>
              <a:t>If we have multiple screens, then each screen is going to have it’s own set of models, views and controllers active on it.</a:t>
            </a:r>
          </a:p>
          <a:p>
            <a:r>
              <a:rPr lang="en-US" sz="3600" dirty="0"/>
              <a:t>The game engine API at the moment doesn’t support that.</a:t>
            </a:r>
          </a:p>
        </p:txBody>
      </p:sp>
    </p:spTree>
    <p:extLst>
      <p:ext uri="{BB962C8B-B14F-4D97-AF65-F5344CB8AC3E}">
        <p14:creationId xmlns:p14="http://schemas.microsoft.com/office/powerpoint/2010/main" val="3918372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37659</TotalTime>
  <Words>1667</Words>
  <Application>Microsoft Office PowerPoint</Application>
  <PresentationFormat>On-screen Show (4:3)</PresentationFormat>
  <Paragraphs>329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Helvetica</vt:lpstr>
      <vt:lpstr>Office Theme</vt:lpstr>
      <vt:lpstr>Game Development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Digital Matrix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III</dc:title>
  <dc:creator>Dan Lingman</dc:creator>
  <cp:lastModifiedBy>Dan Lingman</cp:lastModifiedBy>
  <cp:revision>151</cp:revision>
  <cp:lastPrinted>2015-01-11T21:53:10Z</cp:lastPrinted>
  <dcterms:created xsi:type="dcterms:W3CDTF">2013-08-13T00:38:38Z</dcterms:created>
  <dcterms:modified xsi:type="dcterms:W3CDTF">2017-01-16T00:31:29Z</dcterms:modified>
</cp:coreProperties>
</file>