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6" r:id="rId2"/>
    <p:sldId id="337" r:id="rId3"/>
    <p:sldId id="338" r:id="rId4"/>
    <p:sldId id="339" r:id="rId5"/>
    <p:sldId id="371" r:id="rId6"/>
    <p:sldId id="372" r:id="rId7"/>
    <p:sldId id="373" r:id="rId8"/>
    <p:sldId id="370" r:id="rId9"/>
    <p:sldId id="374" r:id="rId10"/>
    <p:sldId id="375" r:id="rId11"/>
    <p:sldId id="376" r:id="rId12"/>
    <p:sldId id="377" r:id="rId13"/>
    <p:sldId id="378" r:id="rId14"/>
    <p:sldId id="379" r:id="rId15"/>
    <p:sldId id="380" r:id="rId16"/>
    <p:sldId id="381" r:id="rId17"/>
    <p:sldId id="382" r:id="rId18"/>
    <p:sldId id="383" r:id="rId19"/>
    <p:sldId id="385" r:id="rId20"/>
    <p:sldId id="384" r:id="rId21"/>
    <p:sldId id="386" r:id="rId22"/>
    <p:sldId id="387"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08" d="100"/>
          <a:sy n="208" d="100"/>
        </p:scale>
        <p:origin x="564"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2017-01-21</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emaphore_(programm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p:cNvSpPr/>
          <p:nvPr/>
        </p:nvSpPr>
        <p:spPr>
          <a:xfrm>
            <a:off x="517358" y="619125"/>
            <a:ext cx="8109284" cy="2308324"/>
          </a:xfrm>
          <a:prstGeom prst="rect">
            <a:avLst/>
          </a:prstGeom>
        </p:spPr>
        <p:txBody>
          <a:bodyPr wrap="square">
            <a:spAutoFit/>
          </a:bodyPr>
          <a:lstStyle/>
          <a:p>
            <a:r>
              <a:rPr lang="en-US" sz="3600" dirty="0"/>
              <a:t>Confused?</a:t>
            </a:r>
          </a:p>
          <a:p>
            <a:endParaRPr lang="en-US" sz="3600" dirty="0"/>
          </a:p>
          <a:p>
            <a:r>
              <a:rPr lang="en-US" sz="3600" dirty="0"/>
              <a:t>OK. I need three volunteers up at the front.</a:t>
            </a:r>
          </a:p>
        </p:txBody>
      </p:sp>
    </p:spTree>
    <p:extLst>
      <p:ext uri="{BB962C8B-B14F-4D97-AF65-F5344CB8AC3E}">
        <p14:creationId xmlns:p14="http://schemas.microsoft.com/office/powerpoint/2010/main" val="420850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p:cNvSpPr/>
          <p:nvPr/>
        </p:nvSpPr>
        <p:spPr>
          <a:xfrm>
            <a:off x="517358" y="619125"/>
            <a:ext cx="8109284" cy="646331"/>
          </a:xfrm>
          <a:prstGeom prst="rect">
            <a:avLst/>
          </a:prstGeom>
        </p:spPr>
        <p:txBody>
          <a:bodyPr wrap="square">
            <a:spAutoFit/>
          </a:bodyPr>
          <a:lstStyle/>
          <a:p>
            <a:r>
              <a:rPr lang="en-US" sz="3600" dirty="0"/>
              <a:t>BREAK TIME!!! – back in 10.</a:t>
            </a:r>
          </a:p>
        </p:txBody>
      </p:sp>
    </p:spTree>
    <p:extLst>
      <p:ext uri="{BB962C8B-B14F-4D97-AF65-F5344CB8AC3E}">
        <p14:creationId xmlns:p14="http://schemas.microsoft.com/office/powerpoint/2010/main" val="311691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Thing go horribly, horribly wrong…</a:t>
            </a:r>
          </a:p>
          <a:p>
            <a:endParaRPr lang="en-US" sz="3600" dirty="0"/>
          </a:p>
          <a:p>
            <a:r>
              <a:rPr lang="en-US" sz="3600" dirty="0"/>
              <a:t>Since the two entities (the producer and consumer) are operation independently, things can happen at bad times.</a:t>
            </a:r>
          </a:p>
          <a:p>
            <a:endParaRPr lang="en-US" sz="3600" dirty="0"/>
          </a:p>
          <a:p>
            <a:r>
              <a:rPr lang="en-US" sz="3600" dirty="0"/>
              <a:t>Lets go with the box is empty scenario, and see how we can lock up everybody.</a:t>
            </a:r>
          </a:p>
        </p:txBody>
      </p:sp>
    </p:spTree>
    <p:extLst>
      <p:ext uri="{BB962C8B-B14F-4D97-AF65-F5344CB8AC3E}">
        <p14:creationId xmlns:p14="http://schemas.microsoft.com/office/powerpoint/2010/main" val="38813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p:cNvSpPr/>
          <p:nvPr/>
        </p:nvSpPr>
        <p:spPr>
          <a:xfrm>
            <a:off x="154379" y="619125"/>
            <a:ext cx="8847117" cy="6186309"/>
          </a:xfrm>
          <a:prstGeom prst="rect">
            <a:avLst/>
          </a:prstGeom>
        </p:spPr>
        <p:txBody>
          <a:bodyPr wrap="square">
            <a:spAutoFit/>
          </a:bodyPr>
          <a:lstStyle/>
          <a:p>
            <a:r>
              <a:rPr lang="en-US" sz="3600" dirty="0"/>
              <a:t>Thing go horribly, horribly wrong…</a:t>
            </a:r>
          </a:p>
          <a:p>
            <a:endParaRPr lang="en-US" sz="3600" dirty="0"/>
          </a:p>
          <a:p>
            <a:pPr marL="571500" indent="-571500">
              <a:buFont typeface="Arial" panose="020B0604020202020204" pitchFamily="34" charset="0"/>
              <a:buChar char="•"/>
            </a:pPr>
            <a:r>
              <a:rPr lang="en-US" sz="3600" dirty="0"/>
              <a:t>The box is empty.</a:t>
            </a:r>
          </a:p>
          <a:p>
            <a:pPr marL="571500" indent="-571500">
              <a:buFont typeface="Arial" panose="020B0604020202020204" pitchFamily="34" charset="0"/>
              <a:buChar char="•"/>
            </a:pPr>
            <a:r>
              <a:rPr lang="en-US" sz="3600" dirty="0"/>
              <a:t>C checks the box, and sees that it’s empty.</a:t>
            </a:r>
          </a:p>
          <a:p>
            <a:pPr marL="571500" indent="-571500">
              <a:buFont typeface="Arial" panose="020B0604020202020204" pitchFamily="34" charset="0"/>
              <a:buChar char="•"/>
            </a:pPr>
            <a:r>
              <a:rPr lang="en-US" sz="3600" dirty="0"/>
              <a:t>P adds an item to the box, and sends a notification to any sleeping C’s (there are none)</a:t>
            </a:r>
          </a:p>
          <a:p>
            <a:pPr marL="571500" indent="-571500">
              <a:buFont typeface="Arial" panose="020B0604020202020204" pitchFamily="34" charset="0"/>
              <a:buChar char="•"/>
            </a:pPr>
            <a:r>
              <a:rPr lang="en-US" sz="3600" dirty="0"/>
              <a:t>C goes to sleep, waiting for a notification that it missed.</a:t>
            </a:r>
          </a:p>
          <a:p>
            <a:pPr marL="571500" indent="-571500">
              <a:buFont typeface="Arial" panose="020B0604020202020204" pitchFamily="34" charset="0"/>
              <a:buChar char="•"/>
            </a:pPr>
            <a:r>
              <a:rPr lang="en-US" sz="3600" dirty="0"/>
              <a:t>P fills the rest of the box, then also sleeps, waiting for a notification from C.</a:t>
            </a:r>
          </a:p>
        </p:txBody>
      </p:sp>
    </p:spTree>
    <p:extLst>
      <p:ext uri="{BB962C8B-B14F-4D97-AF65-F5344CB8AC3E}">
        <p14:creationId xmlns:p14="http://schemas.microsoft.com/office/powerpoint/2010/main" val="33134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Thing go horribly, horribly wrong…</a:t>
            </a:r>
          </a:p>
          <a:p>
            <a:endParaRPr lang="en-US" sz="3600" dirty="0"/>
          </a:p>
          <a:p>
            <a:r>
              <a:rPr lang="en-US" sz="3600" dirty="0"/>
              <a:t>They are both asleep, and everything grinds to a halt.</a:t>
            </a:r>
          </a:p>
          <a:p>
            <a:endParaRPr lang="en-US" sz="3600" dirty="0"/>
          </a:p>
          <a:p>
            <a:r>
              <a:rPr lang="en-US" sz="3600" dirty="0"/>
              <a:t>What happens if they don’t sleep, but just keep checking to see if there is space (P) or if the buffer is empty (C)?</a:t>
            </a:r>
          </a:p>
          <a:p>
            <a:endParaRPr lang="en-US" sz="3600" dirty="0"/>
          </a:p>
          <a:p>
            <a:r>
              <a:rPr lang="en-US" sz="3600" dirty="0"/>
              <a:t>This winds up with a busy spin, which eats all the available CPU.</a:t>
            </a:r>
          </a:p>
        </p:txBody>
      </p:sp>
    </p:spTree>
    <p:extLst>
      <p:ext uri="{BB962C8B-B14F-4D97-AF65-F5344CB8AC3E}">
        <p14:creationId xmlns:p14="http://schemas.microsoft.com/office/powerpoint/2010/main" val="122198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Solving the problem.</a:t>
            </a:r>
          </a:p>
          <a:p>
            <a:endParaRPr lang="en-US" sz="3600" dirty="0"/>
          </a:p>
          <a:p>
            <a:r>
              <a:rPr lang="en-US" sz="3600" dirty="0"/>
              <a:t>We could put the box in a locked room, and hang the key outside.</a:t>
            </a:r>
          </a:p>
          <a:p>
            <a:endParaRPr lang="en-US" sz="3600" dirty="0"/>
          </a:p>
          <a:p>
            <a:r>
              <a:rPr lang="en-US" sz="3600" dirty="0"/>
              <a:t>If you want to modify the box (add or remove), you need to get the key, go inside, do what you need to with the box, then hang the key back up when you are done.</a:t>
            </a:r>
          </a:p>
        </p:txBody>
      </p:sp>
    </p:spTree>
    <p:extLst>
      <p:ext uri="{BB962C8B-B14F-4D97-AF65-F5344CB8AC3E}">
        <p14:creationId xmlns:p14="http://schemas.microsoft.com/office/powerpoint/2010/main" val="53739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Solving the problem.</a:t>
            </a:r>
          </a:p>
          <a:p>
            <a:endParaRPr lang="en-US" sz="3600" dirty="0"/>
          </a:p>
          <a:p>
            <a:r>
              <a:rPr lang="en-US" sz="3600" dirty="0"/>
              <a:t>If the key is not there, go to sleep.</a:t>
            </a:r>
          </a:p>
          <a:p>
            <a:endParaRPr lang="en-US" sz="3600" dirty="0"/>
          </a:p>
          <a:p>
            <a:r>
              <a:rPr lang="en-US" sz="3600" dirty="0"/>
              <a:t>When you hang the key up, poke anyone who is asleep.</a:t>
            </a:r>
          </a:p>
          <a:p>
            <a:endParaRPr lang="en-US" sz="3600" dirty="0"/>
          </a:p>
          <a:p>
            <a:r>
              <a:rPr lang="en-US" sz="3600" dirty="0"/>
              <a:t>This only works if the act of sleeping if the key is not there cannot be interrupted.</a:t>
            </a:r>
          </a:p>
          <a:p>
            <a:endParaRPr lang="en-US" sz="3600" dirty="0"/>
          </a:p>
          <a:p>
            <a:r>
              <a:rPr lang="en-US" sz="3600" dirty="0"/>
              <a:t>It MUST be an ATOMIC action.</a:t>
            </a:r>
          </a:p>
        </p:txBody>
      </p:sp>
    </p:spTree>
    <p:extLst>
      <p:ext uri="{BB962C8B-B14F-4D97-AF65-F5344CB8AC3E}">
        <p14:creationId xmlns:p14="http://schemas.microsoft.com/office/powerpoint/2010/main" val="401045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p:cNvSpPr/>
          <p:nvPr/>
        </p:nvSpPr>
        <p:spPr>
          <a:xfrm>
            <a:off x="517358" y="619125"/>
            <a:ext cx="8109284" cy="6001643"/>
          </a:xfrm>
          <a:prstGeom prst="rect">
            <a:avLst/>
          </a:prstGeom>
        </p:spPr>
        <p:txBody>
          <a:bodyPr wrap="square">
            <a:spAutoFit/>
          </a:bodyPr>
          <a:lstStyle/>
          <a:p>
            <a:r>
              <a:rPr lang="en-US" sz="3600" dirty="0"/>
              <a:t>Semaphore to the rescue.</a:t>
            </a:r>
          </a:p>
          <a:p>
            <a:endParaRPr lang="en-US" sz="3600" dirty="0"/>
          </a:p>
          <a:p>
            <a:r>
              <a:rPr lang="en-US" sz="3600" dirty="0"/>
              <a:t>(you can read up on semaphore more on Wikipedia at: </a:t>
            </a:r>
            <a:r>
              <a:rPr lang="en-US" sz="2400" dirty="0">
                <a:hlinkClick r:id="rId2"/>
              </a:rPr>
              <a:t>http://en.wikipedia.org/wiki/Semaphore_(programming)</a:t>
            </a:r>
            <a:endParaRPr lang="en-US" sz="2400" dirty="0"/>
          </a:p>
          <a:p>
            <a:endParaRPr lang="en-US" sz="3600" dirty="0"/>
          </a:p>
          <a:p>
            <a:r>
              <a:rPr lang="en-US" sz="3600" dirty="0"/>
              <a:t>At it’s simplest, a semaphore is a counter, that only lets ONE task at a time increment or decrement it, and that never goes below zero.  Attempting to drop it below zero puts the caller to sleep.</a:t>
            </a:r>
            <a:endParaRPr lang="en-US" sz="4000" dirty="0"/>
          </a:p>
        </p:txBody>
      </p:sp>
    </p:spTree>
    <p:extLst>
      <p:ext uri="{BB962C8B-B14F-4D97-AF65-F5344CB8AC3E}">
        <p14:creationId xmlns:p14="http://schemas.microsoft.com/office/powerpoint/2010/main" val="26328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p:cNvSpPr/>
          <p:nvPr/>
        </p:nvSpPr>
        <p:spPr>
          <a:xfrm>
            <a:off x="517358" y="619125"/>
            <a:ext cx="8109284" cy="5139869"/>
          </a:xfrm>
          <a:prstGeom prst="rect">
            <a:avLst/>
          </a:prstGeom>
        </p:spPr>
        <p:txBody>
          <a:bodyPr wrap="square">
            <a:spAutoFit/>
          </a:bodyPr>
          <a:lstStyle/>
          <a:p>
            <a:r>
              <a:rPr lang="en-US" sz="3600" dirty="0"/>
              <a:t>Semaphore to the rescue.</a:t>
            </a:r>
          </a:p>
          <a:p>
            <a:endParaRPr lang="en-US" sz="3600" dirty="0"/>
          </a:p>
          <a:p>
            <a:r>
              <a:rPr lang="en-US" sz="3600" dirty="0"/>
              <a:t>We need two semaphores to solve producer consumer – one with the number of filled spaces in the buffer, and one with the number of empty spaces in the buffer.</a:t>
            </a:r>
          </a:p>
          <a:p>
            <a:endParaRPr lang="en-US" sz="3600" dirty="0"/>
          </a:p>
          <a:p>
            <a:r>
              <a:rPr lang="en-US" sz="3600" dirty="0"/>
              <a:t>Lets call these </a:t>
            </a:r>
            <a:r>
              <a:rPr lang="en-US" sz="3600" dirty="0" err="1"/>
              <a:t>FullCount</a:t>
            </a:r>
            <a:r>
              <a:rPr lang="en-US" sz="3600" dirty="0"/>
              <a:t> and </a:t>
            </a:r>
            <a:r>
              <a:rPr lang="en-US" sz="3600" dirty="0" err="1"/>
              <a:t>EmptyCount</a:t>
            </a:r>
            <a:r>
              <a:rPr lang="en-US" sz="3600" dirty="0"/>
              <a:t>.</a:t>
            </a:r>
            <a:endParaRPr lang="en-US" sz="4000" dirty="0"/>
          </a:p>
        </p:txBody>
      </p:sp>
    </p:spTree>
    <p:extLst>
      <p:ext uri="{BB962C8B-B14F-4D97-AF65-F5344CB8AC3E}">
        <p14:creationId xmlns:p14="http://schemas.microsoft.com/office/powerpoint/2010/main" val="387444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Semaphore to the rescue.</a:t>
            </a:r>
          </a:p>
          <a:p>
            <a:endParaRPr lang="en-US" sz="3600" dirty="0"/>
          </a:p>
          <a:p>
            <a:r>
              <a:rPr lang="en-US" sz="3600" dirty="0"/>
              <a:t>If our buffer has 5 slots in it, then at the start, </a:t>
            </a:r>
            <a:r>
              <a:rPr lang="en-US" sz="3600" dirty="0" err="1"/>
              <a:t>FullCount</a:t>
            </a:r>
            <a:r>
              <a:rPr lang="en-US" sz="3600" dirty="0"/>
              <a:t> = 0, and </a:t>
            </a:r>
            <a:r>
              <a:rPr lang="en-US" sz="3600" dirty="0" err="1"/>
              <a:t>EmptyCount</a:t>
            </a:r>
            <a:r>
              <a:rPr lang="en-US" sz="3600" dirty="0"/>
              <a:t> = 5.</a:t>
            </a:r>
          </a:p>
          <a:p>
            <a:endParaRPr lang="en-US" sz="3600" dirty="0"/>
          </a:p>
          <a:p>
            <a:r>
              <a:rPr lang="en-US" sz="3600" dirty="0"/>
              <a:t>++ is increment, -- is decrement.</a:t>
            </a:r>
          </a:p>
          <a:p>
            <a:endParaRPr lang="en-US" sz="3600" dirty="0"/>
          </a:p>
          <a:p>
            <a:r>
              <a:rPr lang="en-US" sz="3600" dirty="0"/>
              <a:t>P = producer and C = consumer.</a:t>
            </a:r>
          </a:p>
          <a:p>
            <a:r>
              <a:rPr lang="en-US" sz="3600" dirty="0"/>
              <a:t>How does the algorithm work?</a:t>
            </a:r>
            <a:endParaRPr lang="en-US" sz="4000" dirty="0"/>
          </a:p>
        </p:txBody>
      </p:sp>
    </p:spTree>
    <p:extLst>
      <p:ext uri="{BB962C8B-B14F-4D97-AF65-F5344CB8AC3E}">
        <p14:creationId xmlns:p14="http://schemas.microsoft.com/office/powerpoint/2010/main" val="233644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Today’s  content.</a:t>
            </a:r>
          </a:p>
          <a:p>
            <a:endParaRPr lang="en-US" sz="3200" dirty="0"/>
          </a:p>
          <a:p>
            <a:pPr marL="457200" indent="-457200">
              <a:buFont typeface="Arial" panose="020B0604020202020204" pitchFamily="34" charset="0"/>
              <a:buChar char="•"/>
            </a:pPr>
            <a:r>
              <a:rPr lang="en-CA" sz="3200" dirty="0"/>
              <a:t>Quiz – Engines, MVC, Menus (6 marks)</a:t>
            </a:r>
          </a:p>
          <a:p>
            <a:pPr marL="457200" indent="-457200">
              <a:buFont typeface="Arial" panose="020B0604020202020204" pitchFamily="34" charset="0"/>
              <a:buChar char="•"/>
            </a:pPr>
            <a:r>
              <a:rPr lang="en-CA" sz="3200" dirty="0"/>
              <a:t>Producer Consumer pattern</a:t>
            </a:r>
          </a:p>
          <a:p>
            <a:pPr marL="457200" indent="-457200">
              <a:buFont typeface="Arial" panose="020B0604020202020204" pitchFamily="34" charset="0"/>
              <a:buChar char="•"/>
            </a:pPr>
            <a:r>
              <a:rPr lang="en-CA" sz="3200" dirty="0"/>
              <a:t>Applications for Producer Consumer</a:t>
            </a:r>
          </a:p>
          <a:p>
            <a:pPr marL="914400" lvl="1" indent="-457200">
              <a:buFont typeface="Arial" panose="020B0604020202020204" pitchFamily="34" charset="0"/>
              <a:buChar char="•"/>
            </a:pPr>
            <a:r>
              <a:rPr lang="en-CA" sz="3200" dirty="0"/>
              <a:t>Networking</a:t>
            </a:r>
          </a:p>
          <a:p>
            <a:pPr marL="914400" lvl="1" indent="-457200">
              <a:buFont typeface="Arial" panose="020B0604020202020204" pitchFamily="34" charset="0"/>
              <a:buChar char="•"/>
            </a:pPr>
            <a:r>
              <a:rPr lang="en-CA" sz="3200" dirty="0"/>
              <a:t>Threading</a:t>
            </a:r>
          </a:p>
          <a:p>
            <a:pPr marL="914400" lvl="1" indent="-457200">
              <a:buFont typeface="Arial" panose="020B0604020202020204" pitchFamily="34" charset="0"/>
              <a:buChar char="•"/>
            </a:pPr>
            <a:r>
              <a:rPr lang="en-US" sz="3200" dirty="0"/>
              <a:t>More accurate simulation</a:t>
            </a:r>
          </a:p>
          <a:p>
            <a:pPr marL="457200" indent="-457200">
              <a:buFont typeface="Arial" panose="020B0604020202020204" pitchFamily="34" charset="0"/>
              <a:buChar char="•"/>
            </a:pPr>
            <a:r>
              <a:rPr lang="en-US" sz="3200" dirty="0"/>
              <a:t>Today’s code churn</a:t>
            </a:r>
            <a:endParaRPr lang="en-CA" sz="3200" dirty="0"/>
          </a:p>
        </p:txBody>
      </p:sp>
    </p:spTree>
    <p:extLst>
      <p:ext uri="{BB962C8B-B14F-4D97-AF65-F5344CB8AC3E}">
        <p14:creationId xmlns:p14="http://schemas.microsoft.com/office/powerpoint/2010/main" val="3284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Semaphore to the rescue.</a:t>
            </a:r>
          </a:p>
          <a:p>
            <a:endParaRPr lang="en-US" sz="3600" dirty="0"/>
          </a:p>
          <a:p>
            <a:r>
              <a:rPr lang="en-US" sz="3600" dirty="0"/>
              <a:t>Production:</a:t>
            </a:r>
          </a:p>
          <a:p>
            <a:r>
              <a:rPr lang="en-US" sz="3600" dirty="0"/>
              <a:t>-- empty count</a:t>
            </a:r>
          </a:p>
          <a:p>
            <a:r>
              <a:rPr lang="en-US" sz="3600" dirty="0"/>
              <a:t>Put item in buffer</a:t>
            </a:r>
          </a:p>
          <a:p>
            <a:r>
              <a:rPr lang="en-US" sz="3600" dirty="0"/>
              <a:t>++ full count</a:t>
            </a:r>
          </a:p>
          <a:p>
            <a:endParaRPr lang="en-US" sz="3600" dirty="0"/>
          </a:p>
          <a:p>
            <a:r>
              <a:rPr lang="en-US" sz="3600" dirty="0"/>
              <a:t>Consumption:</a:t>
            </a:r>
          </a:p>
          <a:p>
            <a:r>
              <a:rPr lang="en-US" sz="3600" dirty="0"/>
              <a:t>-- full count</a:t>
            </a:r>
          </a:p>
          <a:p>
            <a:r>
              <a:rPr lang="en-US" sz="3600" dirty="0"/>
              <a:t>Remove item from buffer</a:t>
            </a:r>
          </a:p>
          <a:p>
            <a:r>
              <a:rPr lang="en-US" sz="3600" dirty="0"/>
              <a:t>++ empty count</a:t>
            </a:r>
          </a:p>
        </p:txBody>
      </p:sp>
    </p:spTree>
    <p:extLst>
      <p:ext uri="{BB962C8B-B14F-4D97-AF65-F5344CB8AC3E}">
        <p14:creationId xmlns:p14="http://schemas.microsoft.com/office/powerpoint/2010/main" val="4084441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Semaphore to the rescue.</a:t>
            </a:r>
          </a:p>
          <a:p>
            <a:endParaRPr lang="en-US" sz="3600" dirty="0"/>
          </a:p>
          <a:p>
            <a:r>
              <a:rPr lang="en-US" sz="3600" dirty="0"/>
              <a:t>Buffer is empty. Consumer tries to get an item. </a:t>
            </a:r>
            <a:r>
              <a:rPr lang="en-US" sz="3600" dirty="0" err="1"/>
              <a:t>FullCount</a:t>
            </a:r>
            <a:r>
              <a:rPr lang="en-US" sz="3600" dirty="0"/>
              <a:t> is zero, so the consumer goes to sleep.</a:t>
            </a:r>
          </a:p>
          <a:p>
            <a:r>
              <a:rPr lang="en-US" sz="3600" dirty="0"/>
              <a:t>Eventually, an item is produced. </a:t>
            </a:r>
            <a:r>
              <a:rPr lang="en-US" sz="3600" dirty="0" err="1"/>
              <a:t>EmptyCount</a:t>
            </a:r>
            <a:r>
              <a:rPr lang="en-US" sz="3600" dirty="0"/>
              <a:t> is not zero, so it is decremented, an item is put in the buffer, and </a:t>
            </a:r>
            <a:r>
              <a:rPr lang="en-US" sz="3600" dirty="0" err="1"/>
              <a:t>FullCount</a:t>
            </a:r>
            <a:r>
              <a:rPr lang="en-US" sz="3600" dirty="0"/>
              <a:t> is incremented. The consumer is woken up, since </a:t>
            </a:r>
            <a:r>
              <a:rPr lang="en-US" sz="3600" dirty="0" err="1"/>
              <a:t>FullCount</a:t>
            </a:r>
            <a:r>
              <a:rPr lang="en-US" sz="3600" dirty="0"/>
              <a:t> is no longer a zero.</a:t>
            </a:r>
          </a:p>
        </p:txBody>
      </p:sp>
    </p:spTree>
    <p:extLst>
      <p:ext uri="{BB962C8B-B14F-4D97-AF65-F5344CB8AC3E}">
        <p14:creationId xmlns:p14="http://schemas.microsoft.com/office/powerpoint/2010/main" val="271427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Semaphore to the rescue.</a:t>
            </a:r>
          </a:p>
          <a:p>
            <a:endParaRPr lang="en-US" sz="3600" dirty="0"/>
          </a:p>
          <a:p>
            <a:r>
              <a:rPr lang="en-US" sz="3600" dirty="0"/>
              <a:t>The consumer now takes </a:t>
            </a:r>
            <a:r>
              <a:rPr lang="en-US" sz="3600" dirty="0" err="1"/>
              <a:t>FullCount</a:t>
            </a:r>
            <a:r>
              <a:rPr lang="en-US" sz="3600" dirty="0"/>
              <a:t> from 1, back down to zero, removes the item from the queue, and increments </a:t>
            </a:r>
            <a:r>
              <a:rPr lang="en-US" sz="3600" dirty="0" err="1"/>
              <a:t>EmptyCount</a:t>
            </a:r>
            <a:r>
              <a:rPr lang="en-US" sz="3600" dirty="0"/>
              <a:t> back to a 5.</a:t>
            </a:r>
          </a:p>
          <a:p>
            <a:endParaRPr lang="en-US" sz="3600" dirty="0"/>
          </a:p>
          <a:p>
            <a:r>
              <a:rPr lang="en-US" sz="3600" dirty="0"/>
              <a:t>This only works because the act of incrementing and decrementing the semaphores, are atomic, uninterruptable operations.</a:t>
            </a:r>
          </a:p>
        </p:txBody>
      </p:sp>
    </p:spTree>
    <p:extLst>
      <p:ext uri="{BB962C8B-B14F-4D97-AF65-F5344CB8AC3E}">
        <p14:creationId xmlns:p14="http://schemas.microsoft.com/office/powerpoint/2010/main" val="299436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Producer consumer in the real world of game development.</a:t>
            </a:r>
          </a:p>
          <a:p>
            <a:endParaRPr lang="en-US" sz="3600" dirty="0"/>
          </a:p>
          <a:p>
            <a:pPr marL="571500" indent="-571500">
              <a:buFont typeface="Arial" panose="020B0604020202020204" pitchFamily="34" charset="0"/>
              <a:buChar char="•"/>
            </a:pPr>
            <a:r>
              <a:rPr lang="en-US" sz="3600" dirty="0"/>
              <a:t>Thread to thread communication</a:t>
            </a:r>
          </a:p>
          <a:p>
            <a:endParaRPr lang="en-US" sz="3600" dirty="0"/>
          </a:p>
          <a:p>
            <a:pPr marL="571500" indent="-571500">
              <a:buFont typeface="Arial" panose="020B0604020202020204" pitchFamily="34" charset="0"/>
              <a:buChar char="•"/>
            </a:pPr>
            <a:r>
              <a:rPr lang="en-US" sz="3600" dirty="0"/>
              <a:t>Network communications</a:t>
            </a:r>
          </a:p>
          <a:p>
            <a:endParaRPr lang="en-US" sz="3600" dirty="0"/>
          </a:p>
          <a:p>
            <a:pPr marL="571500" indent="-571500">
              <a:buFont typeface="Arial" panose="020B0604020202020204" pitchFamily="34" charset="0"/>
              <a:buChar char="•"/>
            </a:pPr>
            <a:r>
              <a:rPr lang="en-US" sz="3600" dirty="0"/>
              <a:t>Decoupling rendering from input and updates</a:t>
            </a:r>
          </a:p>
        </p:txBody>
      </p:sp>
    </p:spTree>
    <p:extLst>
      <p:ext uri="{BB962C8B-B14F-4D97-AF65-F5344CB8AC3E}">
        <p14:creationId xmlns:p14="http://schemas.microsoft.com/office/powerpoint/2010/main" val="1657868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Thread to thread communication</a:t>
            </a:r>
          </a:p>
          <a:p>
            <a:endParaRPr lang="en-US" sz="3600" dirty="0"/>
          </a:p>
          <a:p>
            <a:r>
              <a:rPr lang="en-US" sz="3600" dirty="0"/>
              <a:t>This is the primary use of producer consumer. </a:t>
            </a:r>
          </a:p>
          <a:p>
            <a:endParaRPr lang="en-US" sz="3600" dirty="0"/>
          </a:p>
          <a:p>
            <a:r>
              <a:rPr lang="en-US" sz="3600" dirty="0"/>
              <a:t>Let’s take a look at Unity for example.</a:t>
            </a:r>
          </a:p>
          <a:p>
            <a:endParaRPr lang="en-US" sz="3600" dirty="0"/>
          </a:p>
          <a:p>
            <a:r>
              <a:rPr lang="en-US" sz="3600" dirty="0"/>
              <a:t>Writing code in C# with threads is easy. Far simpler than in C++, and most games in Unity are written in C#.</a:t>
            </a:r>
          </a:p>
        </p:txBody>
      </p:sp>
    </p:spTree>
    <p:extLst>
      <p:ext uri="{BB962C8B-B14F-4D97-AF65-F5344CB8AC3E}">
        <p14:creationId xmlns:p14="http://schemas.microsoft.com/office/powerpoint/2010/main" val="392394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Thread to thread communication</a:t>
            </a:r>
          </a:p>
          <a:p>
            <a:endParaRPr lang="en-US" sz="3600" dirty="0"/>
          </a:p>
          <a:p>
            <a:r>
              <a:rPr lang="en-US" sz="3600" dirty="0"/>
              <a:t>Most Unity programs are NOT multithreaded.</a:t>
            </a:r>
          </a:p>
          <a:p>
            <a:endParaRPr lang="en-US" sz="3600" dirty="0"/>
          </a:p>
          <a:p>
            <a:r>
              <a:rPr lang="en-US" sz="3600" dirty="0"/>
              <a:t>This actually surprises a lot of people, due to the fact that they very commonly use things called </a:t>
            </a:r>
            <a:r>
              <a:rPr lang="en-US" sz="3600" dirty="0" err="1"/>
              <a:t>Coroutines</a:t>
            </a:r>
            <a:r>
              <a:rPr lang="en-US" sz="3600" dirty="0"/>
              <a:t>.</a:t>
            </a:r>
          </a:p>
          <a:p>
            <a:endParaRPr lang="en-US" sz="3600" dirty="0"/>
          </a:p>
          <a:p>
            <a:r>
              <a:rPr lang="en-US" sz="3600" dirty="0" err="1"/>
              <a:t>Coroutines</a:t>
            </a:r>
            <a:r>
              <a:rPr lang="en-US" sz="3600" dirty="0"/>
              <a:t> are not threads though.</a:t>
            </a:r>
          </a:p>
        </p:txBody>
      </p:sp>
    </p:spTree>
    <p:extLst>
      <p:ext uri="{BB962C8B-B14F-4D97-AF65-F5344CB8AC3E}">
        <p14:creationId xmlns:p14="http://schemas.microsoft.com/office/powerpoint/2010/main" val="377206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Thread to thread communication</a:t>
            </a:r>
          </a:p>
          <a:p>
            <a:endParaRPr lang="en-US" sz="3600" dirty="0"/>
          </a:p>
          <a:p>
            <a:r>
              <a:rPr lang="en-US" sz="3600" dirty="0"/>
              <a:t>A Unity </a:t>
            </a:r>
            <a:r>
              <a:rPr lang="en-US" sz="3600" dirty="0" err="1"/>
              <a:t>Coroutine</a:t>
            </a:r>
            <a:r>
              <a:rPr lang="en-US" sz="3600" dirty="0"/>
              <a:t> is a function that can start executing in one frame, then pause until the next frame and continue. </a:t>
            </a:r>
          </a:p>
          <a:p>
            <a:endParaRPr lang="en-US" sz="3600" dirty="0"/>
          </a:p>
          <a:p>
            <a:r>
              <a:rPr lang="en-US" sz="3600" dirty="0"/>
              <a:t>But – We’re programming Unity in C#, and that comes with happy code that DOES let us spawn real threads.  Why not just do that?</a:t>
            </a:r>
          </a:p>
        </p:txBody>
      </p:sp>
    </p:spTree>
    <p:extLst>
      <p:ext uri="{BB962C8B-B14F-4D97-AF65-F5344CB8AC3E}">
        <p14:creationId xmlns:p14="http://schemas.microsoft.com/office/powerpoint/2010/main" val="134185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Thread to thread communication</a:t>
            </a:r>
          </a:p>
          <a:p>
            <a:endParaRPr lang="en-US" sz="3600" dirty="0"/>
          </a:p>
          <a:p>
            <a:r>
              <a:rPr lang="en-US" sz="3600" dirty="0"/>
              <a:t>Because of the potential for things going wrong, Unity requires all Unity API calls to take place in a single thread of execution. </a:t>
            </a:r>
          </a:p>
          <a:p>
            <a:endParaRPr lang="en-US" sz="3600" dirty="0"/>
          </a:p>
          <a:p>
            <a:r>
              <a:rPr lang="en-US" sz="3600" dirty="0"/>
              <a:t>Those worker threads for moving things around? They can’t even read the state of the world, let alone alter it.</a:t>
            </a:r>
          </a:p>
        </p:txBody>
      </p:sp>
    </p:spTree>
    <p:extLst>
      <p:ext uri="{BB962C8B-B14F-4D97-AF65-F5344CB8AC3E}">
        <p14:creationId xmlns:p14="http://schemas.microsoft.com/office/powerpoint/2010/main" val="143221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Thread to thread communication</a:t>
            </a:r>
          </a:p>
          <a:p>
            <a:endParaRPr lang="en-US" sz="3600" dirty="0"/>
          </a:p>
          <a:p>
            <a:r>
              <a:rPr lang="en-US" sz="3600" dirty="0"/>
              <a:t>If you want the other thread to do anything, it needs a way to reliably communicate with the main Unity thread.</a:t>
            </a:r>
          </a:p>
          <a:p>
            <a:endParaRPr lang="en-US" sz="3600" dirty="0"/>
          </a:p>
          <a:p>
            <a:r>
              <a:rPr lang="en-US" sz="3600" dirty="0"/>
              <a:t>This is true in many systems – Updating windows GUI components (like a text label) can only happen in the main thread.</a:t>
            </a:r>
          </a:p>
        </p:txBody>
      </p:sp>
    </p:spTree>
    <p:extLst>
      <p:ext uri="{BB962C8B-B14F-4D97-AF65-F5344CB8AC3E}">
        <p14:creationId xmlns:p14="http://schemas.microsoft.com/office/powerpoint/2010/main" val="141820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4" name="Rectangle 3"/>
          <p:cNvSpPr/>
          <p:nvPr/>
        </p:nvSpPr>
        <p:spPr>
          <a:xfrm>
            <a:off x="517358" y="619125"/>
            <a:ext cx="8109284" cy="3416320"/>
          </a:xfrm>
          <a:prstGeom prst="rect">
            <a:avLst/>
          </a:prstGeom>
        </p:spPr>
        <p:txBody>
          <a:bodyPr wrap="square">
            <a:spAutoFit/>
          </a:bodyPr>
          <a:lstStyle/>
          <a:p>
            <a:r>
              <a:rPr lang="en-US" sz="3600" dirty="0"/>
              <a:t>Thread to thread communication</a:t>
            </a:r>
          </a:p>
          <a:p>
            <a:endParaRPr lang="en-US" sz="3600" dirty="0"/>
          </a:p>
          <a:p>
            <a:r>
              <a:rPr lang="en-US" sz="3600" dirty="0"/>
              <a:t>The solution? Set up a message queue, (or two) and have the threads each act as producers and consumers of the messages between them.</a:t>
            </a:r>
          </a:p>
        </p:txBody>
      </p:sp>
    </p:spTree>
    <p:extLst>
      <p:ext uri="{BB962C8B-B14F-4D97-AF65-F5344CB8AC3E}">
        <p14:creationId xmlns:p14="http://schemas.microsoft.com/office/powerpoint/2010/main" val="97099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Producer Consumer in a nutshell.</a:t>
            </a:r>
          </a:p>
          <a:p>
            <a:endParaRPr lang="en-US" sz="3200" dirty="0"/>
          </a:p>
          <a:p>
            <a:r>
              <a:rPr lang="en-US" sz="3200" dirty="0"/>
              <a:t>Two entities – one producing things, one consuming them, but at different rates, with a limited amount of buffer space between them.</a:t>
            </a:r>
          </a:p>
          <a:p>
            <a:endParaRPr lang="en-US" sz="3200" dirty="0"/>
          </a:p>
          <a:p>
            <a:r>
              <a:rPr lang="en-US" sz="3200" dirty="0"/>
              <a:t>When the buffer fills up, the producer needs to wait for space, and when the buffer is empty, the consumer needs to wait for items.</a:t>
            </a:r>
          </a:p>
          <a:p>
            <a:endParaRPr lang="en-US" sz="3200" dirty="0"/>
          </a:p>
          <a:p>
            <a:r>
              <a:rPr lang="en-US" sz="3200" dirty="0"/>
              <a:t>If things are done wrong, they can wind up both waiting for the other side, and everything halts.</a:t>
            </a:r>
          </a:p>
        </p:txBody>
      </p:sp>
    </p:spTree>
    <p:extLst>
      <p:ext uri="{BB962C8B-B14F-4D97-AF65-F5344CB8AC3E}">
        <p14:creationId xmlns:p14="http://schemas.microsoft.com/office/powerpoint/2010/main" val="3559471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Network communications</a:t>
            </a:r>
          </a:p>
          <a:p>
            <a:endParaRPr lang="en-US" sz="3600" dirty="0"/>
          </a:p>
          <a:p>
            <a:r>
              <a:rPr lang="en-US" sz="3600" dirty="0"/>
              <a:t>Process to process communication (say between a game client and a server) can be done in many ways.</a:t>
            </a:r>
          </a:p>
          <a:p>
            <a:endParaRPr lang="en-US" sz="3600" dirty="0"/>
          </a:p>
          <a:p>
            <a:r>
              <a:rPr lang="en-US" sz="3600" dirty="0"/>
              <a:t>If you want to stay within a single thread, you need to write your code extra carefully.</a:t>
            </a:r>
          </a:p>
        </p:txBody>
      </p:sp>
    </p:spTree>
    <p:extLst>
      <p:ext uri="{BB962C8B-B14F-4D97-AF65-F5344CB8AC3E}">
        <p14:creationId xmlns:p14="http://schemas.microsoft.com/office/powerpoint/2010/main" val="4015238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Network communications</a:t>
            </a:r>
          </a:p>
          <a:p>
            <a:endParaRPr lang="en-US" sz="3600" dirty="0"/>
          </a:p>
          <a:p>
            <a:r>
              <a:rPr lang="en-US" sz="3600" dirty="0"/>
              <a:t>Non-blocking IO is critical here – You can’t lock up the entire game while you wait around hoping a packet arrives.</a:t>
            </a:r>
          </a:p>
          <a:p>
            <a:endParaRPr lang="en-US" sz="3600" dirty="0"/>
          </a:p>
          <a:p>
            <a:r>
              <a:rPr lang="en-US" sz="3600" dirty="0"/>
              <a:t>Typically you’d check to see if messages have arrived, then if so, loop until they all have been processed. This can result in you using more than the time for your frame.</a:t>
            </a:r>
          </a:p>
        </p:txBody>
      </p:sp>
    </p:spTree>
    <p:extLst>
      <p:ext uri="{BB962C8B-B14F-4D97-AF65-F5344CB8AC3E}">
        <p14:creationId xmlns:p14="http://schemas.microsoft.com/office/powerpoint/2010/main" val="220595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4" name="Rectangle 3"/>
          <p:cNvSpPr/>
          <p:nvPr/>
        </p:nvSpPr>
        <p:spPr>
          <a:xfrm>
            <a:off x="517358" y="619125"/>
            <a:ext cx="8109284" cy="5078313"/>
          </a:xfrm>
          <a:prstGeom prst="rect">
            <a:avLst/>
          </a:prstGeom>
        </p:spPr>
        <p:txBody>
          <a:bodyPr wrap="square">
            <a:spAutoFit/>
          </a:bodyPr>
          <a:lstStyle/>
          <a:p>
            <a:r>
              <a:rPr lang="en-US" sz="3600" dirty="0"/>
              <a:t>Network communications</a:t>
            </a:r>
          </a:p>
          <a:p>
            <a:endParaRPr lang="en-US" sz="3600" dirty="0"/>
          </a:p>
          <a:p>
            <a:r>
              <a:rPr lang="en-US" sz="3600" dirty="0"/>
              <a:t>It is simpler to write code that will sit there and wait forever for an input message, then do something with it.  </a:t>
            </a:r>
          </a:p>
          <a:p>
            <a:endParaRPr lang="en-US" sz="3600" dirty="0"/>
          </a:p>
          <a:p>
            <a:r>
              <a:rPr lang="en-US" sz="3600" dirty="0"/>
              <a:t>That sitting and waiting needs to be on a separate thread. And if so, it needs a way to talk to the main thread.  </a:t>
            </a:r>
          </a:p>
        </p:txBody>
      </p:sp>
    </p:spTree>
    <p:extLst>
      <p:ext uri="{BB962C8B-B14F-4D97-AF65-F5344CB8AC3E}">
        <p14:creationId xmlns:p14="http://schemas.microsoft.com/office/powerpoint/2010/main" val="3217251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4" name="Rectangle 3"/>
          <p:cNvSpPr/>
          <p:nvPr/>
        </p:nvSpPr>
        <p:spPr>
          <a:xfrm>
            <a:off x="517358" y="619125"/>
            <a:ext cx="8109284" cy="4524315"/>
          </a:xfrm>
          <a:prstGeom prst="rect">
            <a:avLst/>
          </a:prstGeom>
        </p:spPr>
        <p:txBody>
          <a:bodyPr wrap="square">
            <a:spAutoFit/>
          </a:bodyPr>
          <a:lstStyle/>
          <a:p>
            <a:r>
              <a:rPr lang="en-US" sz="3600" dirty="0"/>
              <a:t>Network communications</a:t>
            </a:r>
          </a:p>
          <a:p>
            <a:endParaRPr lang="en-US" sz="3600" dirty="0"/>
          </a:p>
          <a:p>
            <a:r>
              <a:rPr lang="en-US" sz="3600" dirty="0"/>
              <a:t>If an incoming message arrives, and the buffer is full, what happens? You can either send a stop bugging me message back to the sender, or drop the message on the floor, and pretend it was never received.</a:t>
            </a:r>
          </a:p>
        </p:txBody>
      </p:sp>
    </p:spTree>
    <p:extLst>
      <p:ext uri="{BB962C8B-B14F-4D97-AF65-F5344CB8AC3E}">
        <p14:creationId xmlns:p14="http://schemas.microsoft.com/office/powerpoint/2010/main" val="3941017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 2.0</a:t>
            </a:r>
          </a:p>
          <a:p>
            <a:endParaRPr lang="en-US" sz="3600" dirty="0"/>
          </a:p>
          <a:p>
            <a:r>
              <a:rPr lang="en-US" sz="3600" dirty="0"/>
              <a:t>Think about the three parts of MVC</a:t>
            </a:r>
          </a:p>
          <a:p>
            <a:endParaRPr lang="en-US" sz="3600" dirty="0"/>
          </a:p>
          <a:p>
            <a:r>
              <a:rPr lang="en-US" sz="3600" dirty="0"/>
              <a:t>How do they communicate?</a:t>
            </a:r>
          </a:p>
          <a:p>
            <a:endParaRPr lang="en-US" sz="3600" dirty="0"/>
          </a:p>
          <a:p>
            <a:r>
              <a:rPr lang="en-US" sz="3600" dirty="0"/>
              <a:t>Input events feed into the controller at an uncontrolled rate that is dependent on the user of the game.  The resulting actions must be processed in order by the Model.</a:t>
            </a:r>
          </a:p>
        </p:txBody>
      </p:sp>
    </p:spTree>
    <p:extLst>
      <p:ext uri="{BB962C8B-B14F-4D97-AF65-F5344CB8AC3E}">
        <p14:creationId xmlns:p14="http://schemas.microsoft.com/office/powerpoint/2010/main" val="3628878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 2.0</a:t>
            </a:r>
          </a:p>
          <a:p>
            <a:endParaRPr lang="en-US" sz="3600" dirty="0"/>
          </a:p>
          <a:p>
            <a:r>
              <a:rPr lang="en-US" sz="3600" dirty="0"/>
              <a:t>In this case, the controller is the producer (of actions), and the model is the consumer of actions.</a:t>
            </a:r>
          </a:p>
          <a:p>
            <a:endParaRPr lang="en-US" sz="3600" dirty="0"/>
          </a:p>
          <a:p>
            <a:r>
              <a:rPr lang="en-US" sz="3600" dirty="0"/>
              <a:t>When we get to the command pattern, we’ll be encapsulating commands into objects that are produced by the controller, and consumed by the model.</a:t>
            </a:r>
          </a:p>
        </p:txBody>
      </p:sp>
    </p:spTree>
    <p:extLst>
      <p:ext uri="{BB962C8B-B14F-4D97-AF65-F5344CB8AC3E}">
        <p14:creationId xmlns:p14="http://schemas.microsoft.com/office/powerpoint/2010/main" val="1511500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Model View Controller 2.0</a:t>
            </a:r>
          </a:p>
          <a:p>
            <a:endParaRPr lang="en-US" sz="3600" dirty="0"/>
          </a:p>
          <a:p>
            <a:r>
              <a:rPr lang="en-US" sz="3600" dirty="0"/>
              <a:t>There is also a disconnect between the frame rate of the model, and the frame rate of the view.  Consider a racing game. Accurate physics simulation is king for these. Most of them run the game simulation at a far faster rate than the actual output rendering, to get more accurate results.</a:t>
            </a:r>
          </a:p>
        </p:txBody>
      </p:sp>
    </p:spTree>
    <p:extLst>
      <p:ext uri="{BB962C8B-B14F-4D97-AF65-F5344CB8AC3E}">
        <p14:creationId xmlns:p14="http://schemas.microsoft.com/office/powerpoint/2010/main" val="1140423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Model View Controller 2.0</a:t>
            </a:r>
          </a:p>
          <a:p>
            <a:endParaRPr lang="en-US" sz="3600" dirty="0"/>
          </a:p>
          <a:p>
            <a:r>
              <a:rPr lang="en-US" sz="3600" dirty="0"/>
              <a:t>If rendering is the consumer, and the model is the producer, then a snapshot of the game state is what is being produced.</a:t>
            </a:r>
          </a:p>
          <a:p>
            <a:endParaRPr lang="en-US" sz="3600" dirty="0"/>
          </a:p>
          <a:p>
            <a:r>
              <a:rPr lang="en-US" sz="3600" dirty="0"/>
              <a:t>The renderer cannot grab a partially created snapshot – that would lead to garbage on the screen.  It needs to wait until a snapshot has been completely produced, then consume it.</a:t>
            </a:r>
          </a:p>
        </p:txBody>
      </p:sp>
    </p:spTree>
    <p:extLst>
      <p:ext uri="{BB962C8B-B14F-4D97-AF65-F5344CB8AC3E}">
        <p14:creationId xmlns:p14="http://schemas.microsoft.com/office/powerpoint/2010/main" val="3372008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Other applications</a:t>
            </a:r>
          </a:p>
          <a:p>
            <a:endParaRPr lang="en-US" sz="3600" dirty="0"/>
          </a:p>
          <a:p>
            <a:r>
              <a:rPr lang="en-US" sz="3600" dirty="0"/>
              <a:t>The ability to run things at different time scales, and still have them communicate is a powerful ability. </a:t>
            </a:r>
          </a:p>
          <a:p>
            <a:br>
              <a:rPr lang="en-US" sz="3600" dirty="0"/>
            </a:br>
            <a:r>
              <a:rPr lang="en-US" sz="3600" dirty="0"/>
              <a:t>Everything from special effects, to altering the laws of game physics can be done by changing the characteristics of the message queue between entities.</a:t>
            </a:r>
          </a:p>
        </p:txBody>
      </p:sp>
    </p:spTree>
    <p:extLst>
      <p:ext uri="{BB962C8B-B14F-4D97-AF65-F5344CB8AC3E}">
        <p14:creationId xmlns:p14="http://schemas.microsoft.com/office/powerpoint/2010/main" val="3070297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4" name="Rectangle 3"/>
          <p:cNvSpPr/>
          <p:nvPr/>
        </p:nvSpPr>
        <p:spPr>
          <a:xfrm>
            <a:off x="517358" y="619125"/>
            <a:ext cx="8109284" cy="5632311"/>
          </a:xfrm>
          <a:prstGeom prst="rect">
            <a:avLst/>
          </a:prstGeom>
        </p:spPr>
        <p:txBody>
          <a:bodyPr wrap="square">
            <a:spAutoFit/>
          </a:bodyPr>
          <a:lstStyle/>
          <a:p>
            <a:r>
              <a:rPr lang="en-US" sz="3600" dirty="0"/>
              <a:t>Enough for today</a:t>
            </a:r>
          </a:p>
          <a:p>
            <a:endParaRPr lang="en-US" sz="3600" dirty="0"/>
          </a:p>
          <a:p>
            <a:r>
              <a:rPr lang="en-US" sz="3600" dirty="0"/>
              <a:t>Next session, we will make use of this material, as well as that of next class.</a:t>
            </a:r>
          </a:p>
          <a:p>
            <a:endParaRPr lang="en-US" sz="3600" dirty="0"/>
          </a:p>
          <a:p>
            <a:r>
              <a:rPr lang="en-US" sz="3600" dirty="0"/>
              <a:t>We’re going to cut the connection between the enemies that are moving around, and the rest of the game engine – They will be in their own threads, with P/C as the link to the main game loop.</a:t>
            </a:r>
          </a:p>
        </p:txBody>
      </p:sp>
    </p:spTree>
    <p:extLst>
      <p:ext uri="{BB962C8B-B14F-4D97-AF65-F5344CB8AC3E}">
        <p14:creationId xmlns:p14="http://schemas.microsoft.com/office/powerpoint/2010/main" val="178805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421574" y="665017"/>
            <a:ext cx="8300852" cy="3970318"/>
          </a:xfrm>
          <a:prstGeom prst="rect">
            <a:avLst/>
          </a:prstGeom>
        </p:spPr>
        <p:txBody>
          <a:bodyPr wrap="square">
            <a:spAutoFit/>
          </a:bodyPr>
          <a:lstStyle/>
          <a:p>
            <a:r>
              <a:rPr lang="en-US" sz="3200" dirty="0"/>
              <a:t>Any time you have the potential for a speed mismatch between independent entities that need to work together, you run into the potential for this problem.</a:t>
            </a:r>
          </a:p>
          <a:p>
            <a:endParaRPr lang="en-US" sz="3200" dirty="0"/>
          </a:p>
          <a:p>
            <a:r>
              <a:rPr lang="en-US" sz="3200" dirty="0"/>
              <a:t>They knew this back in 1952.</a:t>
            </a:r>
          </a:p>
          <a:p>
            <a:endParaRPr lang="en-US" sz="3200" dirty="0"/>
          </a:p>
          <a:p>
            <a:r>
              <a:rPr lang="en-US" sz="2800" dirty="0"/>
              <a:t>https://www.youtube.com/watch?v=Jm1VEO9C4VQ</a:t>
            </a:r>
          </a:p>
        </p:txBody>
      </p:sp>
    </p:spTree>
    <p:extLst>
      <p:ext uri="{BB962C8B-B14F-4D97-AF65-F5344CB8AC3E}">
        <p14:creationId xmlns:p14="http://schemas.microsoft.com/office/powerpoint/2010/main" val="4818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421574" y="665017"/>
            <a:ext cx="8300852" cy="584775"/>
          </a:xfrm>
          <a:prstGeom prst="rect">
            <a:avLst/>
          </a:prstGeom>
        </p:spPr>
        <p:txBody>
          <a:bodyPr wrap="square">
            <a:spAutoFit/>
          </a:bodyPr>
          <a:lstStyle/>
          <a:p>
            <a:r>
              <a:rPr lang="en-US" sz="3200" dirty="0"/>
              <a:t>The problem illustrated – all going well.</a:t>
            </a:r>
            <a:endParaRPr lang="en-US" sz="2800" dirty="0"/>
          </a:p>
        </p:txBody>
      </p:sp>
      <p:sp>
        <p:nvSpPr>
          <p:cNvPr id="6" name="Rectangle 5"/>
          <p:cNvSpPr/>
          <p:nvPr/>
        </p:nvSpPr>
        <p:spPr>
          <a:xfrm>
            <a:off x="3550722"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5106390"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rot="16200000">
            <a:off x="4328556" y="5118263"/>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Flowchart: Process 11"/>
          <p:cNvSpPr/>
          <p:nvPr/>
        </p:nvSpPr>
        <p:spPr>
          <a:xfrm>
            <a:off x="581891" y="3063834"/>
            <a:ext cx="2746170" cy="415636"/>
          </a:xfrm>
          <a:prstGeom prst="flowChartProcess">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Flowchart: Connector 12"/>
          <p:cNvSpPr/>
          <p:nvPr/>
        </p:nvSpPr>
        <p:spPr>
          <a:xfrm>
            <a:off x="676894"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Flowchart: Connector 13"/>
          <p:cNvSpPr/>
          <p:nvPr/>
        </p:nvSpPr>
        <p:spPr>
          <a:xfrm>
            <a:off x="14473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5" name="Flowchart: Connector 14"/>
          <p:cNvSpPr/>
          <p:nvPr/>
        </p:nvSpPr>
        <p:spPr>
          <a:xfrm>
            <a:off x="22808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Flowchart: Connector 15"/>
          <p:cNvSpPr/>
          <p:nvPr/>
        </p:nvSpPr>
        <p:spPr>
          <a:xfrm>
            <a:off x="31143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Flowchart: Process 16"/>
          <p:cNvSpPr/>
          <p:nvPr/>
        </p:nvSpPr>
        <p:spPr>
          <a:xfrm>
            <a:off x="890649" y="262444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8" name="Flowchart: Process 17"/>
          <p:cNvSpPr/>
          <p:nvPr/>
        </p:nvSpPr>
        <p:spPr>
          <a:xfrm>
            <a:off x="2063337" y="2624446"/>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9" name="Flowchart: Process 18"/>
          <p:cNvSpPr/>
          <p:nvPr/>
        </p:nvSpPr>
        <p:spPr>
          <a:xfrm>
            <a:off x="3231079" y="262444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0" name="Flowchart: Process 19"/>
          <p:cNvSpPr/>
          <p:nvPr/>
        </p:nvSpPr>
        <p:spPr>
          <a:xfrm rot="2531363">
            <a:off x="3981207" y="3287934"/>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1" name="Flowchart: Process 20"/>
          <p:cNvSpPr/>
          <p:nvPr/>
        </p:nvSpPr>
        <p:spPr>
          <a:xfrm>
            <a:off x="3751614" y="5403268"/>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2" name="Flowchart: Process 21"/>
          <p:cNvSpPr/>
          <p:nvPr/>
        </p:nvSpPr>
        <p:spPr>
          <a:xfrm>
            <a:off x="4203865" y="5409200"/>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Flowchart: Process 22"/>
          <p:cNvSpPr/>
          <p:nvPr/>
        </p:nvSpPr>
        <p:spPr>
          <a:xfrm>
            <a:off x="4654138" y="540326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Flowchart: Process 23"/>
          <p:cNvSpPr/>
          <p:nvPr/>
        </p:nvSpPr>
        <p:spPr>
          <a:xfrm>
            <a:off x="3751613" y="4868881"/>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Flowchart: Process 24"/>
          <p:cNvSpPr/>
          <p:nvPr/>
        </p:nvSpPr>
        <p:spPr>
          <a:xfrm>
            <a:off x="4198917" y="4868736"/>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Flowchart: Process 25"/>
          <p:cNvSpPr/>
          <p:nvPr/>
        </p:nvSpPr>
        <p:spPr>
          <a:xfrm>
            <a:off x="4652653" y="486873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7" name="Rectangle 36"/>
          <p:cNvSpPr/>
          <p:nvPr/>
        </p:nvSpPr>
        <p:spPr>
          <a:xfrm rot="19189796">
            <a:off x="4204471" y="3983443"/>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8" name="Rectangle 37"/>
          <p:cNvSpPr/>
          <p:nvPr/>
        </p:nvSpPr>
        <p:spPr>
          <a:xfrm rot="3044378">
            <a:off x="4708062" y="4101503"/>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9" name="Rectangle 38"/>
          <p:cNvSpPr/>
          <p:nvPr/>
        </p:nvSpPr>
        <p:spPr>
          <a:xfrm rot="4121364">
            <a:off x="4083436" y="4361990"/>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Rectangle 39"/>
          <p:cNvSpPr/>
          <p:nvPr/>
        </p:nvSpPr>
        <p:spPr>
          <a:xfrm rot="18231271">
            <a:off x="4703227" y="4451649"/>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Flowchart: Process 28"/>
          <p:cNvSpPr/>
          <p:nvPr/>
        </p:nvSpPr>
        <p:spPr>
          <a:xfrm>
            <a:off x="4389911" y="433106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Rectangle 29"/>
          <p:cNvSpPr/>
          <p:nvPr/>
        </p:nvSpPr>
        <p:spPr>
          <a:xfrm>
            <a:off x="6162155" y="1935896"/>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Rectangle 31"/>
          <p:cNvSpPr/>
          <p:nvPr/>
        </p:nvSpPr>
        <p:spPr>
          <a:xfrm rot="19150805">
            <a:off x="5102938" y="2335159"/>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Flowchart: Connector 30"/>
          <p:cNvSpPr/>
          <p:nvPr/>
        </p:nvSpPr>
        <p:spPr>
          <a:xfrm>
            <a:off x="6037464" y="1935896"/>
            <a:ext cx="249382" cy="24938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4" name="Rectangle 33"/>
          <p:cNvSpPr/>
          <p:nvPr/>
        </p:nvSpPr>
        <p:spPr>
          <a:xfrm rot="17830602">
            <a:off x="4363475" y="3286222"/>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3" name="Flowchart: Connector 32"/>
          <p:cNvSpPr/>
          <p:nvPr/>
        </p:nvSpPr>
        <p:spPr>
          <a:xfrm>
            <a:off x="5111190" y="2746629"/>
            <a:ext cx="249382" cy="24938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5" name="Flowchart: Connector 34"/>
          <p:cNvSpPr/>
          <p:nvPr/>
        </p:nvSpPr>
        <p:spPr>
          <a:xfrm>
            <a:off x="4527047" y="3802281"/>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Flowchart: Connector 35"/>
          <p:cNvSpPr/>
          <p:nvPr/>
        </p:nvSpPr>
        <p:spPr>
          <a:xfrm>
            <a:off x="4724935" y="3893598"/>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Flowchart: Connector 40"/>
          <p:cNvSpPr/>
          <p:nvPr/>
        </p:nvSpPr>
        <p:spPr>
          <a:xfrm>
            <a:off x="4165274" y="4108856"/>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Flowchart: Connector 41"/>
          <p:cNvSpPr/>
          <p:nvPr/>
        </p:nvSpPr>
        <p:spPr>
          <a:xfrm>
            <a:off x="4959509" y="4188353"/>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Flowchart: Process 42"/>
          <p:cNvSpPr/>
          <p:nvPr/>
        </p:nvSpPr>
        <p:spPr>
          <a:xfrm>
            <a:off x="6768442" y="530498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4" name="Flowchart: Process 43"/>
          <p:cNvSpPr/>
          <p:nvPr/>
        </p:nvSpPr>
        <p:spPr>
          <a:xfrm>
            <a:off x="7220693" y="531091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5" name="Flowchart: Process 44"/>
          <p:cNvSpPr/>
          <p:nvPr/>
        </p:nvSpPr>
        <p:spPr>
          <a:xfrm>
            <a:off x="7670966" y="5304984"/>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6" name="Flowchart: Process 45"/>
          <p:cNvSpPr/>
          <p:nvPr/>
        </p:nvSpPr>
        <p:spPr>
          <a:xfrm>
            <a:off x="7215745" y="4770453"/>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7" name="Flowchart: Process 46"/>
          <p:cNvSpPr/>
          <p:nvPr/>
        </p:nvSpPr>
        <p:spPr>
          <a:xfrm>
            <a:off x="7669481" y="4770452"/>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8" name="TextBox 47"/>
          <p:cNvSpPr txBox="1"/>
          <p:nvPr/>
        </p:nvSpPr>
        <p:spPr>
          <a:xfrm>
            <a:off x="468033" y="3462525"/>
            <a:ext cx="1889235" cy="646331"/>
          </a:xfrm>
          <a:prstGeom prst="rect">
            <a:avLst/>
          </a:prstGeom>
          <a:noFill/>
        </p:spPr>
        <p:txBody>
          <a:bodyPr wrap="none" rtlCol="0">
            <a:spAutoFit/>
          </a:bodyPr>
          <a:lstStyle/>
          <a:p>
            <a:r>
              <a:rPr lang="en-US" sz="3600" dirty="0"/>
              <a:t>Producer</a:t>
            </a:r>
            <a:endParaRPr lang="en-CA" sz="3600" dirty="0"/>
          </a:p>
        </p:txBody>
      </p:sp>
      <p:sp>
        <p:nvSpPr>
          <p:cNvPr id="49" name="TextBox 48"/>
          <p:cNvSpPr txBox="1"/>
          <p:nvPr/>
        </p:nvSpPr>
        <p:spPr>
          <a:xfrm>
            <a:off x="6184767" y="2124808"/>
            <a:ext cx="2098651" cy="646331"/>
          </a:xfrm>
          <a:prstGeom prst="rect">
            <a:avLst/>
          </a:prstGeom>
          <a:noFill/>
        </p:spPr>
        <p:txBody>
          <a:bodyPr wrap="none" rtlCol="0">
            <a:spAutoFit/>
          </a:bodyPr>
          <a:lstStyle/>
          <a:p>
            <a:r>
              <a:rPr lang="en-US" sz="3600" dirty="0"/>
              <a:t>Consumer</a:t>
            </a:r>
            <a:endParaRPr lang="en-CA" sz="3600" dirty="0"/>
          </a:p>
        </p:txBody>
      </p:sp>
      <p:sp>
        <p:nvSpPr>
          <p:cNvPr id="50" name="TextBox 49"/>
          <p:cNvSpPr txBox="1"/>
          <p:nvPr/>
        </p:nvSpPr>
        <p:spPr>
          <a:xfrm>
            <a:off x="3208345" y="6000307"/>
            <a:ext cx="2481705" cy="646331"/>
          </a:xfrm>
          <a:prstGeom prst="rect">
            <a:avLst/>
          </a:prstGeom>
          <a:noFill/>
        </p:spPr>
        <p:txBody>
          <a:bodyPr wrap="none" rtlCol="0">
            <a:spAutoFit/>
          </a:bodyPr>
          <a:lstStyle/>
          <a:p>
            <a:r>
              <a:rPr lang="en-US" sz="3600" dirty="0"/>
              <a:t>Finite Buffer</a:t>
            </a:r>
            <a:endParaRPr lang="en-CA" sz="3600" dirty="0"/>
          </a:p>
        </p:txBody>
      </p:sp>
      <p:sp>
        <p:nvSpPr>
          <p:cNvPr id="51" name="TextBox 50"/>
          <p:cNvSpPr txBox="1"/>
          <p:nvPr/>
        </p:nvSpPr>
        <p:spPr>
          <a:xfrm>
            <a:off x="6432468" y="5657671"/>
            <a:ext cx="2180405" cy="1200329"/>
          </a:xfrm>
          <a:prstGeom prst="rect">
            <a:avLst/>
          </a:prstGeom>
          <a:noFill/>
        </p:spPr>
        <p:txBody>
          <a:bodyPr wrap="none" rtlCol="0">
            <a:spAutoFit/>
          </a:bodyPr>
          <a:lstStyle/>
          <a:p>
            <a:pPr algn="ctr"/>
            <a:r>
              <a:rPr lang="en-US" sz="3600" dirty="0"/>
              <a:t>Consumed</a:t>
            </a:r>
            <a:endParaRPr lang="en-CA" sz="3600" dirty="0"/>
          </a:p>
          <a:p>
            <a:pPr algn="ctr"/>
            <a:r>
              <a:rPr lang="en-US" sz="3600" dirty="0"/>
              <a:t>items</a:t>
            </a:r>
          </a:p>
        </p:txBody>
      </p:sp>
      <p:sp>
        <p:nvSpPr>
          <p:cNvPr id="52" name="TextBox 51"/>
          <p:cNvSpPr txBox="1"/>
          <p:nvPr/>
        </p:nvSpPr>
        <p:spPr>
          <a:xfrm>
            <a:off x="1283537" y="1444384"/>
            <a:ext cx="1970989" cy="1200329"/>
          </a:xfrm>
          <a:prstGeom prst="rect">
            <a:avLst/>
          </a:prstGeom>
          <a:noFill/>
        </p:spPr>
        <p:txBody>
          <a:bodyPr wrap="none" rtlCol="0">
            <a:spAutoFit/>
          </a:bodyPr>
          <a:lstStyle/>
          <a:p>
            <a:pPr algn="ctr"/>
            <a:r>
              <a:rPr lang="en-US" sz="3600" dirty="0"/>
              <a:t>Produced</a:t>
            </a:r>
            <a:endParaRPr lang="en-CA" sz="3600" dirty="0"/>
          </a:p>
          <a:p>
            <a:pPr algn="ctr"/>
            <a:r>
              <a:rPr lang="en-US" sz="3600" dirty="0"/>
              <a:t>items</a:t>
            </a:r>
          </a:p>
        </p:txBody>
      </p:sp>
    </p:spTree>
    <p:extLst>
      <p:ext uri="{BB962C8B-B14F-4D97-AF65-F5344CB8AC3E}">
        <p14:creationId xmlns:p14="http://schemas.microsoft.com/office/powerpoint/2010/main" val="192965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421574" y="665017"/>
            <a:ext cx="8300852" cy="584775"/>
          </a:xfrm>
          <a:prstGeom prst="rect">
            <a:avLst/>
          </a:prstGeom>
        </p:spPr>
        <p:txBody>
          <a:bodyPr wrap="square">
            <a:spAutoFit/>
          </a:bodyPr>
          <a:lstStyle/>
          <a:p>
            <a:r>
              <a:rPr lang="en-US" sz="3200" dirty="0"/>
              <a:t>The problem illustrated – Things need to stop.</a:t>
            </a:r>
            <a:endParaRPr lang="en-US" sz="2800" dirty="0"/>
          </a:p>
        </p:txBody>
      </p:sp>
      <p:sp>
        <p:nvSpPr>
          <p:cNvPr id="6" name="Rectangle 5"/>
          <p:cNvSpPr/>
          <p:nvPr/>
        </p:nvSpPr>
        <p:spPr>
          <a:xfrm>
            <a:off x="3550722"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5106390"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rot="16200000">
            <a:off x="4328556" y="5118263"/>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Flowchart: Process 11"/>
          <p:cNvSpPr/>
          <p:nvPr/>
        </p:nvSpPr>
        <p:spPr>
          <a:xfrm>
            <a:off x="581891" y="3063834"/>
            <a:ext cx="2746170" cy="415636"/>
          </a:xfrm>
          <a:prstGeom prst="flowChartProcess">
            <a:avLst/>
          </a:prstGeom>
          <a:solidFill>
            <a:schemeClr val="bg1">
              <a:lumMod val="85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Flowchart: Connector 12"/>
          <p:cNvSpPr/>
          <p:nvPr/>
        </p:nvSpPr>
        <p:spPr>
          <a:xfrm>
            <a:off x="676894"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Flowchart: Connector 13"/>
          <p:cNvSpPr/>
          <p:nvPr/>
        </p:nvSpPr>
        <p:spPr>
          <a:xfrm>
            <a:off x="14473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5" name="Flowchart: Connector 14"/>
          <p:cNvSpPr/>
          <p:nvPr/>
        </p:nvSpPr>
        <p:spPr>
          <a:xfrm>
            <a:off x="22808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Flowchart: Connector 15"/>
          <p:cNvSpPr/>
          <p:nvPr/>
        </p:nvSpPr>
        <p:spPr>
          <a:xfrm>
            <a:off x="3114305" y="3063834"/>
            <a:ext cx="427511" cy="415636"/>
          </a:xfrm>
          <a:prstGeom prst="flowChartConnector">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Flowchart: Process 16"/>
          <p:cNvSpPr/>
          <p:nvPr/>
        </p:nvSpPr>
        <p:spPr>
          <a:xfrm>
            <a:off x="890649" y="262444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8" name="Flowchart: Process 17"/>
          <p:cNvSpPr/>
          <p:nvPr/>
        </p:nvSpPr>
        <p:spPr>
          <a:xfrm>
            <a:off x="2063337" y="2624446"/>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9" name="Flowchart: Process 18"/>
          <p:cNvSpPr/>
          <p:nvPr/>
        </p:nvSpPr>
        <p:spPr>
          <a:xfrm>
            <a:off x="3231079" y="262444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1" name="Flowchart: Process 20"/>
          <p:cNvSpPr/>
          <p:nvPr/>
        </p:nvSpPr>
        <p:spPr>
          <a:xfrm>
            <a:off x="3751614" y="5403268"/>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2" name="Flowchart: Process 21"/>
          <p:cNvSpPr/>
          <p:nvPr/>
        </p:nvSpPr>
        <p:spPr>
          <a:xfrm>
            <a:off x="4203865" y="5409200"/>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Flowchart: Process 22"/>
          <p:cNvSpPr/>
          <p:nvPr/>
        </p:nvSpPr>
        <p:spPr>
          <a:xfrm>
            <a:off x="4654138" y="540326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Flowchart: Process 23"/>
          <p:cNvSpPr/>
          <p:nvPr/>
        </p:nvSpPr>
        <p:spPr>
          <a:xfrm>
            <a:off x="3751613" y="4868881"/>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Flowchart: Process 24"/>
          <p:cNvSpPr/>
          <p:nvPr/>
        </p:nvSpPr>
        <p:spPr>
          <a:xfrm>
            <a:off x="4198917" y="4868736"/>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Flowchart: Process 25"/>
          <p:cNvSpPr/>
          <p:nvPr/>
        </p:nvSpPr>
        <p:spPr>
          <a:xfrm>
            <a:off x="4652653" y="486873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8" name="TextBox 47"/>
          <p:cNvSpPr txBox="1"/>
          <p:nvPr/>
        </p:nvSpPr>
        <p:spPr>
          <a:xfrm>
            <a:off x="468033" y="3462525"/>
            <a:ext cx="8184228" cy="1200329"/>
          </a:xfrm>
          <a:prstGeom prst="rect">
            <a:avLst/>
          </a:prstGeom>
          <a:noFill/>
        </p:spPr>
        <p:txBody>
          <a:bodyPr wrap="none" rtlCol="0">
            <a:spAutoFit/>
          </a:bodyPr>
          <a:lstStyle/>
          <a:p>
            <a:r>
              <a:rPr lang="en-US" sz="3600" dirty="0"/>
              <a:t>Producer must wait to be told there is now</a:t>
            </a:r>
          </a:p>
          <a:p>
            <a:r>
              <a:rPr lang="en-US" sz="3600" dirty="0"/>
              <a:t>Space.</a:t>
            </a:r>
            <a:endParaRPr lang="en-CA" sz="3600" dirty="0"/>
          </a:p>
        </p:txBody>
      </p:sp>
      <p:sp>
        <p:nvSpPr>
          <p:cNvPr id="50" name="TextBox 49"/>
          <p:cNvSpPr txBox="1"/>
          <p:nvPr/>
        </p:nvSpPr>
        <p:spPr>
          <a:xfrm>
            <a:off x="3208345" y="6000307"/>
            <a:ext cx="2481705" cy="646331"/>
          </a:xfrm>
          <a:prstGeom prst="rect">
            <a:avLst/>
          </a:prstGeom>
          <a:noFill/>
        </p:spPr>
        <p:txBody>
          <a:bodyPr wrap="none" rtlCol="0">
            <a:spAutoFit/>
          </a:bodyPr>
          <a:lstStyle/>
          <a:p>
            <a:r>
              <a:rPr lang="en-US" sz="3600" dirty="0"/>
              <a:t>Finite Buffer</a:t>
            </a:r>
            <a:endParaRPr lang="en-CA" sz="3600" dirty="0"/>
          </a:p>
        </p:txBody>
      </p:sp>
      <p:sp>
        <p:nvSpPr>
          <p:cNvPr id="52" name="TextBox 51"/>
          <p:cNvSpPr txBox="1"/>
          <p:nvPr/>
        </p:nvSpPr>
        <p:spPr>
          <a:xfrm>
            <a:off x="189784" y="1309338"/>
            <a:ext cx="8740726" cy="646331"/>
          </a:xfrm>
          <a:prstGeom prst="rect">
            <a:avLst/>
          </a:prstGeom>
          <a:noFill/>
        </p:spPr>
        <p:txBody>
          <a:bodyPr wrap="none" rtlCol="0">
            <a:spAutoFit/>
          </a:bodyPr>
          <a:lstStyle/>
          <a:p>
            <a:pPr algn="ctr"/>
            <a:r>
              <a:rPr lang="en-US" sz="3600" dirty="0"/>
              <a:t>Item production halts due to buffer being full.</a:t>
            </a:r>
          </a:p>
        </p:txBody>
      </p:sp>
      <p:sp>
        <p:nvSpPr>
          <p:cNvPr id="56" name="Flowchart: Process 55"/>
          <p:cNvSpPr/>
          <p:nvPr/>
        </p:nvSpPr>
        <p:spPr>
          <a:xfrm>
            <a:off x="3753098" y="4328271"/>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7" name="Flowchart: Process 56"/>
          <p:cNvSpPr/>
          <p:nvPr/>
        </p:nvSpPr>
        <p:spPr>
          <a:xfrm>
            <a:off x="4200402" y="4328126"/>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8" name="Flowchart: Process 57"/>
          <p:cNvSpPr/>
          <p:nvPr/>
        </p:nvSpPr>
        <p:spPr>
          <a:xfrm>
            <a:off x="4654138" y="432812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1386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421574" y="665017"/>
            <a:ext cx="8300852" cy="584775"/>
          </a:xfrm>
          <a:prstGeom prst="rect">
            <a:avLst/>
          </a:prstGeom>
        </p:spPr>
        <p:txBody>
          <a:bodyPr wrap="square">
            <a:spAutoFit/>
          </a:bodyPr>
          <a:lstStyle/>
          <a:p>
            <a:r>
              <a:rPr lang="en-US" sz="3200" dirty="0"/>
              <a:t>The problem illustrated – Things need to stop.</a:t>
            </a:r>
            <a:endParaRPr lang="en-US" sz="2800" dirty="0"/>
          </a:p>
        </p:txBody>
      </p:sp>
      <p:sp>
        <p:nvSpPr>
          <p:cNvPr id="6" name="Rectangle 5"/>
          <p:cNvSpPr/>
          <p:nvPr/>
        </p:nvSpPr>
        <p:spPr>
          <a:xfrm>
            <a:off x="3550722"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5106390" y="4340430"/>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rot="16200000">
            <a:off x="4328556" y="5118263"/>
            <a:ext cx="118754" cy="1674421"/>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7" name="Rectangle 36"/>
          <p:cNvSpPr/>
          <p:nvPr/>
        </p:nvSpPr>
        <p:spPr>
          <a:xfrm rot="19189796">
            <a:off x="4204471" y="3983443"/>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8" name="Rectangle 37"/>
          <p:cNvSpPr/>
          <p:nvPr/>
        </p:nvSpPr>
        <p:spPr>
          <a:xfrm rot="3044378">
            <a:off x="4708062" y="4101503"/>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9" name="Rectangle 38"/>
          <p:cNvSpPr/>
          <p:nvPr/>
        </p:nvSpPr>
        <p:spPr>
          <a:xfrm rot="4121364">
            <a:off x="4083436" y="4361990"/>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Rectangle 39"/>
          <p:cNvSpPr/>
          <p:nvPr/>
        </p:nvSpPr>
        <p:spPr>
          <a:xfrm rot="18231271">
            <a:off x="4703227" y="4451649"/>
            <a:ext cx="440870" cy="549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Rectangle 29"/>
          <p:cNvSpPr/>
          <p:nvPr/>
        </p:nvSpPr>
        <p:spPr>
          <a:xfrm>
            <a:off x="6162155" y="1935896"/>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Rectangle 31"/>
          <p:cNvSpPr/>
          <p:nvPr/>
        </p:nvSpPr>
        <p:spPr>
          <a:xfrm rot="19150805">
            <a:off x="5102938" y="2335159"/>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Flowchart: Connector 30"/>
          <p:cNvSpPr/>
          <p:nvPr/>
        </p:nvSpPr>
        <p:spPr>
          <a:xfrm>
            <a:off x="6037464" y="1935896"/>
            <a:ext cx="249382" cy="24938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4" name="Rectangle 33"/>
          <p:cNvSpPr/>
          <p:nvPr/>
        </p:nvSpPr>
        <p:spPr>
          <a:xfrm rot="17830602">
            <a:off x="4363475" y="3286222"/>
            <a:ext cx="1211283" cy="225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3" name="Flowchart: Connector 32"/>
          <p:cNvSpPr/>
          <p:nvPr/>
        </p:nvSpPr>
        <p:spPr>
          <a:xfrm>
            <a:off x="5111190" y="2746629"/>
            <a:ext cx="249382" cy="24938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5" name="Flowchart: Connector 34"/>
          <p:cNvSpPr/>
          <p:nvPr/>
        </p:nvSpPr>
        <p:spPr>
          <a:xfrm>
            <a:off x="4527047" y="3802281"/>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Flowchart: Connector 35"/>
          <p:cNvSpPr/>
          <p:nvPr/>
        </p:nvSpPr>
        <p:spPr>
          <a:xfrm>
            <a:off x="4724935" y="3893598"/>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Flowchart: Connector 40"/>
          <p:cNvSpPr/>
          <p:nvPr/>
        </p:nvSpPr>
        <p:spPr>
          <a:xfrm>
            <a:off x="4165274" y="4108856"/>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Flowchart: Connector 41"/>
          <p:cNvSpPr/>
          <p:nvPr/>
        </p:nvSpPr>
        <p:spPr>
          <a:xfrm>
            <a:off x="4959509" y="4188353"/>
            <a:ext cx="131372" cy="131372"/>
          </a:xfrm>
          <a:prstGeom prst="flowChartConnector">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Flowchart: Process 42"/>
          <p:cNvSpPr/>
          <p:nvPr/>
        </p:nvSpPr>
        <p:spPr>
          <a:xfrm>
            <a:off x="6768442" y="5304985"/>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4" name="Flowchart: Process 43"/>
          <p:cNvSpPr/>
          <p:nvPr/>
        </p:nvSpPr>
        <p:spPr>
          <a:xfrm>
            <a:off x="7220693" y="5310917"/>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5" name="Flowchart: Process 44"/>
          <p:cNvSpPr/>
          <p:nvPr/>
        </p:nvSpPr>
        <p:spPr>
          <a:xfrm>
            <a:off x="7670966" y="5304984"/>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6" name="Flowchart: Process 45"/>
          <p:cNvSpPr/>
          <p:nvPr/>
        </p:nvSpPr>
        <p:spPr>
          <a:xfrm>
            <a:off x="7215745" y="4770453"/>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7" name="Flowchart: Process 46"/>
          <p:cNvSpPr/>
          <p:nvPr/>
        </p:nvSpPr>
        <p:spPr>
          <a:xfrm>
            <a:off x="7669481" y="4770452"/>
            <a:ext cx="368135" cy="439387"/>
          </a:xfrm>
          <a:prstGeom prst="flowChartProcess">
            <a:avLst/>
          </a:prstGeom>
          <a:solidFill>
            <a:srgbClr val="FF0000"/>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9" name="TextBox 48"/>
          <p:cNvSpPr txBox="1"/>
          <p:nvPr/>
        </p:nvSpPr>
        <p:spPr>
          <a:xfrm>
            <a:off x="5663378" y="2436737"/>
            <a:ext cx="3870465" cy="2308324"/>
          </a:xfrm>
          <a:prstGeom prst="rect">
            <a:avLst/>
          </a:prstGeom>
          <a:noFill/>
        </p:spPr>
        <p:txBody>
          <a:bodyPr wrap="square" rtlCol="0">
            <a:spAutoFit/>
          </a:bodyPr>
          <a:lstStyle/>
          <a:p>
            <a:r>
              <a:rPr lang="en-US" sz="3600" dirty="0"/>
              <a:t>Consumer must</a:t>
            </a:r>
            <a:br>
              <a:rPr lang="en-US" sz="3600" dirty="0"/>
            </a:br>
            <a:r>
              <a:rPr lang="en-US" sz="3600" dirty="0"/>
              <a:t>wait to be told there is now an item in the buffer.</a:t>
            </a:r>
            <a:endParaRPr lang="en-CA" sz="3600" dirty="0"/>
          </a:p>
        </p:txBody>
      </p:sp>
      <p:sp>
        <p:nvSpPr>
          <p:cNvPr id="50" name="TextBox 49"/>
          <p:cNvSpPr txBox="1"/>
          <p:nvPr/>
        </p:nvSpPr>
        <p:spPr>
          <a:xfrm>
            <a:off x="3208345" y="6000307"/>
            <a:ext cx="2481705" cy="646331"/>
          </a:xfrm>
          <a:prstGeom prst="rect">
            <a:avLst/>
          </a:prstGeom>
          <a:noFill/>
        </p:spPr>
        <p:txBody>
          <a:bodyPr wrap="none" rtlCol="0">
            <a:spAutoFit/>
          </a:bodyPr>
          <a:lstStyle/>
          <a:p>
            <a:r>
              <a:rPr lang="en-US" sz="3600" dirty="0"/>
              <a:t>Finite Buffer</a:t>
            </a:r>
            <a:endParaRPr lang="en-CA" sz="3600" dirty="0"/>
          </a:p>
        </p:txBody>
      </p:sp>
      <p:sp>
        <p:nvSpPr>
          <p:cNvPr id="51" name="TextBox 50"/>
          <p:cNvSpPr txBox="1"/>
          <p:nvPr/>
        </p:nvSpPr>
        <p:spPr>
          <a:xfrm>
            <a:off x="6432468" y="5657671"/>
            <a:ext cx="2180405" cy="1200329"/>
          </a:xfrm>
          <a:prstGeom prst="rect">
            <a:avLst/>
          </a:prstGeom>
          <a:noFill/>
        </p:spPr>
        <p:txBody>
          <a:bodyPr wrap="none" rtlCol="0">
            <a:spAutoFit/>
          </a:bodyPr>
          <a:lstStyle/>
          <a:p>
            <a:pPr algn="ctr"/>
            <a:r>
              <a:rPr lang="en-US" sz="3600" dirty="0"/>
              <a:t>Consumed</a:t>
            </a:r>
            <a:endParaRPr lang="en-CA" sz="3600" dirty="0"/>
          </a:p>
          <a:p>
            <a:pPr algn="ctr"/>
            <a:r>
              <a:rPr lang="en-US" sz="3600" dirty="0"/>
              <a:t>items</a:t>
            </a:r>
          </a:p>
        </p:txBody>
      </p:sp>
      <p:sp>
        <p:nvSpPr>
          <p:cNvPr id="53" name="TextBox 52"/>
          <p:cNvSpPr txBox="1"/>
          <p:nvPr/>
        </p:nvSpPr>
        <p:spPr>
          <a:xfrm>
            <a:off x="408914" y="1188519"/>
            <a:ext cx="6034729" cy="1200329"/>
          </a:xfrm>
          <a:prstGeom prst="rect">
            <a:avLst/>
          </a:prstGeom>
          <a:noFill/>
        </p:spPr>
        <p:txBody>
          <a:bodyPr wrap="none" rtlCol="0">
            <a:spAutoFit/>
          </a:bodyPr>
          <a:lstStyle/>
          <a:p>
            <a:pPr algn="ctr"/>
            <a:r>
              <a:rPr lang="en-US" sz="3600" dirty="0"/>
              <a:t>Item consumption halts due to </a:t>
            </a:r>
          </a:p>
          <a:p>
            <a:r>
              <a:rPr lang="en-US" sz="3600" dirty="0"/>
              <a:t>buffer being empty.</a:t>
            </a:r>
          </a:p>
        </p:txBody>
      </p:sp>
    </p:spTree>
    <p:extLst>
      <p:ext uri="{BB962C8B-B14F-4D97-AF65-F5344CB8AC3E}">
        <p14:creationId xmlns:p14="http://schemas.microsoft.com/office/powerpoint/2010/main" val="43111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Lets walk through what happens, step by step. P is producer, C is Consumer</a:t>
            </a:r>
          </a:p>
          <a:p>
            <a:endParaRPr lang="en-US" sz="3600" dirty="0"/>
          </a:p>
          <a:p>
            <a:r>
              <a:rPr lang="en-US" sz="3600" dirty="0"/>
              <a:t>P produces an item.</a:t>
            </a:r>
          </a:p>
          <a:p>
            <a:r>
              <a:rPr lang="en-US" sz="3600" dirty="0"/>
              <a:t>If there is room in the buffer, it adds it.</a:t>
            </a:r>
          </a:p>
          <a:p>
            <a:r>
              <a:rPr lang="en-US" sz="3600" dirty="0"/>
              <a:t>If the buffer was empty, and C is waiting, it notifies C that there is now an item in the buffer.</a:t>
            </a:r>
          </a:p>
          <a:p>
            <a:r>
              <a:rPr lang="en-US" sz="3600" dirty="0"/>
              <a:t>If there is not room in the buffer, P goes to sleep, and waits for C to notify it that the buffer now has space.</a:t>
            </a:r>
          </a:p>
        </p:txBody>
      </p:sp>
    </p:spTree>
    <p:extLst>
      <p:ext uri="{BB962C8B-B14F-4D97-AF65-F5344CB8AC3E}">
        <p14:creationId xmlns:p14="http://schemas.microsoft.com/office/powerpoint/2010/main" val="416769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p:cNvSpPr/>
          <p:nvPr/>
        </p:nvSpPr>
        <p:spPr>
          <a:xfrm>
            <a:off x="517358" y="619125"/>
            <a:ext cx="8109284" cy="6186309"/>
          </a:xfrm>
          <a:prstGeom prst="rect">
            <a:avLst/>
          </a:prstGeom>
        </p:spPr>
        <p:txBody>
          <a:bodyPr wrap="square">
            <a:spAutoFit/>
          </a:bodyPr>
          <a:lstStyle/>
          <a:p>
            <a:r>
              <a:rPr lang="en-US" sz="3600" dirty="0"/>
              <a:t>Lets walk through what happens, step by step. P is producer, C is Consumer</a:t>
            </a:r>
          </a:p>
          <a:p>
            <a:endParaRPr lang="en-US" sz="3600" dirty="0"/>
          </a:p>
          <a:p>
            <a:r>
              <a:rPr lang="en-US" sz="3600" dirty="0"/>
              <a:t>C wants to consume an item.</a:t>
            </a:r>
          </a:p>
          <a:p>
            <a:r>
              <a:rPr lang="en-US" sz="3600" dirty="0"/>
              <a:t>If there is one in the buffer, it consumes it.  If the buffer had been full, and P is waiting, then notify P that there is now space.</a:t>
            </a:r>
          </a:p>
          <a:p>
            <a:r>
              <a:rPr lang="en-US" sz="3600" dirty="0"/>
              <a:t>If there was nothing in the buffer, then C goes to sleep, and waits for P to notify it that the buffer is no longer empty.</a:t>
            </a:r>
          </a:p>
        </p:txBody>
      </p:sp>
    </p:spTree>
    <p:extLst>
      <p:ext uri="{BB962C8B-B14F-4D97-AF65-F5344CB8AC3E}">
        <p14:creationId xmlns:p14="http://schemas.microsoft.com/office/powerpoint/2010/main" val="992976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36076</TotalTime>
  <Words>1945</Words>
  <Application>Microsoft Office PowerPoint</Application>
  <PresentationFormat>On-screen Show (4:3)</PresentationFormat>
  <Paragraphs>262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140</cp:revision>
  <cp:lastPrinted>2014-12-18T00:01:30Z</cp:lastPrinted>
  <dcterms:created xsi:type="dcterms:W3CDTF">2013-08-13T00:38:38Z</dcterms:created>
  <dcterms:modified xsi:type="dcterms:W3CDTF">2017-01-22T03:06:49Z</dcterms:modified>
</cp:coreProperties>
</file>