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handoutMasterIdLst>
    <p:handoutMasterId r:id="rId57"/>
  </p:handoutMasterIdLst>
  <p:sldIdLst>
    <p:sldId id="256" r:id="rId2"/>
    <p:sldId id="337" r:id="rId3"/>
    <p:sldId id="338" r:id="rId4"/>
    <p:sldId id="350" r:id="rId5"/>
    <p:sldId id="351" r:id="rId6"/>
    <p:sldId id="373" r:id="rId7"/>
    <p:sldId id="352" r:id="rId8"/>
    <p:sldId id="354" r:id="rId9"/>
    <p:sldId id="374" r:id="rId10"/>
    <p:sldId id="353" r:id="rId11"/>
    <p:sldId id="375" r:id="rId12"/>
    <p:sldId id="376" r:id="rId13"/>
    <p:sldId id="377" r:id="rId14"/>
    <p:sldId id="355" r:id="rId15"/>
    <p:sldId id="356" r:id="rId16"/>
    <p:sldId id="378" r:id="rId17"/>
    <p:sldId id="379" r:id="rId18"/>
    <p:sldId id="380" r:id="rId19"/>
    <p:sldId id="381" r:id="rId20"/>
    <p:sldId id="382" r:id="rId21"/>
    <p:sldId id="340" r:id="rId22"/>
    <p:sldId id="341" r:id="rId23"/>
    <p:sldId id="342" r:id="rId24"/>
    <p:sldId id="343" r:id="rId25"/>
    <p:sldId id="344" r:id="rId26"/>
    <p:sldId id="345" r:id="rId27"/>
    <p:sldId id="346" r:id="rId28"/>
    <p:sldId id="347" r:id="rId29"/>
    <p:sldId id="348" r:id="rId30"/>
    <p:sldId id="357" r:id="rId31"/>
    <p:sldId id="358" r:id="rId32"/>
    <p:sldId id="359" r:id="rId33"/>
    <p:sldId id="360" r:id="rId34"/>
    <p:sldId id="361" r:id="rId35"/>
    <p:sldId id="362" r:id="rId36"/>
    <p:sldId id="363" r:id="rId37"/>
    <p:sldId id="384" r:id="rId38"/>
    <p:sldId id="385" r:id="rId39"/>
    <p:sldId id="383" r:id="rId40"/>
    <p:sldId id="365" r:id="rId41"/>
    <p:sldId id="367" r:id="rId42"/>
    <p:sldId id="386" r:id="rId43"/>
    <p:sldId id="387" r:id="rId44"/>
    <p:sldId id="388" r:id="rId45"/>
    <p:sldId id="368" r:id="rId46"/>
    <p:sldId id="389" r:id="rId47"/>
    <p:sldId id="390" r:id="rId48"/>
    <p:sldId id="391" r:id="rId49"/>
    <p:sldId id="369" r:id="rId50"/>
    <p:sldId id="370" r:id="rId51"/>
    <p:sldId id="393" r:id="rId52"/>
    <p:sldId id="371" r:id="rId53"/>
    <p:sldId id="392" r:id="rId54"/>
    <p:sldId id="394"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98" autoAdjust="0"/>
    <p:restoredTop sz="94660"/>
  </p:normalViewPr>
  <p:slideViewPr>
    <p:cSldViewPr snapToGrid="0" snapToObjects="1">
      <p:cViewPr varScale="1">
        <p:scale>
          <a:sx n="109" d="100"/>
          <a:sy n="109" d="100"/>
        </p:scale>
        <p:origin x="156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B154D7-D349-4F1C-8775-B794F401CB60}" type="datetimeFigureOut">
              <a:rPr lang="en-CA" smtClean="0"/>
              <a:t>2017-01-29</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1DDF34-499A-4E2E-B302-87C6B13644E2}" type="slidenum">
              <a:rPr lang="en-CA" smtClean="0"/>
              <a:t>‹#›</a:t>
            </a:fld>
            <a:endParaRPr lang="en-CA"/>
          </a:p>
        </p:txBody>
      </p:sp>
    </p:spTree>
    <p:extLst>
      <p:ext uri="{BB962C8B-B14F-4D97-AF65-F5344CB8AC3E}">
        <p14:creationId xmlns:p14="http://schemas.microsoft.com/office/powerpoint/2010/main" val="46232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EF7F62-BAEC-B64F-AED7-54B152F43EDA}" type="datetimeFigureOut">
              <a:rPr lang="en-US" smtClean="0"/>
              <a:pPr/>
              <a:t>1/29/2017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3EFF0-069A-3340-9BA2-29D0321BCEB7}" type="slidenum">
              <a:rPr lang="en-US" smtClean="0"/>
              <a:pPr/>
              <a:t>‹#›</a:t>
            </a:fld>
            <a:endParaRPr lang="en-US"/>
          </a:p>
        </p:txBody>
      </p:sp>
    </p:spTree>
    <p:extLst>
      <p:ext uri="{BB962C8B-B14F-4D97-AF65-F5344CB8AC3E}">
        <p14:creationId xmlns:p14="http://schemas.microsoft.com/office/powerpoint/2010/main" val="32835754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92875"/>
            <a:ext cx="2133600" cy="365125"/>
          </a:xfrm>
        </p:spPr>
        <p:txBody>
          <a:bodyPr/>
          <a:lstStyle>
            <a:lvl1pPr>
              <a:defRPr>
                <a:solidFill>
                  <a:srgbClr val="000000"/>
                </a:solidFill>
                <a:latin typeface="Helvetica"/>
                <a:cs typeface="Helvetica"/>
              </a:defRPr>
            </a:lvl1pPr>
          </a:lstStyle>
          <a:p>
            <a:fld id="{719E6248-47B5-DA49-B1EB-540B903CA564}" type="slidenum">
              <a:rPr lang="en-US" smtClean="0"/>
              <a:pPr/>
              <a:t>‹#›</a:t>
            </a:fld>
            <a:endParaRPr lang="en-US"/>
          </a:p>
        </p:txBody>
      </p:sp>
      <p:pic>
        <p:nvPicPr>
          <p:cNvPr id="7" name="Picture 6"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8" name="Picture 7"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9" name="TextBox 8"/>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9" name="Picture 8"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10" name="Picture 9"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1" name="TextBox 10"/>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8" name="Picture 7"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9" name="Picture 8"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0" name="TextBox 9"/>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EB9B1F04-075E-A046-BB5E-0681699506F0}"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EB9B1F04-075E-A046-BB5E-0681699506F0}" type="datetimeFigureOut">
              <a:rPr lang="en-US" smtClean="0"/>
              <a:pPr/>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EB9B1F04-075E-A046-BB5E-0681699506F0}" type="datetimeFigureOut">
              <a:rPr lang="en-US" smtClean="0"/>
              <a:pPr/>
              <a:t>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EB9B1F04-075E-A046-BB5E-0681699506F0}" type="datetimeFigureOut">
              <a:rPr lang="en-US" smtClean="0"/>
              <a:pPr/>
              <a:t>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B1F04-075E-A046-BB5E-0681699506F0}" type="datetimeFigureOut">
              <a:rPr lang="en-US" smtClean="0"/>
              <a:pPr/>
              <a:t>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1F04-075E-A046-BB5E-0681699506F0}" type="datetimeFigureOut">
              <a:rPr lang="en-US" smtClean="0"/>
              <a:pPr/>
              <a:t>1/29/2017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6248-47B5-DA49-B1EB-540B903CA5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Dan.Lingman" TargetMode="External"/><Relationship Id="rId2" Type="http://schemas.openxmlformats.org/officeDocument/2006/relationships/hyperlink" Target="mailto:lingmad@algonquincollege.com" TargetMode="External"/><Relationship Id="rId1" Type="http://schemas.openxmlformats.org/officeDocument/2006/relationships/slideLayout" Target="../slideLayouts/slideLayout1.xml"/><Relationship Id="rId6" Type="http://schemas.openxmlformats.org/officeDocument/2006/relationships/hyperlink" Target="mailto:dlingman@gmail.com" TargetMode="External"/><Relationship Id="rId5" Type="http://schemas.openxmlformats.org/officeDocument/2006/relationships/hyperlink" Target="https://twitter.com/Lingman" TargetMode="External"/><Relationship Id="rId4" Type="http://schemas.openxmlformats.org/officeDocument/2006/relationships/hyperlink" Target="https://www.linkedin.com/pub/dan-lingman/1/51a/30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069485"/>
            <a:ext cx="7772400" cy="1470025"/>
          </a:xfrm>
        </p:spPr>
        <p:txBody>
          <a:bodyPr/>
          <a:lstStyle/>
          <a:p>
            <a:r>
              <a:rPr lang="en-US" b="1" dirty="0">
                <a:latin typeface="Helvetica"/>
                <a:cs typeface="Helvetica"/>
              </a:rPr>
              <a:t>Game Development II</a:t>
            </a:r>
          </a:p>
        </p:txBody>
      </p:sp>
      <p:sp>
        <p:nvSpPr>
          <p:cNvPr id="3" name="Subtitle 2"/>
          <p:cNvSpPr>
            <a:spLocks noGrp="1"/>
          </p:cNvSpPr>
          <p:nvPr>
            <p:ph type="subTitle" idx="4294967295"/>
          </p:nvPr>
        </p:nvSpPr>
        <p:spPr>
          <a:xfrm>
            <a:off x="517358" y="2167943"/>
            <a:ext cx="8109284" cy="4268951"/>
          </a:xfrm>
        </p:spPr>
        <p:txBody>
          <a:bodyPr>
            <a:normAutofit fontScale="77500" lnSpcReduction="20000"/>
          </a:bodyPr>
          <a:lstStyle/>
          <a:p>
            <a:pPr algn="ctr">
              <a:buNone/>
            </a:pPr>
            <a:r>
              <a:rPr lang="en-US" sz="4600" dirty="0">
                <a:latin typeface="Helvetica"/>
                <a:cs typeface="Helvetica"/>
              </a:rPr>
              <a:t>GAM 1538</a:t>
            </a:r>
          </a:p>
          <a:p>
            <a:pPr algn="ctr">
              <a:buNone/>
            </a:pPr>
            <a:endParaRPr lang="en-US" dirty="0">
              <a:latin typeface="Helvetica"/>
              <a:cs typeface="Helvetica"/>
            </a:endParaRPr>
          </a:p>
          <a:p>
            <a:pPr algn="ctr">
              <a:buNone/>
            </a:pPr>
            <a:r>
              <a:rPr lang="en-US" sz="4600" b="1" dirty="0">
                <a:latin typeface="Helvetica"/>
                <a:cs typeface="Helvetica"/>
              </a:rPr>
              <a:t>Dan </a:t>
            </a:r>
            <a:r>
              <a:rPr lang="en-US" sz="4600" b="1" dirty="0" err="1">
                <a:latin typeface="Helvetica"/>
                <a:cs typeface="Helvetica"/>
              </a:rPr>
              <a:t>Lingman</a:t>
            </a:r>
            <a:endParaRPr lang="en-US" sz="4600" b="1" dirty="0">
              <a:latin typeface="Helvetica"/>
              <a:cs typeface="Helvetica"/>
            </a:endParaRPr>
          </a:p>
          <a:p>
            <a:pPr algn="ctr">
              <a:buNone/>
            </a:pPr>
            <a:endParaRPr lang="en-US" dirty="0">
              <a:latin typeface="Helvetica"/>
              <a:cs typeface="Helvetica"/>
            </a:endParaRPr>
          </a:p>
          <a:p>
            <a:pPr algn="ctr">
              <a:buNone/>
            </a:pPr>
            <a:r>
              <a:rPr lang="en-US" dirty="0">
                <a:latin typeface="Helvetica"/>
                <a:cs typeface="Helvetica"/>
                <a:hlinkClick r:id="rId2"/>
              </a:rPr>
              <a:t>lingmad@algonquincollege.com</a:t>
            </a:r>
            <a:endParaRPr lang="en-US" dirty="0">
              <a:latin typeface="Helvetica"/>
              <a:cs typeface="Helvetica"/>
            </a:endParaRPr>
          </a:p>
          <a:p>
            <a:pPr algn="ctr">
              <a:buNone/>
            </a:pPr>
            <a:r>
              <a:rPr lang="en-US" dirty="0">
                <a:latin typeface="Helvetica"/>
                <a:cs typeface="Helvetica"/>
                <a:hlinkClick r:id="rId3"/>
              </a:rPr>
              <a:t>https://www.facebook.com/Dan.Lingman</a:t>
            </a:r>
            <a:endParaRPr lang="en-US" dirty="0">
              <a:latin typeface="Helvetica"/>
              <a:cs typeface="Helvetica"/>
            </a:endParaRPr>
          </a:p>
          <a:p>
            <a:pPr algn="ctr">
              <a:buNone/>
            </a:pPr>
            <a:r>
              <a:rPr lang="en-US" dirty="0">
                <a:latin typeface="Helvetica"/>
                <a:cs typeface="Helvetica"/>
                <a:hlinkClick r:id="rId4"/>
              </a:rPr>
              <a:t>https://www.linkedin.com/pub/dan-lingman/1/51a/300</a:t>
            </a:r>
            <a:endParaRPr lang="en-US" dirty="0">
              <a:latin typeface="Helvetica"/>
              <a:cs typeface="Helvetica"/>
            </a:endParaRPr>
          </a:p>
          <a:p>
            <a:pPr algn="ctr">
              <a:buNone/>
            </a:pPr>
            <a:r>
              <a:rPr lang="en-US" dirty="0">
                <a:latin typeface="Helvetica"/>
                <a:cs typeface="Helvetica"/>
                <a:hlinkClick r:id="rId5"/>
              </a:rPr>
              <a:t>https://twitter.com/Lingman</a:t>
            </a:r>
            <a:endParaRPr lang="en-US" dirty="0">
              <a:latin typeface="Helvetica"/>
              <a:cs typeface="Helvetica"/>
            </a:endParaRPr>
          </a:p>
          <a:p>
            <a:pPr algn="ctr">
              <a:buNone/>
            </a:pPr>
            <a:r>
              <a:rPr lang="en-US" dirty="0">
                <a:latin typeface="Helvetica"/>
                <a:cs typeface="Helvetica"/>
                <a:hlinkClick r:id="rId6"/>
              </a:rPr>
              <a:t>dlingman@gmail.com</a:t>
            </a: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10</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Threading 101.</a:t>
            </a:r>
          </a:p>
          <a:p>
            <a:endParaRPr lang="en-US" sz="3200" dirty="0"/>
          </a:p>
          <a:p>
            <a:r>
              <a:rPr lang="en-US" sz="3200" dirty="0"/>
              <a:t>Add in the concept of threads – like a process switch, but much lighter weight.</a:t>
            </a:r>
          </a:p>
          <a:p>
            <a:endParaRPr lang="en-US" sz="3200" dirty="0"/>
          </a:p>
          <a:p>
            <a:r>
              <a:rPr lang="en-US" sz="3200" dirty="0"/>
              <a:t>A thread is a second path of execution within the same process.  This second path, like a second process, has it’s own set of registers, including the RIP, but shares memory.</a:t>
            </a:r>
          </a:p>
          <a:p>
            <a:endParaRPr lang="en-US" sz="3200" dirty="0"/>
          </a:p>
          <a:p>
            <a:r>
              <a:rPr lang="en-US" sz="3200" dirty="0"/>
              <a:t>This has good and bad things going for it.</a:t>
            </a:r>
          </a:p>
        </p:txBody>
      </p:sp>
    </p:spTree>
    <p:extLst>
      <p:ext uri="{BB962C8B-B14F-4D97-AF65-F5344CB8AC3E}">
        <p14:creationId xmlns:p14="http://schemas.microsoft.com/office/powerpoint/2010/main" val="369199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11</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Threading 101.</a:t>
            </a:r>
          </a:p>
          <a:p>
            <a:endParaRPr lang="en-US" sz="3200" dirty="0"/>
          </a:p>
          <a:p>
            <a:r>
              <a:rPr lang="en-US" sz="3200" dirty="0"/>
              <a:t>We still need to worry about pushing and popping registers when a context switch takes place, but we don’t need to have the OS worry about protecting memory between threads. </a:t>
            </a:r>
          </a:p>
          <a:p>
            <a:endParaRPr lang="en-US" sz="3200" dirty="0"/>
          </a:p>
          <a:p>
            <a:r>
              <a:rPr lang="en-US" sz="3200" dirty="0"/>
              <a:t>This means switching contexts can happen much faster than switching between processes.</a:t>
            </a:r>
          </a:p>
          <a:p>
            <a:endParaRPr lang="en-US" sz="3200" dirty="0"/>
          </a:p>
          <a:p>
            <a:r>
              <a:rPr lang="en-US" sz="3200" dirty="0"/>
              <a:t>On the other hand, now WE have to worry about simultaneous access to variables.</a:t>
            </a:r>
          </a:p>
        </p:txBody>
      </p:sp>
    </p:spTree>
    <p:extLst>
      <p:ext uri="{BB962C8B-B14F-4D97-AF65-F5344CB8AC3E}">
        <p14:creationId xmlns:p14="http://schemas.microsoft.com/office/powerpoint/2010/main" val="419581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12</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Threading 101.</a:t>
            </a:r>
          </a:p>
          <a:p>
            <a:endParaRPr lang="en-US" sz="3200" dirty="0"/>
          </a:p>
          <a:p>
            <a:r>
              <a:rPr lang="en-US" sz="3200" dirty="0"/>
              <a:t>Or, rather, globally accessible variables – either </a:t>
            </a:r>
            <a:r>
              <a:rPr lang="en-US" sz="3200" dirty="0" err="1"/>
              <a:t>globals</a:t>
            </a:r>
            <a:r>
              <a:rPr lang="en-US" sz="3200" dirty="0"/>
              <a:t>, or things on the heap.</a:t>
            </a:r>
          </a:p>
          <a:p>
            <a:endParaRPr lang="en-US" sz="3200" dirty="0"/>
          </a:p>
          <a:p>
            <a:r>
              <a:rPr lang="en-US" sz="3200" dirty="0"/>
              <a:t>Since each thread of execution also has it’s own call stack, each thread has it’s own copy of any function parameters and variables that are local to a function.</a:t>
            </a:r>
          </a:p>
          <a:p>
            <a:endParaRPr lang="en-US" sz="3200" dirty="0"/>
          </a:p>
          <a:p>
            <a:r>
              <a:rPr lang="en-US" sz="3200" dirty="0"/>
              <a:t>This is important, as it limits the number of things you need to worry about.</a:t>
            </a:r>
          </a:p>
        </p:txBody>
      </p:sp>
    </p:spTree>
    <p:extLst>
      <p:ext uri="{BB962C8B-B14F-4D97-AF65-F5344CB8AC3E}">
        <p14:creationId xmlns:p14="http://schemas.microsoft.com/office/powerpoint/2010/main" val="3997369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13</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Threading 101.</a:t>
            </a:r>
          </a:p>
          <a:p>
            <a:endParaRPr lang="en-US" sz="3200" dirty="0"/>
          </a:p>
          <a:p>
            <a:r>
              <a:rPr lang="en-US" sz="3200" dirty="0"/>
              <a:t>If two threads both run code that tries to access a global, or heap variable, all bets are off.</a:t>
            </a:r>
          </a:p>
          <a:p>
            <a:endParaRPr lang="en-US" sz="3200" dirty="0"/>
          </a:p>
          <a:p>
            <a:r>
              <a:rPr lang="en-US" sz="3200" dirty="0"/>
              <a:t>Who gets there first may change from run to run, and a context switch can take place in the middle of accessing things.</a:t>
            </a:r>
          </a:p>
          <a:p>
            <a:endParaRPr lang="en-US" sz="3200" dirty="0"/>
          </a:p>
          <a:p>
            <a:r>
              <a:rPr lang="en-US" sz="3200" dirty="0"/>
              <a:t>We’ll look at this a number of slides from now.</a:t>
            </a:r>
          </a:p>
        </p:txBody>
      </p:sp>
    </p:spTree>
    <p:extLst>
      <p:ext uri="{BB962C8B-B14F-4D97-AF65-F5344CB8AC3E}">
        <p14:creationId xmlns:p14="http://schemas.microsoft.com/office/powerpoint/2010/main" val="2080832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14</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Threading 101.</a:t>
            </a:r>
          </a:p>
          <a:p>
            <a:endParaRPr lang="en-US" sz="3200" dirty="0"/>
          </a:p>
          <a:p>
            <a:r>
              <a:rPr lang="en-US" sz="3200" dirty="0"/>
              <a:t>Multicore CPUs and the threaded program.</a:t>
            </a:r>
          </a:p>
          <a:p>
            <a:endParaRPr lang="en-US" sz="3200" dirty="0"/>
          </a:p>
          <a:p>
            <a:r>
              <a:rPr lang="en-US" sz="3200" dirty="0"/>
              <a:t>As with processes, if your computer has multiple cores, the thread scheduler can try to assign them to different CPU cores.</a:t>
            </a:r>
          </a:p>
          <a:p>
            <a:endParaRPr lang="en-US" sz="3200" dirty="0"/>
          </a:p>
          <a:p>
            <a:r>
              <a:rPr lang="en-US" sz="3200" dirty="0"/>
              <a:t>If you pop open task manager, the go to the details tab, and right click in the column heading, you can ask it to show you the number of active threads in your program.</a:t>
            </a:r>
          </a:p>
        </p:txBody>
      </p:sp>
    </p:spTree>
    <p:extLst>
      <p:ext uri="{BB962C8B-B14F-4D97-AF65-F5344CB8AC3E}">
        <p14:creationId xmlns:p14="http://schemas.microsoft.com/office/powerpoint/2010/main" val="235306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15</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Threading 101.</a:t>
            </a:r>
          </a:p>
          <a:p>
            <a:endParaRPr lang="en-US" sz="3200" dirty="0"/>
          </a:p>
          <a:p>
            <a:r>
              <a:rPr lang="en-US" sz="3200" dirty="0"/>
              <a:t>Running out of cores.</a:t>
            </a:r>
          </a:p>
          <a:p>
            <a:endParaRPr lang="en-US" sz="3200" dirty="0"/>
          </a:p>
          <a:p>
            <a:r>
              <a:rPr lang="en-US" sz="3200" dirty="0"/>
              <a:t>It’s pretty obvious that your program is one of many, and can have many threads of execution running at once.  Sometimes, for no apparent reason.  The Microsoft Jigsaw game I ran had 196 threads active at once.  Reflecting on things, that’s one thread per puzzle piece in the puzzle I’m running.</a:t>
            </a:r>
          </a:p>
        </p:txBody>
      </p:sp>
    </p:spTree>
    <p:extLst>
      <p:ext uri="{BB962C8B-B14F-4D97-AF65-F5344CB8AC3E}">
        <p14:creationId xmlns:p14="http://schemas.microsoft.com/office/powerpoint/2010/main" val="3878562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16</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Threading 101.</a:t>
            </a:r>
          </a:p>
          <a:p>
            <a:endParaRPr lang="en-US" sz="3200" dirty="0"/>
          </a:p>
          <a:p>
            <a:r>
              <a:rPr lang="en-US" sz="3200" dirty="0"/>
              <a:t>Running out of cores.</a:t>
            </a:r>
          </a:p>
          <a:p>
            <a:endParaRPr lang="en-US" sz="3200" dirty="0"/>
          </a:p>
          <a:p>
            <a:r>
              <a:rPr lang="en-US" sz="3200" dirty="0"/>
              <a:t>If (more of a when, really) you have more threads than CPU cores, instead of really running them in parallel, they will each get some CPU time, then be swapped out for another thread, which will get a bit of CPU time, then the next thread, and so on.</a:t>
            </a:r>
          </a:p>
        </p:txBody>
      </p:sp>
    </p:spTree>
    <p:extLst>
      <p:ext uri="{BB962C8B-B14F-4D97-AF65-F5344CB8AC3E}">
        <p14:creationId xmlns:p14="http://schemas.microsoft.com/office/powerpoint/2010/main" val="3124869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17</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Threading 101.</a:t>
            </a:r>
          </a:p>
          <a:p>
            <a:r>
              <a:rPr lang="en-CA" sz="1600" dirty="0">
                <a:latin typeface="Consolas" panose="020B0609020204030204" pitchFamily="49" charset="0"/>
                <a:cs typeface="Consolas" panose="020B0609020204030204" pitchFamily="49" charset="0"/>
              </a:rPr>
              <a:t>#include "</a:t>
            </a:r>
            <a:r>
              <a:rPr lang="en-CA" sz="1600" dirty="0" err="1">
                <a:latin typeface="Consolas" panose="020B0609020204030204" pitchFamily="49" charset="0"/>
                <a:cs typeface="Consolas" panose="020B0609020204030204" pitchFamily="49" charset="0"/>
              </a:rPr>
              <a:t>stdafx.h</a:t>
            </a:r>
            <a:r>
              <a:rPr lang="en-CA" sz="1600" dirty="0">
                <a:latin typeface="Consolas" panose="020B0609020204030204" pitchFamily="49" charset="0"/>
                <a:cs typeface="Consolas" panose="020B0609020204030204" pitchFamily="49" charset="0"/>
              </a:rPr>
              <a:t>"</a:t>
            </a:r>
          </a:p>
          <a:p>
            <a:r>
              <a:rPr lang="en-CA" sz="1600" dirty="0">
                <a:latin typeface="Consolas" panose="020B0609020204030204" pitchFamily="49" charset="0"/>
                <a:cs typeface="Consolas" panose="020B0609020204030204" pitchFamily="49" charset="0"/>
              </a:rPr>
              <a:t>#include &lt;thread&gt;</a:t>
            </a:r>
          </a:p>
          <a:p>
            <a:r>
              <a:rPr lang="en-CA" sz="1600" dirty="0">
                <a:latin typeface="Consolas" panose="020B0609020204030204" pitchFamily="49" charset="0"/>
                <a:cs typeface="Consolas" panose="020B0609020204030204" pitchFamily="49" charset="0"/>
              </a:rPr>
              <a:t>#include &lt;</a:t>
            </a:r>
            <a:r>
              <a:rPr lang="en-CA" sz="1600" dirty="0" err="1">
                <a:latin typeface="Consolas" panose="020B0609020204030204" pitchFamily="49" charset="0"/>
                <a:cs typeface="Consolas" panose="020B0609020204030204" pitchFamily="49" charset="0"/>
              </a:rPr>
              <a:t>iostream</a:t>
            </a:r>
            <a:r>
              <a:rPr lang="en-CA" sz="1600" dirty="0">
                <a:latin typeface="Consolas" panose="020B0609020204030204" pitchFamily="49" charset="0"/>
                <a:cs typeface="Consolas" panose="020B0609020204030204" pitchFamily="49" charset="0"/>
              </a:rPr>
              <a:t>&gt;</a:t>
            </a:r>
          </a:p>
          <a:p>
            <a:r>
              <a:rPr lang="en-CA" sz="1600" dirty="0">
                <a:latin typeface="Consolas" panose="020B0609020204030204" pitchFamily="49" charset="0"/>
                <a:cs typeface="Consolas" panose="020B0609020204030204" pitchFamily="49" charset="0"/>
              </a:rPr>
              <a:t>using namespace </a:t>
            </a:r>
            <a:r>
              <a:rPr lang="en-CA" sz="1600" dirty="0" err="1">
                <a:latin typeface="Consolas" panose="020B0609020204030204" pitchFamily="49" charset="0"/>
                <a:cs typeface="Consolas" panose="020B0609020204030204" pitchFamily="49" charset="0"/>
              </a:rPr>
              <a:t>std</a:t>
            </a:r>
            <a:r>
              <a:rPr lang="en-CA" sz="1600" dirty="0">
                <a:latin typeface="Consolas" panose="020B0609020204030204" pitchFamily="49" charset="0"/>
                <a:cs typeface="Consolas" panose="020B0609020204030204" pitchFamily="49" charset="0"/>
              </a:rPr>
              <a:t>;</a:t>
            </a:r>
          </a:p>
          <a:p>
            <a:endParaRPr lang="en-CA" sz="1600" dirty="0">
              <a:latin typeface="Consolas" panose="020B0609020204030204" pitchFamily="49" charset="0"/>
              <a:cs typeface="Consolas" panose="020B0609020204030204" pitchFamily="49" charset="0"/>
            </a:endParaRPr>
          </a:p>
          <a:p>
            <a:r>
              <a:rPr lang="en-CA" sz="1600" dirty="0">
                <a:latin typeface="Consolas" panose="020B0609020204030204" pitchFamily="49" charset="0"/>
                <a:cs typeface="Consolas" panose="020B0609020204030204" pitchFamily="49" charset="0"/>
              </a:rPr>
              <a:t>void foo()</a:t>
            </a:r>
          </a:p>
          <a:p>
            <a:r>
              <a:rPr lang="en-CA" sz="1600" dirty="0">
                <a:latin typeface="Consolas" panose="020B0609020204030204" pitchFamily="49" charset="0"/>
                <a:cs typeface="Consolas" panose="020B0609020204030204" pitchFamily="49" charset="0"/>
              </a:rPr>
              <a:t>{</a:t>
            </a:r>
          </a:p>
          <a:p>
            <a:r>
              <a:rPr lang="nn-NO" sz="1600" dirty="0">
                <a:latin typeface="Consolas" panose="020B0609020204030204" pitchFamily="49" charset="0"/>
                <a:cs typeface="Consolas" panose="020B0609020204030204" pitchFamily="49" charset="0"/>
              </a:rPr>
              <a:t>	for (int i = 0; i &lt; 100; i++)</a:t>
            </a:r>
          </a:p>
          <a:p>
            <a:r>
              <a:rPr lang="en-CA" sz="1600" dirty="0">
                <a:latin typeface="Consolas" panose="020B0609020204030204" pitchFamily="49" charset="0"/>
                <a:cs typeface="Consolas" panose="020B0609020204030204" pitchFamily="49" charset="0"/>
              </a:rPr>
              <a:t>	{</a:t>
            </a:r>
          </a:p>
          <a:p>
            <a:r>
              <a:rPr lang="en-CA" sz="1600" dirty="0">
                <a:latin typeface="Consolas" panose="020B0609020204030204" pitchFamily="49" charset="0"/>
                <a:cs typeface="Consolas" panose="020B0609020204030204" pitchFamily="49" charset="0"/>
              </a:rPr>
              <a:t>		</a:t>
            </a:r>
            <a:r>
              <a:rPr lang="en-CA" sz="1600" dirty="0" err="1">
                <a:latin typeface="Consolas" panose="020B0609020204030204" pitchFamily="49" charset="0"/>
                <a:cs typeface="Consolas" panose="020B0609020204030204" pitchFamily="49" charset="0"/>
              </a:rPr>
              <a:t>cout</a:t>
            </a:r>
            <a:r>
              <a:rPr lang="en-CA" sz="1600" dirty="0">
                <a:latin typeface="Consolas" panose="020B0609020204030204" pitchFamily="49" charset="0"/>
                <a:cs typeface="Consolas" panose="020B0609020204030204" pitchFamily="49" charset="0"/>
              </a:rPr>
              <a:t> &lt;&lt; </a:t>
            </a:r>
            <a:r>
              <a:rPr lang="en-CA" sz="1600" dirty="0" err="1">
                <a:latin typeface="Consolas" panose="020B0609020204030204" pitchFamily="49" charset="0"/>
                <a:cs typeface="Consolas" panose="020B0609020204030204" pitchFamily="49" charset="0"/>
              </a:rPr>
              <a:t>i</a:t>
            </a:r>
            <a:r>
              <a:rPr lang="en-CA" sz="1600" dirty="0">
                <a:latin typeface="Consolas" panose="020B0609020204030204" pitchFamily="49" charset="0"/>
                <a:cs typeface="Consolas" panose="020B0609020204030204" pitchFamily="49" charset="0"/>
              </a:rPr>
              <a:t> &lt;&lt; " Foo" &lt;&lt; </a:t>
            </a:r>
            <a:r>
              <a:rPr lang="en-CA" sz="1600" dirty="0" err="1">
                <a:latin typeface="Consolas" panose="020B0609020204030204" pitchFamily="49" charset="0"/>
                <a:cs typeface="Consolas" panose="020B0609020204030204" pitchFamily="49" charset="0"/>
              </a:rPr>
              <a:t>endl</a:t>
            </a:r>
            <a:r>
              <a:rPr lang="en-CA" sz="1600" dirty="0">
                <a:latin typeface="Consolas" panose="020B0609020204030204" pitchFamily="49" charset="0"/>
                <a:cs typeface="Consolas" panose="020B0609020204030204" pitchFamily="49" charset="0"/>
              </a:rPr>
              <a:t>;</a:t>
            </a:r>
          </a:p>
          <a:p>
            <a:r>
              <a:rPr lang="en-CA" sz="1600" dirty="0">
                <a:latin typeface="Consolas" panose="020B0609020204030204" pitchFamily="49" charset="0"/>
                <a:cs typeface="Consolas" panose="020B0609020204030204" pitchFamily="49" charset="0"/>
              </a:rPr>
              <a:t>	}</a:t>
            </a:r>
          </a:p>
          <a:p>
            <a:r>
              <a:rPr lang="en-CA" sz="1600" dirty="0">
                <a:latin typeface="Consolas" panose="020B0609020204030204" pitchFamily="49" charset="0"/>
                <a:cs typeface="Consolas" panose="020B0609020204030204" pitchFamily="49" charset="0"/>
              </a:rPr>
              <a:t>}</a:t>
            </a:r>
          </a:p>
          <a:p>
            <a:endParaRPr lang="en-CA" sz="1600" dirty="0">
              <a:latin typeface="Consolas" panose="020B0609020204030204" pitchFamily="49" charset="0"/>
              <a:cs typeface="Consolas" panose="020B0609020204030204" pitchFamily="49" charset="0"/>
            </a:endParaRPr>
          </a:p>
          <a:p>
            <a:r>
              <a:rPr lang="en-CA" sz="1600" dirty="0" err="1">
                <a:latin typeface="Consolas" panose="020B0609020204030204" pitchFamily="49" charset="0"/>
                <a:cs typeface="Consolas" panose="020B0609020204030204" pitchFamily="49" charset="0"/>
              </a:rPr>
              <a:t>int</a:t>
            </a:r>
            <a:r>
              <a:rPr lang="en-CA" sz="1600" dirty="0">
                <a:latin typeface="Consolas" panose="020B0609020204030204" pitchFamily="49" charset="0"/>
                <a:cs typeface="Consolas" panose="020B0609020204030204" pitchFamily="49" charset="0"/>
              </a:rPr>
              <a:t> main(</a:t>
            </a:r>
            <a:r>
              <a:rPr lang="en-CA" sz="1600" dirty="0" err="1">
                <a:latin typeface="Consolas" panose="020B0609020204030204" pitchFamily="49" charset="0"/>
                <a:cs typeface="Consolas" panose="020B0609020204030204" pitchFamily="49" charset="0"/>
              </a:rPr>
              <a:t>int</a:t>
            </a:r>
            <a:r>
              <a:rPr lang="en-CA" sz="1600" dirty="0">
                <a:latin typeface="Consolas" panose="020B0609020204030204" pitchFamily="49" charset="0"/>
                <a:cs typeface="Consolas" panose="020B0609020204030204" pitchFamily="49" charset="0"/>
              </a:rPr>
              <a:t> </a:t>
            </a:r>
            <a:r>
              <a:rPr lang="en-CA" sz="1600" dirty="0" err="1">
                <a:latin typeface="Consolas" panose="020B0609020204030204" pitchFamily="49" charset="0"/>
                <a:cs typeface="Consolas" panose="020B0609020204030204" pitchFamily="49" charset="0"/>
              </a:rPr>
              <a:t>argc</a:t>
            </a:r>
            <a:r>
              <a:rPr lang="en-CA" sz="1600" dirty="0">
                <a:latin typeface="Consolas" panose="020B0609020204030204" pitchFamily="49" charset="0"/>
                <a:cs typeface="Consolas" panose="020B0609020204030204" pitchFamily="49" charset="0"/>
              </a:rPr>
              <a:t>, char* </a:t>
            </a:r>
            <a:r>
              <a:rPr lang="en-CA" sz="1600" dirty="0" err="1">
                <a:latin typeface="Consolas" panose="020B0609020204030204" pitchFamily="49" charset="0"/>
                <a:cs typeface="Consolas" panose="020B0609020204030204" pitchFamily="49" charset="0"/>
              </a:rPr>
              <a:t>argv</a:t>
            </a:r>
            <a:r>
              <a:rPr lang="en-CA" sz="1600" dirty="0">
                <a:latin typeface="Consolas" panose="020B0609020204030204" pitchFamily="49" charset="0"/>
                <a:cs typeface="Consolas" panose="020B0609020204030204" pitchFamily="49" charset="0"/>
              </a:rPr>
              <a:t>[])</a:t>
            </a:r>
          </a:p>
          <a:p>
            <a:r>
              <a:rPr lang="en-CA" sz="1600" dirty="0">
                <a:latin typeface="Consolas" panose="020B0609020204030204" pitchFamily="49" charset="0"/>
                <a:cs typeface="Consolas" panose="020B0609020204030204" pitchFamily="49" charset="0"/>
              </a:rPr>
              <a:t>{</a:t>
            </a:r>
          </a:p>
          <a:p>
            <a:r>
              <a:rPr lang="en-CA" sz="1600" dirty="0">
                <a:latin typeface="Consolas" panose="020B0609020204030204" pitchFamily="49" charset="0"/>
                <a:cs typeface="Consolas" panose="020B0609020204030204" pitchFamily="49" charset="0"/>
              </a:rPr>
              <a:t>	thread t(foo);</a:t>
            </a:r>
          </a:p>
          <a:p>
            <a:r>
              <a:rPr lang="nn-NO" sz="1600" dirty="0">
                <a:latin typeface="Consolas" panose="020B0609020204030204" pitchFamily="49" charset="0"/>
                <a:cs typeface="Consolas" panose="020B0609020204030204" pitchFamily="49" charset="0"/>
              </a:rPr>
              <a:t>	for (int i = 0; i &lt; 10; i++)</a:t>
            </a:r>
          </a:p>
          <a:p>
            <a:r>
              <a:rPr lang="en-CA" sz="1600" dirty="0">
                <a:latin typeface="Consolas" panose="020B0609020204030204" pitchFamily="49" charset="0"/>
                <a:cs typeface="Consolas" panose="020B0609020204030204" pitchFamily="49" charset="0"/>
              </a:rPr>
              <a:t>	{</a:t>
            </a:r>
          </a:p>
          <a:p>
            <a:r>
              <a:rPr lang="en-CA" sz="1600" dirty="0">
                <a:latin typeface="Consolas" panose="020B0609020204030204" pitchFamily="49" charset="0"/>
                <a:cs typeface="Consolas" panose="020B0609020204030204" pitchFamily="49" charset="0"/>
              </a:rPr>
              <a:t>		</a:t>
            </a:r>
            <a:r>
              <a:rPr lang="en-CA" sz="1600" dirty="0" err="1">
                <a:latin typeface="Consolas" panose="020B0609020204030204" pitchFamily="49" charset="0"/>
                <a:cs typeface="Consolas" panose="020B0609020204030204" pitchFamily="49" charset="0"/>
              </a:rPr>
              <a:t>cout</a:t>
            </a:r>
            <a:r>
              <a:rPr lang="en-CA" sz="1600" dirty="0">
                <a:latin typeface="Consolas" panose="020B0609020204030204" pitchFamily="49" charset="0"/>
                <a:cs typeface="Consolas" panose="020B0609020204030204" pitchFamily="49" charset="0"/>
              </a:rPr>
              <a:t> &lt;&lt; </a:t>
            </a:r>
            <a:r>
              <a:rPr lang="en-CA" sz="1600" dirty="0" err="1">
                <a:latin typeface="Consolas" panose="020B0609020204030204" pitchFamily="49" charset="0"/>
                <a:cs typeface="Consolas" panose="020B0609020204030204" pitchFamily="49" charset="0"/>
              </a:rPr>
              <a:t>i</a:t>
            </a:r>
            <a:r>
              <a:rPr lang="en-CA" sz="1600" dirty="0">
                <a:latin typeface="Consolas" panose="020B0609020204030204" pitchFamily="49" charset="0"/>
                <a:cs typeface="Consolas" panose="020B0609020204030204" pitchFamily="49" charset="0"/>
              </a:rPr>
              <a:t> &lt;&lt; " Main" &lt;&lt; </a:t>
            </a:r>
            <a:r>
              <a:rPr lang="en-CA" sz="1600" dirty="0" err="1">
                <a:latin typeface="Consolas" panose="020B0609020204030204" pitchFamily="49" charset="0"/>
                <a:cs typeface="Consolas" panose="020B0609020204030204" pitchFamily="49" charset="0"/>
              </a:rPr>
              <a:t>endl</a:t>
            </a:r>
            <a:r>
              <a:rPr lang="en-CA" sz="1600" dirty="0">
                <a:latin typeface="Consolas" panose="020B0609020204030204" pitchFamily="49" charset="0"/>
                <a:cs typeface="Consolas" panose="020B0609020204030204" pitchFamily="49" charset="0"/>
              </a:rPr>
              <a:t>;</a:t>
            </a:r>
          </a:p>
          <a:p>
            <a:r>
              <a:rPr lang="en-CA" sz="1600" dirty="0">
                <a:latin typeface="Consolas" panose="020B0609020204030204" pitchFamily="49" charset="0"/>
                <a:cs typeface="Consolas" panose="020B0609020204030204" pitchFamily="49" charset="0"/>
              </a:rPr>
              <a:t>	}</a:t>
            </a:r>
          </a:p>
          <a:p>
            <a:r>
              <a:rPr lang="en-CA" sz="1600" dirty="0">
                <a:latin typeface="Consolas" panose="020B0609020204030204" pitchFamily="49" charset="0"/>
                <a:cs typeface="Consolas" panose="020B0609020204030204" pitchFamily="49" charset="0"/>
              </a:rPr>
              <a:t>	exit(0);</a:t>
            </a:r>
          </a:p>
          <a:p>
            <a:r>
              <a:rPr lang="en-CA" sz="1600" dirty="0">
                <a:latin typeface="Consolas" panose="020B0609020204030204" pitchFamily="49" charset="0"/>
                <a:cs typeface="Consolas" panose="020B0609020204030204" pitchFamily="49" charset="0"/>
              </a:rPr>
              <a:t>}</a:t>
            </a:r>
            <a:endParaRPr lang="en-US" sz="3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67132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18</a:t>
            </a:fld>
            <a:endParaRPr lang="en-US"/>
          </a:p>
        </p:txBody>
      </p:sp>
      <p:sp>
        <p:nvSpPr>
          <p:cNvPr id="8" name="Rectangle 7"/>
          <p:cNvSpPr/>
          <p:nvPr/>
        </p:nvSpPr>
        <p:spPr>
          <a:xfrm>
            <a:off x="511655" y="665017"/>
            <a:ext cx="8228584" cy="5570756"/>
          </a:xfrm>
          <a:prstGeom prst="rect">
            <a:avLst/>
          </a:prstGeom>
        </p:spPr>
        <p:txBody>
          <a:bodyPr wrap="square">
            <a:spAutoFit/>
          </a:bodyPr>
          <a:lstStyle/>
          <a:p>
            <a:r>
              <a:rPr lang="en-US" sz="3200" dirty="0"/>
              <a:t>Threading 101.</a:t>
            </a:r>
          </a:p>
          <a:p>
            <a:r>
              <a:rPr lang="en-CA" sz="1200" dirty="0">
                <a:latin typeface="Consolas" panose="020B0609020204030204" pitchFamily="49" charset="0"/>
                <a:cs typeface="Consolas" panose="020B0609020204030204" pitchFamily="49" charset="0"/>
              </a:rPr>
              <a:t>C:\&gt;ThreadTest.exe</a:t>
            </a:r>
          </a:p>
          <a:p>
            <a:r>
              <a:rPr lang="en-CA" sz="1200" dirty="0">
                <a:latin typeface="Consolas" panose="020B0609020204030204" pitchFamily="49" charset="0"/>
                <a:cs typeface="Consolas" panose="020B0609020204030204" pitchFamily="49" charset="0"/>
              </a:rPr>
              <a:t>0 Foo0 Main</a:t>
            </a:r>
          </a:p>
          <a:p>
            <a:endParaRPr lang="en-CA" sz="1200" dirty="0">
              <a:latin typeface="Consolas" panose="020B0609020204030204" pitchFamily="49" charset="0"/>
              <a:cs typeface="Consolas" panose="020B0609020204030204" pitchFamily="49" charset="0"/>
            </a:endParaRPr>
          </a:p>
          <a:p>
            <a:r>
              <a:rPr lang="en-CA" sz="1200" dirty="0">
                <a:latin typeface="Consolas" panose="020B0609020204030204" pitchFamily="49" charset="0"/>
                <a:cs typeface="Consolas" panose="020B0609020204030204" pitchFamily="49" charset="0"/>
              </a:rPr>
              <a:t>1 Foo</a:t>
            </a:r>
          </a:p>
          <a:p>
            <a:r>
              <a:rPr lang="en-CA" sz="1200" dirty="0">
                <a:latin typeface="Consolas" panose="020B0609020204030204" pitchFamily="49" charset="0"/>
                <a:cs typeface="Consolas" panose="020B0609020204030204" pitchFamily="49" charset="0"/>
              </a:rPr>
              <a:t>2 Foo</a:t>
            </a:r>
          </a:p>
          <a:p>
            <a:r>
              <a:rPr lang="en-CA" sz="1200" dirty="0">
                <a:latin typeface="Consolas" panose="020B0609020204030204" pitchFamily="49" charset="0"/>
                <a:cs typeface="Consolas" panose="020B0609020204030204" pitchFamily="49" charset="0"/>
              </a:rPr>
              <a:t>3 Foo</a:t>
            </a:r>
          </a:p>
          <a:p>
            <a:r>
              <a:rPr lang="en-CA" sz="1200" dirty="0">
                <a:latin typeface="Consolas" panose="020B0609020204030204" pitchFamily="49" charset="0"/>
                <a:cs typeface="Consolas" panose="020B0609020204030204" pitchFamily="49" charset="0"/>
              </a:rPr>
              <a:t>4 Foo</a:t>
            </a:r>
          </a:p>
          <a:p>
            <a:r>
              <a:rPr lang="en-CA" sz="1200" dirty="0">
                <a:latin typeface="Consolas" panose="020B0609020204030204" pitchFamily="49" charset="0"/>
                <a:cs typeface="Consolas" panose="020B0609020204030204" pitchFamily="49" charset="0"/>
              </a:rPr>
              <a:t>5 Foo</a:t>
            </a:r>
          </a:p>
          <a:p>
            <a:r>
              <a:rPr lang="en-CA" sz="1200" dirty="0">
                <a:latin typeface="Consolas" panose="020B0609020204030204" pitchFamily="49" charset="0"/>
                <a:cs typeface="Consolas" panose="020B0609020204030204" pitchFamily="49" charset="0"/>
              </a:rPr>
              <a:t>6 Foo</a:t>
            </a:r>
          </a:p>
          <a:p>
            <a:r>
              <a:rPr lang="en-CA" sz="1200" dirty="0">
                <a:latin typeface="Consolas" panose="020B0609020204030204" pitchFamily="49" charset="0"/>
                <a:cs typeface="Consolas" panose="020B0609020204030204" pitchFamily="49" charset="0"/>
              </a:rPr>
              <a:t>7 Foo</a:t>
            </a:r>
          </a:p>
          <a:p>
            <a:r>
              <a:rPr lang="en-CA" sz="1200" dirty="0">
                <a:latin typeface="Consolas" panose="020B0609020204030204" pitchFamily="49" charset="0"/>
                <a:cs typeface="Consolas" panose="020B0609020204030204" pitchFamily="49" charset="0"/>
              </a:rPr>
              <a:t>8 Foo</a:t>
            </a:r>
          </a:p>
          <a:p>
            <a:r>
              <a:rPr lang="en-CA" sz="1200" dirty="0">
                <a:latin typeface="Consolas" panose="020B0609020204030204" pitchFamily="49" charset="0"/>
                <a:cs typeface="Consolas" panose="020B0609020204030204" pitchFamily="49" charset="0"/>
              </a:rPr>
              <a:t>9 Foo</a:t>
            </a:r>
          </a:p>
          <a:p>
            <a:r>
              <a:rPr lang="en-CA" sz="1200" dirty="0">
                <a:latin typeface="Consolas" panose="020B0609020204030204" pitchFamily="49" charset="0"/>
                <a:cs typeface="Consolas" panose="020B0609020204030204" pitchFamily="49" charset="0"/>
              </a:rPr>
              <a:t>10 Foo</a:t>
            </a:r>
          </a:p>
          <a:p>
            <a:r>
              <a:rPr lang="en-CA" sz="1200" dirty="0">
                <a:latin typeface="Consolas" panose="020B0609020204030204" pitchFamily="49" charset="0"/>
                <a:cs typeface="Consolas" panose="020B0609020204030204" pitchFamily="49" charset="0"/>
              </a:rPr>
              <a:t>11 Foo</a:t>
            </a:r>
          </a:p>
          <a:p>
            <a:r>
              <a:rPr lang="en-CA" sz="1200" dirty="0">
                <a:latin typeface="Consolas" panose="020B0609020204030204" pitchFamily="49" charset="0"/>
                <a:cs typeface="Consolas" panose="020B0609020204030204" pitchFamily="49" charset="0"/>
              </a:rPr>
              <a:t>12 Foo</a:t>
            </a:r>
          </a:p>
          <a:p>
            <a:r>
              <a:rPr lang="en-CA" sz="1200" dirty="0">
                <a:latin typeface="Consolas" panose="020B0609020204030204" pitchFamily="49" charset="0"/>
                <a:cs typeface="Consolas" panose="020B0609020204030204" pitchFamily="49" charset="0"/>
              </a:rPr>
              <a:t>13 Foo</a:t>
            </a:r>
          </a:p>
          <a:p>
            <a:r>
              <a:rPr lang="en-CA" sz="1200" dirty="0">
                <a:latin typeface="Consolas" panose="020B0609020204030204" pitchFamily="49" charset="0"/>
                <a:cs typeface="Consolas" panose="020B0609020204030204" pitchFamily="49" charset="0"/>
              </a:rPr>
              <a:t>1 Main</a:t>
            </a:r>
          </a:p>
          <a:p>
            <a:r>
              <a:rPr lang="en-CA" sz="1200" dirty="0">
                <a:latin typeface="Consolas" panose="020B0609020204030204" pitchFamily="49" charset="0"/>
                <a:cs typeface="Consolas" panose="020B0609020204030204" pitchFamily="49" charset="0"/>
              </a:rPr>
              <a:t>2 Main</a:t>
            </a:r>
          </a:p>
          <a:p>
            <a:r>
              <a:rPr lang="en-CA" sz="1200" dirty="0">
                <a:latin typeface="Consolas" panose="020B0609020204030204" pitchFamily="49" charset="0"/>
                <a:cs typeface="Consolas" panose="020B0609020204030204" pitchFamily="49" charset="0"/>
              </a:rPr>
              <a:t>3 Main</a:t>
            </a:r>
          </a:p>
          <a:p>
            <a:r>
              <a:rPr lang="en-CA" sz="1200" dirty="0">
                <a:latin typeface="Consolas" panose="020B0609020204030204" pitchFamily="49" charset="0"/>
                <a:cs typeface="Consolas" panose="020B0609020204030204" pitchFamily="49" charset="0"/>
              </a:rPr>
              <a:t>4 Main</a:t>
            </a:r>
          </a:p>
          <a:p>
            <a:r>
              <a:rPr lang="en-CA" sz="1200" dirty="0">
                <a:latin typeface="Consolas" panose="020B0609020204030204" pitchFamily="49" charset="0"/>
                <a:cs typeface="Consolas" panose="020B0609020204030204" pitchFamily="49" charset="0"/>
              </a:rPr>
              <a:t>5 Main</a:t>
            </a:r>
          </a:p>
          <a:p>
            <a:r>
              <a:rPr lang="en-CA" sz="1200" dirty="0">
                <a:latin typeface="Consolas" panose="020B0609020204030204" pitchFamily="49" charset="0"/>
                <a:cs typeface="Consolas" panose="020B0609020204030204" pitchFamily="49" charset="0"/>
              </a:rPr>
              <a:t>6 Main</a:t>
            </a:r>
          </a:p>
          <a:p>
            <a:r>
              <a:rPr lang="en-CA" sz="1200" dirty="0">
                <a:latin typeface="Consolas" panose="020B0609020204030204" pitchFamily="49" charset="0"/>
                <a:cs typeface="Consolas" panose="020B0609020204030204" pitchFamily="49" charset="0"/>
              </a:rPr>
              <a:t>7 Main</a:t>
            </a:r>
          </a:p>
          <a:p>
            <a:r>
              <a:rPr lang="en-CA" sz="1200" dirty="0">
                <a:latin typeface="Consolas" panose="020B0609020204030204" pitchFamily="49" charset="0"/>
                <a:cs typeface="Consolas" panose="020B0609020204030204" pitchFamily="49" charset="0"/>
              </a:rPr>
              <a:t>8 Main</a:t>
            </a:r>
          </a:p>
          <a:p>
            <a:r>
              <a:rPr lang="en-CA" sz="1200" dirty="0">
                <a:latin typeface="Consolas" panose="020B0609020204030204" pitchFamily="49" charset="0"/>
                <a:cs typeface="Consolas" panose="020B0609020204030204" pitchFamily="49" charset="0"/>
              </a:rPr>
              <a:t>9 Main</a:t>
            </a:r>
          </a:p>
          <a:p>
            <a:endParaRPr lang="en-CA" sz="1200" dirty="0">
              <a:latin typeface="Consolas" panose="020B0609020204030204" pitchFamily="49" charset="0"/>
              <a:cs typeface="Consolas" panose="020B0609020204030204" pitchFamily="49" charset="0"/>
            </a:endParaRPr>
          </a:p>
          <a:p>
            <a:r>
              <a:rPr lang="en-CA" sz="1200" dirty="0">
                <a:latin typeface="Consolas" panose="020B0609020204030204" pitchFamily="49" charset="0"/>
                <a:cs typeface="Consolas" panose="020B0609020204030204" pitchFamily="49" charset="0"/>
              </a:rPr>
              <a:t>C:\&gt;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21000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19</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Threading 101.</a:t>
            </a:r>
          </a:p>
          <a:p>
            <a:endParaRPr lang="en-US" sz="3200" dirty="0"/>
          </a:p>
          <a:p>
            <a:r>
              <a:rPr lang="en-US" sz="3200" dirty="0"/>
              <a:t>So why didn’t both loops complete?</a:t>
            </a:r>
          </a:p>
          <a:p>
            <a:endParaRPr lang="en-US" sz="3200" dirty="0"/>
          </a:p>
          <a:p>
            <a:r>
              <a:rPr lang="en-US" sz="3200" dirty="0"/>
              <a:t>Simple – the first thread was still executing when the exit(0) was hit – that terminated the program completely.</a:t>
            </a:r>
          </a:p>
          <a:p>
            <a:endParaRPr lang="en-US" sz="3200" dirty="0"/>
          </a:p>
          <a:p>
            <a:r>
              <a:rPr lang="en-US" sz="3200" dirty="0"/>
              <a:t>If exit(0); had been changed to return 0; you’ll find that both threads proceed to the end, then the program terminates. </a:t>
            </a:r>
          </a:p>
        </p:txBody>
      </p:sp>
    </p:spTree>
    <p:extLst>
      <p:ext uri="{BB962C8B-B14F-4D97-AF65-F5344CB8AC3E}">
        <p14:creationId xmlns:p14="http://schemas.microsoft.com/office/powerpoint/2010/main" val="359298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Today’s  content.</a:t>
            </a:r>
          </a:p>
          <a:p>
            <a:endParaRPr lang="en-US" sz="3200" dirty="0"/>
          </a:p>
          <a:p>
            <a:pPr marL="457200" indent="-457200">
              <a:buFont typeface="Arial" panose="020B0604020202020204" pitchFamily="34" charset="0"/>
              <a:buChar char="•"/>
            </a:pPr>
            <a:r>
              <a:rPr lang="en-US" sz="3200" dirty="0"/>
              <a:t>Threading 101</a:t>
            </a:r>
          </a:p>
          <a:p>
            <a:pPr marL="457200" indent="-457200">
              <a:buFont typeface="Arial" panose="020B0604020202020204" pitchFamily="34" charset="0"/>
              <a:buChar char="•"/>
            </a:pPr>
            <a:r>
              <a:rPr lang="en-US" sz="3200" dirty="0"/>
              <a:t>Starving Philosophers problem</a:t>
            </a:r>
          </a:p>
          <a:p>
            <a:pPr marL="457200" indent="-457200">
              <a:buFont typeface="Arial" panose="020B0604020202020204" pitchFamily="34" charset="0"/>
              <a:buChar char="•"/>
            </a:pPr>
            <a:r>
              <a:rPr lang="en-US" sz="3200" dirty="0"/>
              <a:t>Deadlock and </a:t>
            </a:r>
            <a:r>
              <a:rPr lang="en-US" sz="3200" dirty="0" err="1"/>
              <a:t>Mutexs</a:t>
            </a:r>
            <a:endParaRPr lang="en-US" sz="3200" dirty="0"/>
          </a:p>
          <a:p>
            <a:pPr marL="457200" indent="-457200">
              <a:buFont typeface="Arial" panose="020B0604020202020204" pitchFamily="34" charset="0"/>
              <a:buChar char="•"/>
            </a:pPr>
            <a:r>
              <a:rPr lang="en-US" sz="3200" dirty="0" err="1"/>
              <a:t>std</a:t>
            </a:r>
            <a:r>
              <a:rPr lang="en-US" sz="3200" dirty="0"/>
              <a:t>::thread basics</a:t>
            </a:r>
          </a:p>
          <a:p>
            <a:pPr marL="457200" indent="-457200">
              <a:buFont typeface="Arial" panose="020B0604020202020204" pitchFamily="34" charset="0"/>
              <a:buChar char="•"/>
            </a:pPr>
            <a:r>
              <a:rPr lang="en-US" sz="3200" dirty="0"/>
              <a:t>ICA 3 - Have a thread per enemy, and isolate that from the rest of the game.  This will enable to enemies to operate at their own rates, that are not locked to the game loop any more.  </a:t>
            </a:r>
            <a:endParaRPr lang="en-CA" sz="3200" dirty="0"/>
          </a:p>
        </p:txBody>
      </p:sp>
    </p:spTree>
    <p:extLst>
      <p:ext uri="{BB962C8B-B14F-4D97-AF65-F5344CB8AC3E}">
        <p14:creationId xmlns:p14="http://schemas.microsoft.com/office/powerpoint/2010/main" val="328462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20</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Threading 101.</a:t>
            </a:r>
          </a:p>
          <a:p>
            <a:endParaRPr lang="en-US" sz="3200" dirty="0"/>
          </a:p>
          <a:p>
            <a:r>
              <a:rPr lang="en-US" sz="3200" dirty="0"/>
              <a:t>If we want to wait for a thread to finish, we need to wait for it to join back up with us.</a:t>
            </a:r>
          </a:p>
          <a:p>
            <a:endParaRPr lang="en-US" sz="3200" dirty="0"/>
          </a:p>
          <a:p>
            <a:r>
              <a:rPr lang="en-US" sz="3200" dirty="0"/>
              <a:t>Adding </a:t>
            </a:r>
            <a:r>
              <a:rPr lang="en-US" sz="3200" dirty="0" err="1"/>
              <a:t>t.join</a:t>
            </a:r>
            <a:r>
              <a:rPr lang="en-US" sz="3200" dirty="0"/>
              <a:t>(); in front of the exit(0); will force the main thread of execution to wait for the t thread to finish before proceeding.</a:t>
            </a:r>
          </a:p>
          <a:p>
            <a:endParaRPr lang="en-US" sz="3200" dirty="0"/>
          </a:p>
          <a:p>
            <a:r>
              <a:rPr lang="en-US" sz="3200" dirty="0"/>
              <a:t>We’ll look more at the </a:t>
            </a:r>
            <a:r>
              <a:rPr lang="en-US" sz="3200" dirty="0" err="1"/>
              <a:t>std</a:t>
            </a:r>
            <a:r>
              <a:rPr lang="en-US" sz="3200" dirty="0"/>
              <a:t>::thread syntax in a bit.</a:t>
            </a:r>
          </a:p>
        </p:txBody>
      </p:sp>
    </p:spTree>
    <p:extLst>
      <p:ext uri="{BB962C8B-B14F-4D97-AF65-F5344CB8AC3E}">
        <p14:creationId xmlns:p14="http://schemas.microsoft.com/office/powerpoint/2010/main" val="4027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21</a:t>
            </a:fld>
            <a:endParaRPr lang="en-US"/>
          </a:p>
        </p:txBody>
      </p:sp>
      <p:sp>
        <p:nvSpPr>
          <p:cNvPr id="8" name="Rectangle 7"/>
          <p:cNvSpPr/>
          <p:nvPr/>
        </p:nvSpPr>
        <p:spPr>
          <a:xfrm>
            <a:off x="511655" y="665017"/>
            <a:ext cx="8228584" cy="3046988"/>
          </a:xfrm>
          <a:prstGeom prst="rect">
            <a:avLst/>
          </a:prstGeom>
        </p:spPr>
        <p:txBody>
          <a:bodyPr wrap="square">
            <a:spAutoFit/>
          </a:bodyPr>
          <a:lstStyle/>
          <a:p>
            <a:r>
              <a:rPr lang="en-US" sz="3200" dirty="0"/>
              <a:t>The problem with philosophers.</a:t>
            </a:r>
          </a:p>
          <a:p>
            <a:endParaRPr lang="en-US" sz="3200" dirty="0"/>
          </a:p>
          <a:p>
            <a:r>
              <a:rPr lang="en-US" sz="3200" dirty="0"/>
              <a:t>They can pretty much only do two things.  Think, and eat.  They are also typically cheapskates, so they tend to try to find the cheapest restaurant that won’t throw them out.</a:t>
            </a:r>
          </a:p>
        </p:txBody>
      </p:sp>
    </p:spTree>
    <p:extLst>
      <p:ext uri="{BB962C8B-B14F-4D97-AF65-F5344CB8AC3E}">
        <p14:creationId xmlns:p14="http://schemas.microsoft.com/office/powerpoint/2010/main" val="1060763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22</a:t>
            </a:fld>
            <a:endParaRPr lang="en-US"/>
          </a:p>
        </p:txBody>
      </p:sp>
      <p:sp>
        <p:nvSpPr>
          <p:cNvPr id="8" name="Rectangle 7"/>
          <p:cNvSpPr/>
          <p:nvPr/>
        </p:nvSpPr>
        <p:spPr>
          <a:xfrm>
            <a:off x="511655" y="665017"/>
            <a:ext cx="8228584" cy="4524315"/>
          </a:xfrm>
          <a:prstGeom prst="rect">
            <a:avLst/>
          </a:prstGeom>
        </p:spPr>
        <p:txBody>
          <a:bodyPr wrap="square">
            <a:spAutoFit/>
          </a:bodyPr>
          <a:lstStyle/>
          <a:p>
            <a:r>
              <a:rPr lang="en-US" sz="3200" dirty="0"/>
              <a:t>The problem with philosophers.</a:t>
            </a:r>
          </a:p>
          <a:p>
            <a:endParaRPr lang="en-US" sz="3200" dirty="0"/>
          </a:p>
          <a:p>
            <a:r>
              <a:rPr lang="en-US" sz="3200" dirty="0"/>
              <a:t>They can pretty much only do two things.  Think, and eat.  They are also typically cheapskates, so they tend to try to find the cheapest restaurant that won’t throw them out.</a:t>
            </a:r>
          </a:p>
          <a:p>
            <a:endParaRPr lang="en-US" sz="3200" dirty="0"/>
          </a:p>
          <a:p>
            <a:r>
              <a:rPr lang="en-US" sz="3200" dirty="0"/>
              <a:t>Today, our group of 5 philosopher’s have met for lunch at the local 24 hour Chinese restaurant.</a:t>
            </a:r>
          </a:p>
        </p:txBody>
      </p:sp>
    </p:spTree>
    <p:extLst>
      <p:ext uri="{BB962C8B-B14F-4D97-AF65-F5344CB8AC3E}">
        <p14:creationId xmlns:p14="http://schemas.microsoft.com/office/powerpoint/2010/main" val="340642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23</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The problem with philosophers.</a:t>
            </a:r>
          </a:p>
          <a:p>
            <a:endParaRPr lang="en-US" sz="3200" dirty="0"/>
          </a:p>
          <a:p>
            <a:r>
              <a:rPr lang="en-US" sz="3200" dirty="0"/>
              <a:t>They can pretty much only do two things.  Think, and eat.  They are also typically cheapskates, so they tend to try to find the cheapest restaurant that won’t throw them out.</a:t>
            </a:r>
          </a:p>
          <a:p>
            <a:endParaRPr lang="en-US" sz="3200" dirty="0"/>
          </a:p>
          <a:p>
            <a:r>
              <a:rPr lang="en-US" sz="3200" dirty="0"/>
              <a:t>Today, our group of 5 philosopher’s have met for lunch at the local 24 hour Chinese restaurant.</a:t>
            </a:r>
          </a:p>
          <a:p>
            <a:endParaRPr lang="en-US" sz="3200" dirty="0"/>
          </a:p>
          <a:p>
            <a:r>
              <a:rPr lang="en-US" sz="3200" dirty="0"/>
              <a:t>And disaster looms, since the restaurant has recently fired it’s dishwasher.</a:t>
            </a:r>
          </a:p>
        </p:txBody>
      </p:sp>
    </p:spTree>
    <p:extLst>
      <p:ext uri="{BB962C8B-B14F-4D97-AF65-F5344CB8AC3E}">
        <p14:creationId xmlns:p14="http://schemas.microsoft.com/office/powerpoint/2010/main" val="3326926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24</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Here they are.  Each chair has a plate of food in front of it, and chopstick on either side of the plate. Do you see the problem in their restaurant choice?</a:t>
            </a:r>
          </a:p>
          <a:p>
            <a:endParaRPr lang="en-US" sz="3200" dirty="0"/>
          </a:p>
          <a:p>
            <a:r>
              <a:rPr lang="en-US" sz="3200" dirty="0"/>
              <a:t>As noted, the dishwasher is gone,</a:t>
            </a:r>
          </a:p>
          <a:p>
            <a:r>
              <a:rPr lang="en-US" sz="3200" dirty="0"/>
              <a:t>so there is a lack of </a:t>
            </a:r>
          </a:p>
          <a:p>
            <a:r>
              <a:rPr lang="en-US" sz="3200" dirty="0"/>
              <a:t>chopsticks.</a:t>
            </a:r>
          </a:p>
          <a:p>
            <a:endParaRPr lang="en-US" sz="3200" dirty="0"/>
          </a:p>
          <a:p>
            <a:r>
              <a:rPr lang="en-US" sz="3200" dirty="0"/>
              <a:t>The philosophers are too </a:t>
            </a:r>
          </a:p>
          <a:p>
            <a:r>
              <a:rPr lang="en-US" sz="3200" dirty="0"/>
              <a:t>focused on their thinking to </a:t>
            </a:r>
          </a:p>
          <a:p>
            <a:r>
              <a:rPr lang="en-US" sz="3200" dirty="0"/>
              <a:t>really pay attention to this.</a:t>
            </a:r>
          </a:p>
        </p:txBody>
      </p:sp>
      <p:grpSp>
        <p:nvGrpSpPr>
          <p:cNvPr id="45" name="Group 44"/>
          <p:cNvGrpSpPr/>
          <p:nvPr/>
        </p:nvGrpSpPr>
        <p:grpSpPr>
          <a:xfrm>
            <a:off x="5169515" y="2842345"/>
            <a:ext cx="3352857" cy="3186537"/>
            <a:chOff x="1916160" y="1451757"/>
            <a:chExt cx="4508659" cy="4285005"/>
          </a:xfrm>
        </p:grpSpPr>
        <p:sp>
          <p:nvSpPr>
            <p:cNvPr id="46" name="Oval 45"/>
            <p:cNvSpPr/>
            <p:nvPr/>
          </p:nvSpPr>
          <p:spPr>
            <a:xfrm>
              <a:off x="2968831" y="2660073"/>
              <a:ext cx="2389265" cy="2404649"/>
            </a:xfrm>
            <a:prstGeom prst="ellipse">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nvGrpSpPr>
            <p:cNvPr id="47" name="Group 46"/>
            <p:cNvGrpSpPr/>
            <p:nvPr/>
          </p:nvGrpSpPr>
          <p:grpSpPr>
            <a:xfrm rot="900000">
              <a:off x="1916160" y="2924505"/>
              <a:ext cx="1098467" cy="760021"/>
              <a:chOff x="736270" y="1900052"/>
              <a:chExt cx="1098467" cy="760021"/>
            </a:xfrm>
            <a:effectLst/>
          </p:grpSpPr>
          <p:sp>
            <p:nvSpPr>
              <p:cNvPr id="75" name="Moon 74"/>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76" name="Oval 75"/>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48" name="Group 47"/>
            <p:cNvGrpSpPr/>
            <p:nvPr/>
          </p:nvGrpSpPr>
          <p:grpSpPr>
            <a:xfrm rot="16200000" flipH="1" flipV="1">
              <a:off x="3614229" y="1620980"/>
              <a:ext cx="1098467" cy="760021"/>
              <a:chOff x="736270" y="1900052"/>
              <a:chExt cx="1098467" cy="760021"/>
            </a:xfrm>
            <a:effectLst/>
          </p:grpSpPr>
          <p:sp>
            <p:nvSpPr>
              <p:cNvPr id="73" name="Moon 72"/>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74" name="Oval 73"/>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49" name="Group 48"/>
            <p:cNvGrpSpPr/>
            <p:nvPr/>
          </p:nvGrpSpPr>
          <p:grpSpPr>
            <a:xfrm rot="20700000" flipH="1">
              <a:off x="5326352" y="2936089"/>
              <a:ext cx="1098467" cy="760021"/>
              <a:chOff x="736270" y="1900052"/>
              <a:chExt cx="1098467" cy="760021"/>
            </a:xfrm>
            <a:effectLst/>
          </p:grpSpPr>
          <p:sp>
            <p:nvSpPr>
              <p:cNvPr id="71" name="Moon 70"/>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72" name="Oval 71"/>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50" name="Group 49"/>
            <p:cNvGrpSpPr/>
            <p:nvPr/>
          </p:nvGrpSpPr>
          <p:grpSpPr>
            <a:xfrm rot="18900000" flipV="1">
              <a:off x="2506367" y="4910384"/>
              <a:ext cx="1098467" cy="760021"/>
              <a:chOff x="736270" y="1900052"/>
              <a:chExt cx="1098467" cy="760021"/>
            </a:xfrm>
            <a:effectLst/>
          </p:grpSpPr>
          <p:sp>
            <p:nvSpPr>
              <p:cNvPr id="69" name="Moon 68"/>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70" name="Oval 69"/>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51" name="Group 50"/>
            <p:cNvGrpSpPr/>
            <p:nvPr/>
          </p:nvGrpSpPr>
          <p:grpSpPr>
            <a:xfrm rot="2700000" flipH="1" flipV="1">
              <a:off x="4849079" y="4807518"/>
              <a:ext cx="1098467" cy="760021"/>
              <a:chOff x="736270" y="1900052"/>
              <a:chExt cx="1098467" cy="760021"/>
            </a:xfrm>
            <a:effectLst/>
          </p:grpSpPr>
          <p:sp>
            <p:nvSpPr>
              <p:cNvPr id="67" name="Moon 66"/>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8" name="Oval 67"/>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52" name="Oval 51"/>
            <p:cNvSpPr/>
            <p:nvPr/>
          </p:nvSpPr>
          <p:spPr>
            <a:xfrm>
              <a:off x="3367838" y="4230544"/>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3" name="Oval 52"/>
            <p:cNvSpPr/>
            <p:nvPr/>
          </p:nvSpPr>
          <p:spPr>
            <a:xfrm>
              <a:off x="3070197" y="3294641"/>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4" name="Oval 53"/>
            <p:cNvSpPr/>
            <p:nvPr/>
          </p:nvSpPr>
          <p:spPr>
            <a:xfrm>
              <a:off x="4352207" y="4205000"/>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5" name="Oval 54"/>
            <p:cNvSpPr/>
            <p:nvPr/>
          </p:nvSpPr>
          <p:spPr>
            <a:xfrm>
              <a:off x="4603312" y="3321696"/>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6" name="Oval 55"/>
            <p:cNvSpPr/>
            <p:nvPr/>
          </p:nvSpPr>
          <p:spPr>
            <a:xfrm>
              <a:off x="3842222" y="2753675"/>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57" name="Straight Connector 56"/>
            <p:cNvCxnSpPr/>
            <p:nvPr/>
          </p:nvCxnSpPr>
          <p:spPr>
            <a:xfrm>
              <a:off x="3487874" y="2907208"/>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4505867" y="2905404"/>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4199693" y="4386142"/>
              <a:ext cx="4418" cy="59874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rot="6000000">
              <a:off x="3272576" y="3866444"/>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15600000" flipH="1">
              <a:off x="4750141" y="3869592"/>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3932309" y="2838891"/>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3" name="Oval 62"/>
            <p:cNvSpPr/>
            <p:nvPr/>
          </p:nvSpPr>
          <p:spPr>
            <a:xfrm>
              <a:off x="3173079" y="3374529"/>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4" name="Oval 63"/>
            <p:cNvSpPr/>
            <p:nvPr/>
          </p:nvSpPr>
          <p:spPr>
            <a:xfrm>
              <a:off x="4697034" y="3396322"/>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5" name="Oval 64"/>
            <p:cNvSpPr/>
            <p:nvPr/>
          </p:nvSpPr>
          <p:spPr>
            <a:xfrm>
              <a:off x="3457400" y="4306839"/>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6" name="Oval 65"/>
            <p:cNvSpPr/>
            <p:nvPr/>
          </p:nvSpPr>
          <p:spPr>
            <a:xfrm>
              <a:off x="4444055" y="4276441"/>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67139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25</a:t>
            </a:fld>
            <a:endParaRPr lang="en-US"/>
          </a:p>
        </p:txBody>
      </p:sp>
      <p:sp>
        <p:nvSpPr>
          <p:cNvPr id="8" name="Rectangle 7"/>
          <p:cNvSpPr/>
          <p:nvPr/>
        </p:nvSpPr>
        <p:spPr>
          <a:xfrm>
            <a:off x="511655" y="665017"/>
            <a:ext cx="8228584" cy="4524315"/>
          </a:xfrm>
          <a:prstGeom prst="rect">
            <a:avLst/>
          </a:prstGeom>
        </p:spPr>
        <p:txBody>
          <a:bodyPr wrap="square">
            <a:spAutoFit/>
          </a:bodyPr>
          <a:lstStyle/>
          <a:p>
            <a:r>
              <a:rPr lang="en-US" sz="3200" dirty="0"/>
              <a:t>Each philosopher follows a strict pattern.</a:t>
            </a:r>
          </a:p>
          <a:p>
            <a:pPr marL="457200" indent="-457200">
              <a:buFont typeface="Arial" panose="020B0604020202020204" pitchFamily="34" charset="0"/>
              <a:buChar char="•"/>
            </a:pPr>
            <a:r>
              <a:rPr lang="en-US" sz="3200" dirty="0"/>
              <a:t>Think until the left chopstick is available, then pick it up.</a:t>
            </a:r>
          </a:p>
          <a:p>
            <a:pPr marL="457200" indent="-457200">
              <a:buFont typeface="Arial" panose="020B0604020202020204" pitchFamily="34" charset="0"/>
              <a:buChar char="•"/>
            </a:pPr>
            <a:r>
              <a:rPr lang="en-US" sz="3200" dirty="0"/>
              <a:t>Think until the right chopstick is available, then pick it up.</a:t>
            </a:r>
          </a:p>
          <a:p>
            <a:pPr marL="457200" indent="-457200">
              <a:buFont typeface="Arial" panose="020B0604020202020204" pitchFamily="34" charset="0"/>
              <a:buChar char="•"/>
            </a:pPr>
            <a:r>
              <a:rPr lang="en-US" sz="3200" dirty="0"/>
              <a:t>Eat for a while.</a:t>
            </a:r>
          </a:p>
          <a:p>
            <a:pPr marL="457200" indent="-457200">
              <a:buFont typeface="Arial" panose="020B0604020202020204" pitchFamily="34" charset="0"/>
              <a:buChar char="•"/>
            </a:pPr>
            <a:r>
              <a:rPr lang="en-US" sz="3200" dirty="0"/>
              <a:t>Put the right one down.</a:t>
            </a:r>
          </a:p>
          <a:p>
            <a:pPr marL="457200" indent="-457200">
              <a:buFont typeface="Arial" panose="020B0604020202020204" pitchFamily="34" charset="0"/>
              <a:buChar char="•"/>
            </a:pPr>
            <a:r>
              <a:rPr lang="en-US" sz="3200" dirty="0"/>
              <a:t>Put the left one down.</a:t>
            </a:r>
          </a:p>
          <a:p>
            <a:pPr marL="457200" indent="-457200">
              <a:buFont typeface="Arial" panose="020B0604020202020204" pitchFamily="34" charset="0"/>
              <a:buChar char="•"/>
            </a:pPr>
            <a:r>
              <a:rPr lang="en-US" sz="3200" dirty="0"/>
              <a:t>Repeat from the start.</a:t>
            </a:r>
          </a:p>
        </p:txBody>
      </p:sp>
      <p:grpSp>
        <p:nvGrpSpPr>
          <p:cNvPr id="44" name="Group 43"/>
          <p:cNvGrpSpPr/>
          <p:nvPr/>
        </p:nvGrpSpPr>
        <p:grpSpPr>
          <a:xfrm>
            <a:off x="5169515" y="2842345"/>
            <a:ext cx="3352857" cy="3186537"/>
            <a:chOff x="1916160" y="1451757"/>
            <a:chExt cx="4508659" cy="4285005"/>
          </a:xfrm>
        </p:grpSpPr>
        <p:sp>
          <p:nvSpPr>
            <p:cNvPr id="2" name="Oval 1"/>
            <p:cNvSpPr/>
            <p:nvPr/>
          </p:nvSpPr>
          <p:spPr>
            <a:xfrm>
              <a:off x="2968831" y="2660073"/>
              <a:ext cx="2389265" cy="2404649"/>
            </a:xfrm>
            <a:prstGeom prst="ellipse">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nvGrpSpPr>
            <p:cNvPr id="6" name="Group 5"/>
            <p:cNvGrpSpPr/>
            <p:nvPr/>
          </p:nvGrpSpPr>
          <p:grpSpPr>
            <a:xfrm rot="900000">
              <a:off x="1916160" y="2924505"/>
              <a:ext cx="1098467" cy="760021"/>
              <a:chOff x="736270" y="1900052"/>
              <a:chExt cx="1098467" cy="760021"/>
            </a:xfrm>
            <a:effectLst/>
          </p:grpSpPr>
          <p:sp>
            <p:nvSpPr>
              <p:cNvPr id="4" name="Moon 3"/>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Oval 4"/>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9" name="Group 8"/>
            <p:cNvGrpSpPr/>
            <p:nvPr/>
          </p:nvGrpSpPr>
          <p:grpSpPr>
            <a:xfrm rot="16200000" flipH="1" flipV="1">
              <a:off x="3614229" y="1620980"/>
              <a:ext cx="1098467" cy="760021"/>
              <a:chOff x="736270" y="1900052"/>
              <a:chExt cx="1098467" cy="760021"/>
            </a:xfrm>
            <a:effectLst/>
          </p:grpSpPr>
          <p:sp>
            <p:nvSpPr>
              <p:cNvPr id="10" name="Moon 9"/>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Oval 10"/>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12" name="Group 11"/>
            <p:cNvGrpSpPr/>
            <p:nvPr/>
          </p:nvGrpSpPr>
          <p:grpSpPr>
            <a:xfrm rot="20700000" flipH="1">
              <a:off x="5326352" y="2936089"/>
              <a:ext cx="1098467" cy="760021"/>
              <a:chOff x="736270" y="1900052"/>
              <a:chExt cx="1098467" cy="760021"/>
            </a:xfrm>
            <a:effectLst/>
          </p:grpSpPr>
          <p:sp>
            <p:nvSpPr>
              <p:cNvPr id="13" name="Moon 12"/>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4" name="Oval 13"/>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15" name="Group 14"/>
            <p:cNvGrpSpPr/>
            <p:nvPr/>
          </p:nvGrpSpPr>
          <p:grpSpPr>
            <a:xfrm rot="18900000" flipV="1">
              <a:off x="2506367" y="4910384"/>
              <a:ext cx="1098467" cy="760021"/>
              <a:chOff x="736270" y="1900052"/>
              <a:chExt cx="1098467" cy="760021"/>
            </a:xfrm>
            <a:effectLst/>
          </p:grpSpPr>
          <p:sp>
            <p:nvSpPr>
              <p:cNvPr id="16" name="Moon 15"/>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7" name="Oval 16"/>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21" name="Group 20"/>
            <p:cNvGrpSpPr/>
            <p:nvPr/>
          </p:nvGrpSpPr>
          <p:grpSpPr>
            <a:xfrm rot="2700000" flipH="1" flipV="1">
              <a:off x="4849079" y="4807518"/>
              <a:ext cx="1098467" cy="760021"/>
              <a:chOff x="736270" y="1900052"/>
              <a:chExt cx="1098467" cy="760021"/>
            </a:xfrm>
            <a:effectLst/>
          </p:grpSpPr>
          <p:sp>
            <p:nvSpPr>
              <p:cNvPr id="22" name="Moon 21"/>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3" name="Oval 22"/>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7" name="Oval 6"/>
            <p:cNvSpPr/>
            <p:nvPr/>
          </p:nvSpPr>
          <p:spPr>
            <a:xfrm>
              <a:off x="3367838" y="4230544"/>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4" name="Oval 23"/>
            <p:cNvSpPr/>
            <p:nvPr/>
          </p:nvSpPr>
          <p:spPr>
            <a:xfrm>
              <a:off x="3070197" y="3294641"/>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5" name="Oval 24"/>
            <p:cNvSpPr/>
            <p:nvPr/>
          </p:nvSpPr>
          <p:spPr>
            <a:xfrm>
              <a:off x="4352207" y="4205000"/>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6" name="Oval 25"/>
            <p:cNvSpPr/>
            <p:nvPr/>
          </p:nvSpPr>
          <p:spPr>
            <a:xfrm>
              <a:off x="4603312" y="3321696"/>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7" name="Oval 26"/>
            <p:cNvSpPr/>
            <p:nvPr/>
          </p:nvSpPr>
          <p:spPr>
            <a:xfrm>
              <a:off x="3842222" y="2753675"/>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30" name="Straight Connector 29"/>
            <p:cNvCxnSpPr/>
            <p:nvPr/>
          </p:nvCxnSpPr>
          <p:spPr>
            <a:xfrm>
              <a:off x="3487874" y="2907208"/>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4505867" y="2905404"/>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4199693" y="4386142"/>
              <a:ext cx="4418" cy="59874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6000000">
              <a:off x="3272576" y="3866444"/>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15600000" flipH="1">
              <a:off x="4750141" y="3869592"/>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3932309" y="2838891"/>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0" name="Oval 39"/>
            <p:cNvSpPr/>
            <p:nvPr/>
          </p:nvSpPr>
          <p:spPr>
            <a:xfrm>
              <a:off x="3173079" y="3374529"/>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1" name="Oval 40"/>
            <p:cNvSpPr/>
            <p:nvPr/>
          </p:nvSpPr>
          <p:spPr>
            <a:xfrm>
              <a:off x="4697034" y="3396322"/>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2" name="Oval 41"/>
            <p:cNvSpPr/>
            <p:nvPr/>
          </p:nvSpPr>
          <p:spPr>
            <a:xfrm>
              <a:off x="3457400" y="4306839"/>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3" name="Oval 42"/>
            <p:cNvSpPr/>
            <p:nvPr/>
          </p:nvSpPr>
          <p:spPr>
            <a:xfrm>
              <a:off x="4444055" y="4276441"/>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316579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26</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However, this leads to potential doom.</a:t>
            </a:r>
          </a:p>
          <a:p>
            <a:r>
              <a:rPr lang="en-US" sz="3200" dirty="0"/>
              <a:t>If all of the philosophers happen to pick up the left chopstick at the same time, they will starve to death waiting for the right chopstick to become available.</a:t>
            </a:r>
          </a:p>
          <a:p>
            <a:endParaRPr lang="en-US" sz="3200" dirty="0"/>
          </a:p>
          <a:p>
            <a:r>
              <a:rPr lang="en-US" sz="3200" dirty="0"/>
              <a:t>How can we resolve this?</a:t>
            </a:r>
          </a:p>
          <a:p>
            <a:endParaRPr lang="en-US" sz="3200" dirty="0"/>
          </a:p>
          <a:p>
            <a:r>
              <a:rPr lang="en-US" sz="3200" dirty="0"/>
              <a:t>There are several ways.</a:t>
            </a:r>
          </a:p>
          <a:p>
            <a:r>
              <a:rPr lang="en-US" sz="3200" dirty="0"/>
              <a:t>The simplest one (which was</a:t>
            </a:r>
          </a:p>
          <a:p>
            <a:r>
              <a:rPr lang="en-US" sz="3200" dirty="0"/>
              <a:t>originally suggested by</a:t>
            </a:r>
          </a:p>
          <a:p>
            <a:r>
              <a:rPr lang="en-US" sz="3200" dirty="0" err="1"/>
              <a:t>Dijkstra</a:t>
            </a:r>
            <a:r>
              <a:rPr lang="en-US" sz="3200" dirty="0"/>
              <a:t>) requires numbering the chopsticks.</a:t>
            </a:r>
          </a:p>
        </p:txBody>
      </p:sp>
      <p:grpSp>
        <p:nvGrpSpPr>
          <p:cNvPr id="44" name="Group 43"/>
          <p:cNvGrpSpPr/>
          <p:nvPr/>
        </p:nvGrpSpPr>
        <p:grpSpPr>
          <a:xfrm>
            <a:off x="5169515" y="2842345"/>
            <a:ext cx="3352857" cy="3186537"/>
            <a:chOff x="1916160" y="1451757"/>
            <a:chExt cx="4508659" cy="4285005"/>
          </a:xfrm>
        </p:grpSpPr>
        <p:sp>
          <p:nvSpPr>
            <p:cNvPr id="2" name="Oval 1"/>
            <p:cNvSpPr/>
            <p:nvPr/>
          </p:nvSpPr>
          <p:spPr>
            <a:xfrm>
              <a:off x="2968831" y="2660073"/>
              <a:ext cx="2389265" cy="2404649"/>
            </a:xfrm>
            <a:prstGeom prst="ellipse">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nvGrpSpPr>
            <p:cNvPr id="6" name="Group 5"/>
            <p:cNvGrpSpPr/>
            <p:nvPr/>
          </p:nvGrpSpPr>
          <p:grpSpPr>
            <a:xfrm rot="900000">
              <a:off x="1916160" y="2924505"/>
              <a:ext cx="1098467" cy="760021"/>
              <a:chOff x="736270" y="1900052"/>
              <a:chExt cx="1098467" cy="760021"/>
            </a:xfrm>
            <a:effectLst/>
          </p:grpSpPr>
          <p:sp>
            <p:nvSpPr>
              <p:cNvPr id="4" name="Moon 3"/>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Oval 4"/>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9" name="Group 8"/>
            <p:cNvGrpSpPr/>
            <p:nvPr/>
          </p:nvGrpSpPr>
          <p:grpSpPr>
            <a:xfrm rot="16200000" flipH="1" flipV="1">
              <a:off x="3614229" y="1620980"/>
              <a:ext cx="1098467" cy="760021"/>
              <a:chOff x="736270" y="1900052"/>
              <a:chExt cx="1098467" cy="760021"/>
            </a:xfrm>
            <a:effectLst/>
          </p:grpSpPr>
          <p:sp>
            <p:nvSpPr>
              <p:cNvPr id="10" name="Moon 9"/>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Oval 10"/>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12" name="Group 11"/>
            <p:cNvGrpSpPr/>
            <p:nvPr/>
          </p:nvGrpSpPr>
          <p:grpSpPr>
            <a:xfrm rot="20700000" flipH="1">
              <a:off x="5326352" y="2936089"/>
              <a:ext cx="1098467" cy="760021"/>
              <a:chOff x="736270" y="1900052"/>
              <a:chExt cx="1098467" cy="760021"/>
            </a:xfrm>
            <a:effectLst/>
          </p:grpSpPr>
          <p:sp>
            <p:nvSpPr>
              <p:cNvPr id="13" name="Moon 12"/>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4" name="Oval 13"/>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15" name="Group 14"/>
            <p:cNvGrpSpPr/>
            <p:nvPr/>
          </p:nvGrpSpPr>
          <p:grpSpPr>
            <a:xfrm rot="18900000" flipV="1">
              <a:off x="2506367" y="4910384"/>
              <a:ext cx="1098467" cy="760021"/>
              <a:chOff x="736270" y="1900052"/>
              <a:chExt cx="1098467" cy="760021"/>
            </a:xfrm>
            <a:effectLst/>
          </p:grpSpPr>
          <p:sp>
            <p:nvSpPr>
              <p:cNvPr id="16" name="Moon 15"/>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7" name="Oval 16"/>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21" name="Group 20"/>
            <p:cNvGrpSpPr/>
            <p:nvPr/>
          </p:nvGrpSpPr>
          <p:grpSpPr>
            <a:xfrm rot="2700000" flipH="1" flipV="1">
              <a:off x="4849079" y="4807518"/>
              <a:ext cx="1098467" cy="760021"/>
              <a:chOff x="736270" y="1900052"/>
              <a:chExt cx="1098467" cy="760021"/>
            </a:xfrm>
            <a:effectLst/>
          </p:grpSpPr>
          <p:sp>
            <p:nvSpPr>
              <p:cNvPr id="22" name="Moon 21"/>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3" name="Oval 22"/>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7" name="Oval 6"/>
            <p:cNvSpPr/>
            <p:nvPr/>
          </p:nvSpPr>
          <p:spPr>
            <a:xfrm>
              <a:off x="3367838" y="4230544"/>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4" name="Oval 23"/>
            <p:cNvSpPr/>
            <p:nvPr/>
          </p:nvSpPr>
          <p:spPr>
            <a:xfrm>
              <a:off x="3070197" y="3294641"/>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5" name="Oval 24"/>
            <p:cNvSpPr/>
            <p:nvPr/>
          </p:nvSpPr>
          <p:spPr>
            <a:xfrm>
              <a:off x="4352207" y="4205000"/>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6" name="Oval 25"/>
            <p:cNvSpPr/>
            <p:nvPr/>
          </p:nvSpPr>
          <p:spPr>
            <a:xfrm>
              <a:off x="4603312" y="3321696"/>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7" name="Oval 26"/>
            <p:cNvSpPr/>
            <p:nvPr/>
          </p:nvSpPr>
          <p:spPr>
            <a:xfrm>
              <a:off x="3842222" y="2753675"/>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30" name="Straight Connector 29"/>
            <p:cNvCxnSpPr/>
            <p:nvPr/>
          </p:nvCxnSpPr>
          <p:spPr>
            <a:xfrm>
              <a:off x="3487874" y="2907208"/>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4505867" y="2905404"/>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4199693" y="4386142"/>
              <a:ext cx="4418" cy="59874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6000000">
              <a:off x="3272576" y="3866444"/>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15600000" flipH="1">
              <a:off x="4750141" y="3869592"/>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3932309" y="2838891"/>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0" name="Oval 39"/>
            <p:cNvSpPr/>
            <p:nvPr/>
          </p:nvSpPr>
          <p:spPr>
            <a:xfrm>
              <a:off x="3173079" y="3374529"/>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1" name="Oval 40"/>
            <p:cNvSpPr/>
            <p:nvPr/>
          </p:nvSpPr>
          <p:spPr>
            <a:xfrm>
              <a:off x="4697034" y="3396322"/>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2" name="Oval 41"/>
            <p:cNvSpPr/>
            <p:nvPr/>
          </p:nvSpPr>
          <p:spPr>
            <a:xfrm>
              <a:off x="3457400" y="4306839"/>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3" name="Oval 42"/>
            <p:cNvSpPr/>
            <p:nvPr/>
          </p:nvSpPr>
          <p:spPr>
            <a:xfrm>
              <a:off x="4444055" y="4276441"/>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774670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27</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With the chopsticks numbered, the rules for the philosophers changes slightly. Each philosopher will always pick up the lower numbered chopstick next to them first, then the higher numbered one.</a:t>
            </a:r>
          </a:p>
          <a:p>
            <a:endParaRPr lang="en-US" sz="3200" dirty="0"/>
          </a:p>
          <a:p>
            <a:r>
              <a:rPr lang="en-US" sz="3200" dirty="0"/>
              <a:t>This guarantees that while</a:t>
            </a:r>
            <a:br>
              <a:rPr lang="en-US" sz="3200" dirty="0"/>
            </a:br>
            <a:r>
              <a:rPr lang="en-US" sz="3200" dirty="0"/>
              <a:t>most philosophers will</a:t>
            </a:r>
            <a:br>
              <a:rPr lang="en-US" sz="3200" dirty="0"/>
            </a:br>
            <a:r>
              <a:rPr lang="en-US" sz="3200" dirty="0"/>
              <a:t>start by grabbing the right</a:t>
            </a:r>
            <a:br>
              <a:rPr lang="en-US" sz="3200" dirty="0"/>
            </a:br>
            <a:r>
              <a:rPr lang="en-US" sz="3200" dirty="0"/>
              <a:t>chopstick, one will start by</a:t>
            </a:r>
            <a:br>
              <a:rPr lang="en-US" sz="3200" dirty="0"/>
            </a:br>
            <a:r>
              <a:rPr lang="en-US" sz="3200" dirty="0"/>
              <a:t>reaching for the left one, and</a:t>
            </a:r>
            <a:br>
              <a:rPr lang="en-US" sz="3200" dirty="0"/>
            </a:br>
            <a:r>
              <a:rPr lang="en-US" sz="3200" dirty="0"/>
              <a:t>the problem goes away.</a:t>
            </a:r>
          </a:p>
        </p:txBody>
      </p:sp>
      <p:grpSp>
        <p:nvGrpSpPr>
          <p:cNvPr id="44" name="Group 43"/>
          <p:cNvGrpSpPr/>
          <p:nvPr/>
        </p:nvGrpSpPr>
        <p:grpSpPr>
          <a:xfrm>
            <a:off x="5169515" y="2842345"/>
            <a:ext cx="3352857" cy="3186537"/>
            <a:chOff x="1916160" y="1451757"/>
            <a:chExt cx="4508659" cy="4285005"/>
          </a:xfrm>
        </p:grpSpPr>
        <p:sp>
          <p:nvSpPr>
            <p:cNvPr id="2" name="Oval 1"/>
            <p:cNvSpPr/>
            <p:nvPr/>
          </p:nvSpPr>
          <p:spPr>
            <a:xfrm>
              <a:off x="2968831" y="2660073"/>
              <a:ext cx="2389265" cy="2404649"/>
            </a:xfrm>
            <a:prstGeom prst="ellipse">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nvGrpSpPr>
            <p:cNvPr id="6" name="Group 5"/>
            <p:cNvGrpSpPr/>
            <p:nvPr/>
          </p:nvGrpSpPr>
          <p:grpSpPr>
            <a:xfrm rot="900000">
              <a:off x="1916160" y="2924505"/>
              <a:ext cx="1098467" cy="760021"/>
              <a:chOff x="736270" y="1900052"/>
              <a:chExt cx="1098467" cy="760021"/>
            </a:xfrm>
            <a:effectLst/>
          </p:grpSpPr>
          <p:sp>
            <p:nvSpPr>
              <p:cNvPr id="4" name="Moon 3"/>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Oval 4"/>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9" name="Group 8"/>
            <p:cNvGrpSpPr/>
            <p:nvPr/>
          </p:nvGrpSpPr>
          <p:grpSpPr>
            <a:xfrm rot="16200000" flipH="1" flipV="1">
              <a:off x="3614229" y="1620980"/>
              <a:ext cx="1098467" cy="760021"/>
              <a:chOff x="736270" y="1900052"/>
              <a:chExt cx="1098467" cy="760021"/>
            </a:xfrm>
            <a:effectLst/>
          </p:grpSpPr>
          <p:sp>
            <p:nvSpPr>
              <p:cNvPr id="10" name="Moon 9"/>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Oval 10"/>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12" name="Group 11"/>
            <p:cNvGrpSpPr/>
            <p:nvPr/>
          </p:nvGrpSpPr>
          <p:grpSpPr>
            <a:xfrm rot="20700000" flipH="1">
              <a:off x="5326352" y="2936089"/>
              <a:ext cx="1098467" cy="760021"/>
              <a:chOff x="736270" y="1900052"/>
              <a:chExt cx="1098467" cy="760021"/>
            </a:xfrm>
            <a:effectLst/>
          </p:grpSpPr>
          <p:sp>
            <p:nvSpPr>
              <p:cNvPr id="13" name="Moon 12"/>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4" name="Oval 13"/>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15" name="Group 14"/>
            <p:cNvGrpSpPr/>
            <p:nvPr/>
          </p:nvGrpSpPr>
          <p:grpSpPr>
            <a:xfrm rot="18900000" flipV="1">
              <a:off x="2506367" y="4910384"/>
              <a:ext cx="1098467" cy="760021"/>
              <a:chOff x="736270" y="1900052"/>
              <a:chExt cx="1098467" cy="760021"/>
            </a:xfrm>
            <a:effectLst/>
          </p:grpSpPr>
          <p:sp>
            <p:nvSpPr>
              <p:cNvPr id="16" name="Moon 15"/>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7" name="Oval 16"/>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21" name="Group 20"/>
            <p:cNvGrpSpPr/>
            <p:nvPr/>
          </p:nvGrpSpPr>
          <p:grpSpPr>
            <a:xfrm rot="2700000" flipH="1" flipV="1">
              <a:off x="4849079" y="4807518"/>
              <a:ext cx="1098467" cy="760021"/>
              <a:chOff x="736270" y="1900052"/>
              <a:chExt cx="1098467" cy="760021"/>
            </a:xfrm>
            <a:effectLst/>
          </p:grpSpPr>
          <p:sp>
            <p:nvSpPr>
              <p:cNvPr id="22" name="Moon 21"/>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3" name="Oval 22"/>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7" name="Oval 6"/>
            <p:cNvSpPr/>
            <p:nvPr/>
          </p:nvSpPr>
          <p:spPr>
            <a:xfrm>
              <a:off x="3367838" y="4230544"/>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4" name="Oval 23"/>
            <p:cNvSpPr/>
            <p:nvPr/>
          </p:nvSpPr>
          <p:spPr>
            <a:xfrm>
              <a:off x="3070197" y="3294641"/>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5" name="Oval 24"/>
            <p:cNvSpPr/>
            <p:nvPr/>
          </p:nvSpPr>
          <p:spPr>
            <a:xfrm>
              <a:off x="4352207" y="4205000"/>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6" name="Oval 25"/>
            <p:cNvSpPr/>
            <p:nvPr/>
          </p:nvSpPr>
          <p:spPr>
            <a:xfrm>
              <a:off x="4603312" y="3321696"/>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7" name="Oval 26"/>
            <p:cNvSpPr/>
            <p:nvPr/>
          </p:nvSpPr>
          <p:spPr>
            <a:xfrm>
              <a:off x="3842222" y="2753675"/>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30" name="Straight Connector 29"/>
            <p:cNvCxnSpPr/>
            <p:nvPr/>
          </p:nvCxnSpPr>
          <p:spPr>
            <a:xfrm>
              <a:off x="3487874" y="2907208"/>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4505867" y="2905404"/>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4199693" y="4386142"/>
              <a:ext cx="4418" cy="59874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6000000">
              <a:off x="3272576" y="3866444"/>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15600000" flipH="1">
              <a:off x="4750141" y="3869592"/>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3932309" y="2838891"/>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0" name="Oval 39"/>
            <p:cNvSpPr/>
            <p:nvPr/>
          </p:nvSpPr>
          <p:spPr>
            <a:xfrm>
              <a:off x="3173079" y="3374529"/>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1" name="Oval 40"/>
            <p:cNvSpPr/>
            <p:nvPr/>
          </p:nvSpPr>
          <p:spPr>
            <a:xfrm>
              <a:off x="4697034" y="3396322"/>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2" name="Oval 41"/>
            <p:cNvSpPr/>
            <p:nvPr/>
          </p:nvSpPr>
          <p:spPr>
            <a:xfrm>
              <a:off x="3457400" y="4306839"/>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3" name="Oval 42"/>
            <p:cNvSpPr/>
            <p:nvPr/>
          </p:nvSpPr>
          <p:spPr>
            <a:xfrm>
              <a:off x="4444055" y="4276441"/>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18" name="TextBox 17"/>
          <p:cNvSpPr txBox="1"/>
          <p:nvPr/>
        </p:nvSpPr>
        <p:spPr>
          <a:xfrm>
            <a:off x="7286509" y="3504567"/>
            <a:ext cx="340158" cy="461665"/>
          </a:xfrm>
          <a:prstGeom prst="rect">
            <a:avLst/>
          </a:prstGeom>
          <a:noFill/>
        </p:spPr>
        <p:txBody>
          <a:bodyPr wrap="none" rtlCol="0">
            <a:spAutoFit/>
          </a:bodyPr>
          <a:lstStyle/>
          <a:p>
            <a:r>
              <a:rPr lang="en-US" sz="2400" b="1" dirty="0"/>
              <a:t>1</a:t>
            </a:r>
            <a:endParaRPr lang="en-CA" sz="2400" b="1" dirty="0"/>
          </a:p>
        </p:txBody>
      </p:sp>
      <p:sp>
        <p:nvSpPr>
          <p:cNvPr id="37" name="TextBox 36"/>
          <p:cNvSpPr txBox="1"/>
          <p:nvPr/>
        </p:nvSpPr>
        <p:spPr>
          <a:xfrm>
            <a:off x="7676737" y="4714540"/>
            <a:ext cx="340158" cy="461665"/>
          </a:xfrm>
          <a:prstGeom prst="rect">
            <a:avLst/>
          </a:prstGeom>
          <a:noFill/>
        </p:spPr>
        <p:txBody>
          <a:bodyPr wrap="none" rtlCol="0">
            <a:spAutoFit/>
          </a:bodyPr>
          <a:lstStyle/>
          <a:p>
            <a:r>
              <a:rPr lang="en-US" sz="2400" b="1" dirty="0"/>
              <a:t>2</a:t>
            </a:r>
            <a:endParaRPr lang="en-CA" sz="2400" b="1" dirty="0"/>
          </a:p>
        </p:txBody>
      </p:sp>
      <p:sp>
        <p:nvSpPr>
          <p:cNvPr id="45" name="TextBox 44"/>
          <p:cNvSpPr txBox="1"/>
          <p:nvPr/>
        </p:nvSpPr>
        <p:spPr>
          <a:xfrm>
            <a:off x="6711981" y="5499954"/>
            <a:ext cx="340158" cy="461665"/>
          </a:xfrm>
          <a:prstGeom prst="rect">
            <a:avLst/>
          </a:prstGeom>
          <a:noFill/>
        </p:spPr>
        <p:txBody>
          <a:bodyPr wrap="none" rtlCol="0">
            <a:spAutoFit/>
          </a:bodyPr>
          <a:lstStyle/>
          <a:p>
            <a:r>
              <a:rPr lang="en-US" sz="2400" b="1" dirty="0"/>
              <a:t>3</a:t>
            </a:r>
            <a:endParaRPr lang="en-CA" sz="2400" b="1" dirty="0"/>
          </a:p>
        </p:txBody>
      </p:sp>
      <p:sp>
        <p:nvSpPr>
          <p:cNvPr id="46" name="TextBox 45"/>
          <p:cNvSpPr txBox="1"/>
          <p:nvPr/>
        </p:nvSpPr>
        <p:spPr>
          <a:xfrm>
            <a:off x="5658972" y="4767758"/>
            <a:ext cx="340158" cy="461665"/>
          </a:xfrm>
          <a:prstGeom prst="rect">
            <a:avLst/>
          </a:prstGeom>
          <a:noFill/>
        </p:spPr>
        <p:txBody>
          <a:bodyPr wrap="none" rtlCol="0">
            <a:spAutoFit/>
          </a:bodyPr>
          <a:lstStyle/>
          <a:p>
            <a:r>
              <a:rPr lang="en-US" sz="2400" b="1" dirty="0"/>
              <a:t>4</a:t>
            </a:r>
            <a:endParaRPr lang="en-CA" sz="2400" b="1" dirty="0"/>
          </a:p>
        </p:txBody>
      </p:sp>
      <p:sp>
        <p:nvSpPr>
          <p:cNvPr id="47" name="TextBox 46"/>
          <p:cNvSpPr txBox="1"/>
          <p:nvPr/>
        </p:nvSpPr>
        <p:spPr>
          <a:xfrm>
            <a:off x="6027205" y="3431892"/>
            <a:ext cx="340158" cy="461665"/>
          </a:xfrm>
          <a:prstGeom prst="rect">
            <a:avLst/>
          </a:prstGeom>
          <a:noFill/>
        </p:spPr>
        <p:txBody>
          <a:bodyPr wrap="none" rtlCol="0">
            <a:spAutoFit/>
          </a:bodyPr>
          <a:lstStyle/>
          <a:p>
            <a:r>
              <a:rPr lang="en-US" sz="2400" b="1" dirty="0"/>
              <a:t>5</a:t>
            </a:r>
            <a:endParaRPr lang="en-CA" sz="2400" b="1" dirty="0"/>
          </a:p>
        </p:txBody>
      </p:sp>
    </p:spTree>
    <p:extLst>
      <p:ext uri="{BB962C8B-B14F-4D97-AF65-F5344CB8AC3E}">
        <p14:creationId xmlns:p14="http://schemas.microsoft.com/office/powerpoint/2010/main" val="3626353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28</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If the 4 blue philosophers all grab the lower numbered chopsticks first, then the purple one cannot proceed – he’s also trying to grab chopstick number 1, and that one is gone.  He won’t grab number 5, leaving it for</a:t>
            </a:r>
            <a:br>
              <a:rPr lang="en-US" sz="3200" dirty="0"/>
            </a:br>
            <a:r>
              <a:rPr lang="en-US" sz="3200" dirty="0"/>
              <a:t>the philosopher between 4 and 5.</a:t>
            </a:r>
          </a:p>
          <a:p>
            <a:endParaRPr lang="en-US" sz="3200" dirty="0"/>
          </a:p>
          <a:p>
            <a:r>
              <a:rPr lang="en-US" sz="3200" dirty="0"/>
              <a:t>He will eat, then put them</a:t>
            </a:r>
            <a:br>
              <a:rPr lang="en-US" sz="3200" dirty="0"/>
            </a:br>
            <a:r>
              <a:rPr lang="en-US" sz="3200" dirty="0"/>
              <a:t>down, releasing 4 for the</a:t>
            </a:r>
            <a:br>
              <a:rPr lang="en-US" sz="3200" dirty="0"/>
            </a:br>
            <a:r>
              <a:rPr lang="en-US" sz="3200" dirty="0"/>
              <a:t>next one and so on.</a:t>
            </a:r>
          </a:p>
        </p:txBody>
      </p:sp>
      <p:grpSp>
        <p:nvGrpSpPr>
          <p:cNvPr id="44" name="Group 43"/>
          <p:cNvGrpSpPr/>
          <p:nvPr/>
        </p:nvGrpSpPr>
        <p:grpSpPr>
          <a:xfrm>
            <a:off x="5169515" y="2842345"/>
            <a:ext cx="3352857" cy="3186537"/>
            <a:chOff x="1916160" y="1451757"/>
            <a:chExt cx="4508659" cy="4285005"/>
          </a:xfrm>
        </p:grpSpPr>
        <p:sp>
          <p:nvSpPr>
            <p:cNvPr id="2" name="Oval 1"/>
            <p:cNvSpPr/>
            <p:nvPr/>
          </p:nvSpPr>
          <p:spPr>
            <a:xfrm>
              <a:off x="2968831" y="2660073"/>
              <a:ext cx="2389265" cy="2404649"/>
            </a:xfrm>
            <a:prstGeom prst="ellipse">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nvGrpSpPr>
            <p:cNvPr id="6" name="Group 5"/>
            <p:cNvGrpSpPr/>
            <p:nvPr/>
          </p:nvGrpSpPr>
          <p:grpSpPr>
            <a:xfrm rot="900000">
              <a:off x="1916160" y="2924505"/>
              <a:ext cx="1098467" cy="760021"/>
              <a:chOff x="736270" y="1900052"/>
              <a:chExt cx="1098467" cy="760021"/>
            </a:xfrm>
            <a:effectLst/>
          </p:grpSpPr>
          <p:sp>
            <p:nvSpPr>
              <p:cNvPr id="4" name="Moon 3"/>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Oval 4"/>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9" name="Group 8"/>
            <p:cNvGrpSpPr/>
            <p:nvPr/>
          </p:nvGrpSpPr>
          <p:grpSpPr>
            <a:xfrm rot="16200000" flipH="1" flipV="1">
              <a:off x="3614229" y="1620980"/>
              <a:ext cx="1098467" cy="760021"/>
              <a:chOff x="736270" y="1900052"/>
              <a:chExt cx="1098467" cy="760021"/>
            </a:xfrm>
            <a:effectLst/>
          </p:grpSpPr>
          <p:sp>
            <p:nvSpPr>
              <p:cNvPr id="10" name="Moon 9"/>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Oval 10"/>
              <p:cNvSpPr/>
              <p:nvPr/>
            </p:nvSpPr>
            <p:spPr>
              <a:xfrm>
                <a:off x="1027215" y="1900052"/>
                <a:ext cx="807522" cy="760021"/>
              </a:xfrm>
              <a:prstGeom prst="ellipse">
                <a:avLst/>
              </a:prstGeom>
              <a:solidFill>
                <a:srgbClr val="7030A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12" name="Group 11"/>
            <p:cNvGrpSpPr/>
            <p:nvPr/>
          </p:nvGrpSpPr>
          <p:grpSpPr>
            <a:xfrm rot="20700000" flipH="1">
              <a:off x="5326352" y="2936089"/>
              <a:ext cx="1098467" cy="760021"/>
              <a:chOff x="736270" y="1900052"/>
              <a:chExt cx="1098467" cy="760021"/>
            </a:xfrm>
            <a:effectLst/>
          </p:grpSpPr>
          <p:sp>
            <p:nvSpPr>
              <p:cNvPr id="13" name="Moon 12"/>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4" name="Oval 13"/>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15" name="Group 14"/>
            <p:cNvGrpSpPr/>
            <p:nvPr/>
          </p:nvGrpSpPr>
          <p:grpSpPr>
            <a:xfrm rot="18900000" flipV="1">
              <a:off x="2506367" y="4910384"/>
              <a:ext cx="1098467" cy="760021"/>
              <a:chOff x="736270" y="1900052"/>
              <a:chExt cx="1098467" cy="760021"/>
            </a:xfrm>
            <a:effectLst/>
          </p:grpSpPr>
          <p:sp>
            <p:nvSpPr>
              <p:cNvPr id="16" name="Moon 15"/>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7" name="Oval 16"/>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21" name="Group 20"/>
            <p:cNvGrpSpPr/>
            <p:nvPr/>
          </p:nvGrpSpPr>
          <p:grpSpPr>
            <a:xfrm rot="2700000" flipH="1" flipV="1">
              <a:off x="4849079" y="4807518"/>
              <a:ext cx="1098467" cy="760021"/>
              <a:chOff x="736270" y="1900052"/>
              <a:chExt cx="1098467" cy="760021"/>
            </a:xfrm>
            <a:effectLst/>
          </p:grpSpPr>
          <p:sp>
            <p:nvSpPr>
              <p:cNvPr id="22" name="Moon 21"/>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3" name="Oval 22"/>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7" name="Oval 6"/>
            <p:cNvSpPr/>
            <p:nvPr/>
          </p:nvSpPr>
          <p:spPr>
            <a:xfrm>
              <a:off x="3367838" y="4230544"/>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4" name="Oval 23"/>
            <p:cNvSpPr/>
            <p:nvPr/>
          </p:nvSpPr>
          <p:spPr>
            <a:xfrm>
              <a:off x="3070197" y="3294641"/>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5" name="Oval 24"/>
            <p:cNvSpPr/>
            <p:nvPr/>
          </p:nvSpPr>
          <p:spPr>
            <a:xfrm>
              <a:off x="4352207" y="4205000"/>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6" name="Oval 25"/>
            <p:cNvSpPr/>
            <p:nvPr/>
          </p:nvSpPr>
          <p:spPr>
            <a:xfrm>
              <a:off x="4603312" y="3321696"/>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7" name="Oval 26"/>
            <p:cNvSpPr/>
            <p:nvPr/>
          </p:nvSpPr>
          <p:spPr>
            <a:xfrm>
              <a:off x="3842222" y="2753675"/>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30" name="Straight Connector 29"/>
            <p:cNvCxnSpPr/>
            <p:nvPr/>
          </p:nvCxnSpPr>
          <p:spPr>
            <a:xfrm>
              <a:off x="3487874" y="2907208"/>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4505867" y="2905404"/>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4199693" y="4386142"/>
              <a:ext cx="4418" cy="59874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6000000">
              <a:off x="3272576" y="3866444"/>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15600000" flipH="1">
              <a:off x="4750141" y="3869592"/>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3932309" y="2838891"/>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0" name="Oval 39"/>
            <p:cNvSpPr/>
            <p:nvPr/>
          </p:nvSpPr>
          <p:spPr>
            <a:xfrm>
              <a:off x="3173079" y="3374529"/>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1" name="Oval 40"/>
            <p:cNvSpPr/>
            <p:nvPr/>
          </p:nvSpPr>
          <p:spPr>
            <a:xfrm>
              <a:off x="4697034" y="3396322"/>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2" name="Oval 41"/>
            <p:cNvSpPr/>
            <p:nvPr/>
          </p:nvSpPr>
          <p:spPr>
            <a:xfrm>
              <a:off x="3457400" y="4306839"/>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3" name="Oval 42"/>
            <p:cNvSpPr/>
            <p:nvPr/>
          </p:nvSpPr>
          <p:spPr>
            <a:xfrm>
              <a:off x="4444055" y="4276441"/>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18" name="TextBox 17"/>
          <p:cNvSpPr txBox="1"/>
          <p:nvPr/>
        </p:nvSpPr>
        <p:spPr>
          <a:xfrm>
            <a:off x="7286509" y="3504567"/>
            <a:ext cx="340158" cy="461665"/>
          </a:xfrm>
          <a:prstGeom prst="rect">
            <a:avLst/>
          </a:prstGeom>
          <a:noFill/>
        </p:spPr>
        <p:txBody>
          <a:bodyPr wrap="none" rtlCol="0">
            <a:spAutoFit/>
          </a:bodyPr>
          <a:lstStyle/>
          <a:p>
            <a:r>
              <a:rPr lang="en-US" sz="2400" b="1" dirty="0"/>
              <a:t>1</a:t>
            </a:r>
            <a:endParaRPr lang="en-CA" sz="2400" b="1" dirty="0"/>
          </a:p>
        </p:txBody>
      </p:sp>
      <p:sp>
        <p:nvSpPr>
          <p:cNvPr id="37" name="TextBox 36"/>
          <p:cNvSpPr txBox="1"/>
          <p:nvPr/>
        </p:nvSpPr>
        <p:spPr>
          <a:xfrm>
            <a:off x="7676737" y="4714540"/>
            <a:ext cx="340158" cy="461665"/>
          </a:xfrm>
          <a:prstGeom prst="rect">
            <a:avLst/>
          </a:prstGeom>
          <a:noFill/>
        </p:spPr>
        <p:txBody>
          <a:bodyPr wrap="none" rtlCol="0">
            <a:spAutoFit/>
          </a:bodyPr>
          <a:lstStyle/>
          <a:p>
            <a:r>
              <a:rPr lang="en-US" sz="2400" b="1" dirty="0"/>
              <a:t>2</a:t>
            </a:r>
            <a:endParaRPr lang="en-CA" sz="2400" b="1" dirty="0"/>
          </a:p>
        </p:txBody>
      </p:sp>
      <p:sp>
        <p:nvSpPr>
          <p:cNvPr id="45" name="TextBox 44"/>
          <p:cNvSpPr txBox="1"/>
          <p:nvPr/>
        </p:nvSpPr>
        <p:spPr>
          <a:xfrm>
            <a:off x="6711981" y="5499954"/>
            <a:ext cx="340158" cy="461665"/>
          </a:xfrm>
          <a:prstGeom prst="rect">
            <a:avLst/>
          </a:prstGeom>
          <a:noFill/>
        </p:spPr>
        <p:txBody>
          <a:bodyPr wrap="none" rtlCol="0">
            <a:spAutoFit/>
          </a:bodyPr>
          <a:lstStyle/>
          <a:p>
            <a:r>
              <a:rPr lang="en-US" sz="2400" b="1" dirty="0"/>
              <a:t>3</a:t>
            </a:r>
            <a:endParaRPr lang="en-CA" sz="2400" b="1" dirty="0"/>
          </a:p>
        </p:txBody>
      </p:sp>
      <p:sp>
        <p:nvSpPr>
          <p:cNvPr id="46" name="TextBox 45"/>
          <p:cNvSpPr txBox="1"/>
          <p:nvPr/>
        </p:nvSpPr>
        <p:spPr>
          <a:xfrm>
            <a:off x="5658972" y="4767758"/>
            <a:ext cx="340158" cy="461665"/>
          </a:xfrm>
          <a:prstGeom prst="rect">
            <a:avLst/>
          </a:prstGeom>
          <a:noFill/>
        </p:spPr>
        <p:txBody>
          <a:bodyPr wrap="none" rtlCol="0">
            <a:spAutoFit/>
          </a:bodyPr>
          <a:lstStyle/>
          <a:p>
            <a:r>
              <a:rPr lang="en-US" sz="2400" b="1" dirty="0"/>
              <a:t>4</a:t>
            </a:r>
            <a:endParaRPr lang="en-CA" sz="2400" b="1" dirty="0"/>
          </a:p>
        </p:txBody>
      </p:sp>
      <p:sp>
        <p:nvSpPr>
          <p:cNvPr id="47" name="TextBox 46"/>
          <p:cNvSpPr txBox="1"/>
          <p:nvPr/>
        </p:nvSpPr>
        <p:spPr>
          <a:xfrm>
            <a:off x="6027205" y="3431892"/>
            <a:ext cx="340158" cy="461665"/>
          </a:xfrm>
          <a:prstGeom prst="rect">
            <a:avLst/>
          </a:prstGeom>
          <a:noFill/>
        </p:spPr>
        <p:txBody>
          <a:bodyPr wrap="none" rtlCol="0">
            <a:spAutoFit/>
          </a:bodyPr>
          <a:lstStyle/>
          <a:p>
            <a:r>
              <a:rPr lang="en-US" sz="2400" b="1" dirty="0"/>
              <a:t>5</a:t>
            </a:r>
            <a:endParaRPr lang="en-CA" sz="2400" b="1" dirty="0"/>
          </a:p>
        </p:txBody>
      </p:sp>
    </p:spTree>
    <p:extLst>
      <p:ext uri="{BB962C8B-B14F-4D97-AF65-F5344CB8AC3E}">
        <p14:creationId xmlns:p14="http://schemas.microsoft.com/office/powerpoint/2010/main" val="3895961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29</a:t>
            </a:fld>
            <a:endParaRPr lang="en-US"/>
          </a:p>
        </p:txBody>
      </p:sp>
      <p:sp>
        <p:nvSpPr>
          <p:cNvPr id="8" name="Rectangle 7"/>
          <p:cNvSpPr/>
          <p:nvPr/>
        </p:nvSpPr>
        <p:spPr>
          <a:xfrm>
            <a:off x="511655" y="665017"/>
            <a:ext cx="8228584" cy="2554545"/>
          </a:xfrm>
          <a:prstGeom prst="rect">
            <a:avLst/>
          </a:prstGeom>
        </p:spPr>
        <p:txBody>
          <a:bodyPr wrap="square">
            <a:spAutoFit/>
          </a:bodyPr>
          <a:lstStyle/>
          <a:p>
            <a:r>
              <a:rPr lang="en-US" sz="3200" dirty="0"/>
              <a:t>The key is controlling the order that resources are obtained. By enforcing the “Get the lower numbered one first”, we’ve changed the possibility of everyone only getting part of what they need to proceed.</a:t>
            </a:r>
          </a:p>
        </p:txBody>
      </p:sp>
      <p:grpSp>
        <p:nvGrpSpPr>
          <p:cNvPr id="44" name="Group 43"/>
          <p:cNvGrpSpPr/>
          <p:nvPr/>
        </p:nvGrpSpPr>
        <p:grpSpPr>
          <a:xfrm>
            <a:off x="5169515" y="2842345"/>
            <a:ext cx="3352857" cy="3186537"/>
            <a:chOff x="1916160" y="1451757"/>
            <a:chExt cx="4508659" cy="4285005"/>
          </a:xfrm>
        </p:grpSpPr>
        <p:sp>
          <p:nvSpPr>
            <p:cNvPr id="2" name="Oval 1"/>
            <p:cNvSpPr/>
            <p:nvPr/>
          </p:nvSpPr>
          <p:spPr>
            <a:xfrm>
              <a:off x="2968831" y="2660073"/>
              <a:ext cx="2389265" cy="2404649"/>
            </a:xfrm>
            <a:prstGeom prst="ellipse">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nvGrpSpPr>
            <p:cNvPr id="6" name="Group 5"/>
            <p:cNvGrpSpPr/>
            <p:nvPr/>
          </p:nvGrpSpPr>
          <p:grpSpPr>
            <a:xfrm rot="900000">
              <a:off x="1916160" y="2924505"/>
              <a:ext cx="1098467" cy="760021"/>
              <a:chOff x="736270" y="1900052"/>
              <a:chExt cx="1098467" cy="760021"/>
            </a:xfrm>
            <a:effectLst/>
          </p:grpSpPr>
          <p:sp>
            <p:nvSpPr>
              <p:cNvPr id="4" name="Moon 3"/>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Oval 4"/>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9" name="Group 8"/>
            <p:cNvGrpSpPr/>
            <p:nvPr/>
          </p:nvGrpSpPr>
          <p:grpSpPr>
            <a:xfrm rot="16200000" flipH="1" flipV="1">
              <a:off x="3614229" y="1620980"/>
              <a:ext cx="1098467" cy="760021"/>
              <a:chOff x="736270" y="1900052"/>
              <a:chExt cx="1098467" cy="760021"/>
            </a:xfrm>
            <a:effectLst/>
          </p:grpSpPr>
          <p:sp>
            <p:nvSpPr>
              <p:cNvPr id="10" name="Moon 9"/>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Oval 10"/>
              <p:cNvSpPr/>
              <p:nvPr/>
            </p:nvSpPr>
            <p:spPr>
              <a:xfrm>
                <a:off x="1027215" y="1900052"/>
                <a:ext cx="807522" cy="760021"/>
              </a:xfrm>
              <a:prstGeom prst="ellipse">
                <a:avLst/>
              </a:prstGeom>
              <a:solidFill>
                <a:srgbClr val="7030A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12" name="Group 11"/>
            <p:cNvGrpSpPr/>
            <p:nvPr/>
          </p:nvGrpSpPr>
          <p:grpSpPr>
            <a:xfrm rot="20700000" flipH="1">
              <a:off x="5326352" y="2936089"/>
              <a:ext cx="1098467" cy="760021"/>
              <a:chOff x="736270" y="1900052"/>
              <a:chExt cx="1098467" cy="760021"/>
            </a:xfrm>
            <a:effectLst/>
          </p:grpSpPr>
          <p:sp>
            <p:nvSpPr>
              <p:cNvPr id="13" name="Moon 12"/>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4" name="Oval 13"/>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15" name="Group 14"/>
            <p:cNvGrpSpPr/>
            <p:nvPr/>
          </p:nvGrpSpPr>
          <p:grpSpPr>
            <a:xfrm rot="18900000" flipV="1">
              <a:off x="2506367" y="4910384"/>
              <a:ext cx="1098467" cy="760021"/>
              <a:chOff x="736270" y="1900052"/>
              <a:chExt cx="1098467" cy="760021"/>
            </a:xfrm>
            <a:effectLst/>
          </p:grpSpPr>
          <p:sp>
            <p:nvSpPr>
              <p:cNvPr id="16" name="Moon 15"/>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7" name="Oval 16"/>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21" name="Group 20"/>
            <p:cNvGrpSpPr/>
            <p:nvPr/>
          </p:nvGrpSpPr>
          <p:grpSpPr>
            <a:xfrm rot="2700000" flipH="1" flipV="1">
              <a:off x="4849079" y="4807518"/>
              <a:ext cx="1098467" cy="760021"/>
              <a:chOff x="736270" y="1900052"/>
              <a:chExt cx="1098467" cy="760021"/>
            </a:xfrm>
            <a:effectLst/>
          </p:grpSpPr>
          <p:sp>
            <p:nvSpPr>
              <p:cNvPr id="22" name="Moon 21"/>
              <p:cNvSpPr/>
              <p:nvPr/>
            </p:nvSpPr>
            <p:spPr>
              <a:xfrm>
                <a:off x="736270" y="1900052"/>
                <a:ext cx="581891" cy="760021"/>
              </a:xfrm>
              <a:prstGeom prst="moon">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3" name="Oval 22"/>
              <p:cNvSpPr/>
              <p:nvPr/>
            </p:nvSpPr>
            <p:spPr>
              <a:xfrm>
                <a:off x="1027215" y="1900052"/>
                <a:ext cx="807522" cy="76002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7" name="Oval 6"/>
            <p:cNvSpPr/>
            <p:nvPr/>
          </p:nvSpPr>
          <p:spPr>
            <a:xfrm>
              <a:off x="3367838" y="4230544"/>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4" name="Oval 23"/>
            <p:cNvSpPr/>
            <p:nvPr/>
          </p:nvSpPr>
          <p:spPr>
            <a:xfrm>
              <a:off x="3070197" y="3294641"/>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5" name="Oval 24"/>
            <p:cNvSpPr/>
            <p:nvPr/>
          </p:nvSpPr>
          <p:spPr>
            <a:xfrm>
              <a:off x="4352207" y="4205000"/>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6" name="Oval 25"/>
            <p:cNvSpPr/>
            <p:nvPr/>
          </p:nvSpPr>
          <p:spPr>
            <a:xfrm>
              <a:off x="4603312" y="3321696"/>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7" name="Oval 26"/>
            <p:cNvSpPr/>
            <p:nvPr/>
          </p:nvSpPr>
          <p:spPr>
            <a:xfrm>
              <a:off x="3842222" y="2753675"/>
              <a:ext cx="642479" cy="578920"/>
            </a:xfrm>
            <a:prstGeom prst="ellipse">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30" name="Straight Connector 29"/>
            <p:cNvCxnSpPr/>
            <p:nvPr/>
          </p:nvCxnSpPr>
          <p:spPr>
            <a:xfrm>
              <a:off x="3487874" y="2907208"/>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4505867" y="2905404"/>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4199693" y="4386142"/>
              <a:ext cx="4418" cy="59874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6000000">
              <a:off x="3272576" y="3866444"/>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15600000" flipH="1">
              <a:off x="4750141" y="3869592"/>
              <a:ext cx="335158" cy="4943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3932309" y="2838891"/>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0" name="Oval 39"/>
            <p:cNvSpPr/>
            <p:nvPr/>
          </p:nvSpPr>
          <p:spPr>
            <a:xfrm>
              <a:off x="3173079" y="3374529"/>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1" name="Oval 40"/>
            <p:cNvSpPr/>
            <p:nvPr/>
          </p:nvSpPr>
          <p:spPr>
            <a:xfrm>
              <a:off x="4697034" y="3396322"/>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2" name="Oval 41"/>
            <p:cNvSpPr/>
            <p:nvPr/>
          </p:nvSpPr>
          <p:spPr>
            <a:xfrm>
              <a:off x="3457400" y="4306839"/>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3" name="Oval 42"/>
            <p:cNvSpPr/>
            <p:nvPr/>
          </p:nvSpPr>
          <p:spPr>
            <a:xfrm>
              <a:off x="4444055" y="4276441"/>
              <a:ext cx="449071" cy="43603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18" name="TextBox 17"/>
          <p:cNvSpPr txBox="1"/>
          <p:nvPr/>
        </p:nvSpPr>
        <p:spPr>
          <a:xfrm>
            <a:off x="7286509" y="3504567"/>
            <a:ext cx="340158" cy="461665"/>
          </a:xfrm>
          <a:prstGeom prst="rect">
            <a:avLst/>
          </a:prstGeom>
          <a:noFill/>
        </p:spPr>
        <p:txBody>
          <a:bodyPr wrap="none" rtlCol="0">
            <a:spAutoFit/>
          </a:bodyPr>
          <a:lstStyle/>
          <a:p>
            <a:r>
              <a:rPr lang="en-US" sz="2400" b="1" dirty="0"/>
              <a:t>1</a:t>
            </a:r>
            <a:endParaRPr lang="en-CA" sz="2400" b="1" dirty="0"/>
          </a:p>
        </p:txBody>
      </p:sp>
      <p:sp>
        <p:nvSpPr>
          <p:cNvPr id="37" name="TextBox 36"/>
          <p:cNvSpPr txBox="1"/>
          <p:nvPr/>
        </p:nvSpPr>
        <p:spPr>
          <a:xfrm>
            <a:off x="7676737" y="4714540"/>
            <a:ext cx="340158" cy="461665"/>
          </a:xfrm>
          <a:prstGeom prst="rect">
            <a:avLst/>
          </a:prstGeom>
          <a:noFill/>
        </p:spPr>
        <p:txBody>
          <a:bodyPr wrap="none" rtlCol="0">
            <a:spAutoFit/>
          </a:bodyPr>
          <a:lstStyle/>
          <a:p>
            <a:r>
              <a:rPr lang="en-US" sz="2400" b="1" dirty="0"/>
              <a:t>2</a:t>
            </a:r>
            <a:endParaRPr lang="en-CA" sz="2400" b="1" dirty="0"/>
          </a:p>
        </p:txBody>
      </p:sp>
      <p:sp>
        <p:nvSpPr>
          <p:cNvPr id="45" name="TextBox 44"/>
          <p:cNvSpPr txBox="1"/>
          <p:nvPr/>
        </p:nvSpPr>
        <p:spPr>
          <a:xfrm>
            <a:off x="6711981" y="5499954"/>
            <a:ext cx="340158" cy="461665"/>
          </a:xfrm>
          <a:prstGeom prst="rect">
            <a:avLst/>
          </a:prstGeom>
          <a:noFill/>
        </p:spPr>
        <p:txBody>
          <a:bodyPr wrap="none" rtlCol="0">
            <a:spAutoFit/>
          </a:bodyPr>
          <a:lstStyle/>
          <a:p>
            <a:r>
              <a:rPr lang="en-US" sz="2400" b="1" dirty="0"/>
              <a:t>3</a:t>
            </a:r>
            <a:endParaRPr lang="en-CA" sz="2400" b="1" dirty="0"/>
          </a:p>
        </p:txBody>
      </p:sp>
      <p:sp>
        <p:nvSpPr>
          <p:cNvPr id="46" name="TextBox 45"/>
          <p:cNvSpPr txBox="1"/>
          <p:nvPr/>
        </p:nvSpPr>
        <p:spPr>
          <a:xfrm>
            <a:off x="5658972" y="4767758"/>
            <a:ext cx="340158" cy="461665"/>
          </a:xfrm>
          <a:prstGeom prst="rect">
            <a:avLst/>
          </a:prstGeom>
          <a:noFill/>
        </p:spPr>
        <p:txBody>
          <a:bodyPr wrap="none" rtlCol="0">
            <a:spAutoFit/>
          </a:bodyPr>
          <a:lstStyle/>
          <a:p>
            <a:r>
              <a:rPr lang="en-US" sz="2400" b="1" dirty="0"/>
              <a:t>4</a:t>
            </a:r>
            <a:endParaRPr lang="en-CA" sz="2400" b="1" dirty="0"/>
          </a:p>
        </p:txBody>
      </p:sp>
      <p:sp>
        <p:nvSpPr>
          <p:cNvPr id="47" name="TextBox 46"/>
          <p:cNvSpPr txBox="1"/>
          <p:nvPr/>
        </p:nvSpPr>
        <p:spPr>
          <a:xfrm>
            <a:off x="6027205" y="3431892"/>
            <a:ext cx="340158" cy="461665"/>
          </a:xfrm>
          <a:prstGeom prst="rect">
            <a:avLst/>
          </a:prstGeom>
          <a:noFill/>
        </p:spPr>
        <p:txBody>
          <a:bodyPr wrap="none" rtlCol="0">
            <a:spAutoFit/>
          </a:bodyPr>
          <a:lstStyle/>
          <a:p>
            <a:r>
              <a:rPr lang="en-US" sz="2400" b="1" dirty="0"/>
              <a:t>5</a:t>
            </a:r>
            <a:endParaRPr lang="en-CA" sz="2400" b="1" dirty="0"/>
          </a:p>
        </p:txBody>
      </p:sp>
    </p:spTree>
    <p:extLst>
      <p:ext uri="{BB962C8B-B14F-4D97-AF65-F5344CB8AC3E}">
        <p14:creationId xmlns:p14="http://schemas.microsoft.com/office/powerpoint/2010/main" val="153793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Threading 101.</a:t>
            </a:r>
          </a:p>
          <a:p>
            <a:endParaRPr lang="en-US" sz="3200" dirty="0"/>
          </a:p>
          <a:p>
            <a:r>
              <a:rPr lang="en-US" sz="3200" dirty="0"/>
              <a:t>A computer program is a sequence of instructions (with some looping and branching).</a:t>
            </a:r>
          </a:p>
          <a:p>
            <a:endParaRPr lang="en-US" sz="3200" dirty="0"/>
          </a:p>
          <a:p>
            <a:r>
              <a:rPr lang="en-US" sz="3200" dirty="0"/>
              <a:t>It does one thing, then the next, then the next, in a simple and easy to understand order.</a:t>
            </a:r>
          </a:p>
          <a:p>
            <a:endParaRPr lang="en-US" sz="3200" dirty="0"/>
          </a:p>
          <a:p>
            <a:r>
              <a:rPr lang="en-US" sz="3200" dirty="0"/>
              <a:t>But what if you want to do TWO things at once (or three, or four…)</a:t>
            </a:r>
          </a:p>
          <a:p>
            <a:endParaRPr lang="en-US" sz="3200" dirty="0"/>
          </a:p>
          <a:p>
            <a:r>
              <a:rPr lang="en-US" sz="3200" dirty="0"/>
              <a:t>Threads are one way to do this.</a:t>
            </a:r>
          </a:p>
        </p:txBody>
      </p:sp>
    </p:spTree>
    <p:extLst>
      <p:ext uri="{BB962C8B-B14F-4D97-AF65-F5344CB8AC3E}">
        <p14:creationId xmlns:p14="http://schemas.microsoft.com/office/powerpoint/2010/main" val="3559471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30</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Deadlock</a:t>
            </a:r>
          </a:p>
          <a:p>
            <a:endParaRPr lang="en-US" sz="3200" dirty="0"/>
          </a:p>
          <a:p>
            <a:r>
              <a:rPr lang="en-US" sz="3200" dirty="0"/>
              <a:t>If we kill our philosophers off, it’s a situation called deadlock.</a:t>
            </a:r>
          </a:p>
          <a:p>
            <a:endParaRPr lang="en-US" sz="3200" dirty="0"/>
          </a:p>
          <a:p>
            <a:r>
              <a:rPr lang="en-US" sz="3200" dirty="0"/>
              <a:t>Deadlock merely means that two threads are each holding a resource that the other one is waiting for.</a:t>
            </a:r>
          </a:p>
          <a:p>
            <a:endParaRPr lang="en-US" sz="3200" dirty="0"/>
          </a:p>
          <a:p>
            <a:r>
              <a:rPr lang="en-US" sz="3200" dirty="0"/>
              <a:t>It is a sign of not enough thought when designing how your multi threaded program is going to work.</a:t>
            </a:r>
          </a:p>
        </p:txBody>
      </p:sp>
    </p:spTree>
    <p:extLst>
      <p:ext uri="{BB962C8B-B14F-4D97-AF65-F5344CB8AC3E}">
        <p14:creationId xmlns:p14="http://schemas.microsoft.com/office/powerpoint/2010/main" val="2881128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31</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What else can go wrong?</a:t>
            </a:r>
          </a:p>
          <a:p>
            <a:endParaRPr lang="en-US" sz="3200" dirty="0"/>
          </a:p>
          <a:p>
            <a:r>
              <a:rPr lang="en-US" sz="3200" dirty="0"/>
              <a:t>Shared access to variables – two things updating at the same time.</a:t>
            </a:r>
          </a:p>
          <a:p>
            <a:endParaRPr lang="en-US" sz="3200" dirty="0"/>
          </a:p>
          <a:p>
            <a:r>
              <a:rPr lang="en-US" sz="3200" dirty="0"/>
              <a:t>Consider a global variable </a:t>
            </a:r>
            <a:r>
              <a:rPr lang="en-US" sz="3200" dirty="0" err="1"/>
              <a:t>int</a:t>
            </a:r>
            <a:r>
              <a:rPr lang="en-US" sz="3200" dirty="0"/>
              <a:t> </a:t>
            </a:r>
            <a:r>
              <a:rPr lang="en-US" sz="3200" dirty="0" err="1"/>
              <a:t>i</a:t>
            </a:r>
            <a:r>
              <a:rPr lang="en-US" sz="3200" dirty="0"/>
              <a:t>;</a:t>
            </a:r>
          </a:p>
          <a:p>
            <a:endParaRPr lang="en-US" sz="3200" dirty="0"/>
          </a:p>
          <a:p>
            <a:r>
              <a:rPr lang="en-US" sz="3200" dirty="0"/>
              <a:t>And two threads that are each executing the line of code </a:t>
            </a:r>
            <a:r>
              <a:rPr lang="en-US" sz="3200" dirty="0" err="1"/>
              <a:t>i</a:t>
            </a:r>
            <a:r>
              <a:rPr lang="en-US" sz="3200" dirty="0"/>
              <a:t>++;</a:t>
            </a:r>
          </a:p>
          <a:p>
            <a:endParaRPr lang="en-US" sz="3200" dirty="0"/>
          </a:p>
          <a:p>
            <a:r>
              <a:rPr lang="en-US" sz="3200" dirty="0"/>
              <a:t>What can go wrong with that?</a:t>
            </a:r>
          </a:p>
        </p:txBody>
      </p:sp>
    </p:spTree>
    <p:extLst>
      <p:ext uri="{BB962C8B-B14F-4D97-AF65-F5344CB8AC3E}">
        <p14:creationId xmlns:p14="http://schemas.microsoft.com/office/powerpoint/2010/main" val="1516117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32</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What else can go wrong?</a:t>
            </a:r>
          </a:p>
          <a:p>
            <a:endParaRPr lang="en-US" sz="3200" dirty="0"/>
          </a:p>
          <a:p>
            <a:r>
              <a:rPr lang="en-US" sz="3200" dirty="0"/>
              <a:t>Shared access to variables – One writer, one reader at the same time – would you like ½ of your </a:t>
            </a:r>
            <a:r>
              <a:rPr lang="en-US" sz="3200" dirty="0" err="1"/>
              <a:t>int</a:t>
            </a:r>
            <a:r>
              <a:rPr lang="en-US" sz="3200" dirty="0"/>
              <a:t> now, and the rest to go?</a:t>
            </a:r>
          </a:p>
          <a:p>
            <a:endParaRPr lang="en-US" sz="3200" dirty="0"/>
          </a:p>
          <a:p>
            <a:r>
              <a:rPr lang="en-US" sz="3200" dirty="0"/>
              <a:t>Let’s switch to hex</a:t>
            </a:r>
          </a:p>
          <a:p>
            <a:r>
              <a:rPr lang="en-US" sz="3200" dirty="0"/>
              <a:t>unsigned short </a:t>
            </a:r>
            <a:r>
              <a:rPr lang="en-US" sz="3200" dirty="0" err="1"/>
              <a:t>i</a:t>
            </a:r>
            <a:r>
              <a:rPr lang="en-US" sz="3200" dirty="0"/>
              <a:t> = 0; // </a:t>
            </a:r>
            <a:r>
              <a:rPr lang="en-US" sz="3200" dirty="0" err="1"/>
              <a:t>i</a:t>
            </a:r>
            <a:r>
              <a:rPr lang="en-US" sz="3200" dirty="0"/>
              <a:t> is two bytes long</a:t>
            </a:r>
          </a:p>
          <a:p>
            <a:endParaRPr lang="en-US" sz="3200" dirty="0"/>
          </a:p>
          <a:p>
            <a:r>
              <a:rPr lang="en-US" sz="3200" dirty="0"/>
              <a:t>One thread runs </a:t>
            </a:r>
            <a:r>
              <a:rPr lang="en-US" sz="3200" dirty="0" err="1"/>
              <a:t>i</a:t>
            </a:r>
            <a:r>
              <a:rPr lang="en-US" sz="3200" dirty="0"/>
              <a:t> = 0xffff;</a:t>
            </a:r>
          </a:p>
          <a:p>
            <a:r>
              <a:rPr lang="en-US" sz="3200" dirty="0"/>
              <a:t>One thread runs </a:t>
            </a:r>
            <a:r>
              <a:rPr lang="en-US" sz="3200" dirty="0" err="1"/>
              <a:t>cout</a:t>
            </a:r>
            <a:r>
              <a:rPr lang="en-US" sz="3200" dirty="0"/>
              <a:t> &lt;&lt; </a:t>
            </a:r>
            <a:r>
              <a:rPr lang="en-US" sz="3200" dirty="0" err="1"/>
              <a:t>i</a:t>
            </a:r>
            <a:r>
              <a:rPr lang="en-US" sz="3200" dirty="0"/>
              <a:t> &lt;&lt; </a:t>
            </a:r>
            <a:r>
              <a:rPr lang="en-US" sz="3200" dirty="0" err="1"/>
              <a:t>endl</a:t>
            </a:r>
            <a:r>
              <a:rPr lang="en-US" sz="3200" dirty="0"/>
              <a:t>;</a:t>
            </a:r>
          </a:p>
        </p:txBody>
      </p:sp>
    </p:spTree>
    <p:extLst>
      <p:ext uri="{BB962C8B-B14F-4D97-AF65-F5344CB8AC3E}">
        <p14:creationId xmlns:p14="http://schemas.microsoft.com/office/powerpoint/2010/main" val="1141234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33</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err="1"/>
              <a:t>Mutexes</a:t>
            </a:r>
            <a:r>
              <a:rPr lang="en-US" sz="3200" dirty="0"/>
              <a:t> and locking blocks of code</a:t>
            </a:r>
          </a:p>
          <a:p>
            <a:endParaRPr lang="en-US" sz="3200" dirty="0"/>
          </a:p>
          <a:p>
            <a:r>
              <a:rPr lang="en-US" sz="3200" dirty="0"/>
              <a:t>If we can keep others out, then we’re safe. A </a:t>
            </a:r>
            <a:r>
              <a:rPr lang="en-US" sz="3200" dirty="0" err="1"/>
              <a:t>mutex</a:t>
            </a:r>
            <a:r>
              <a:rPr lang="en-US" sz="3200" dirty="0"/>
              <a:t> lets you do exactly that.</a:t>
            </a:r>
          </a:p>
          <a:p>
            <a:r>
              <a:rPr lang="en-US" sz="3200" dirty="0"/>
              <a:t>#include &lt;</a:t>
            </a:r>
            <a:r>
              <a:rPr lang="en-US" sz="3200" dirty="0" err="1"/>
              <a:t>mutex</a:t>
            </a:r>
            <a:r>
              <a:rPr lang="en-US" sz="3200" dirty="0"/>
              <a:t>&gt;</a:t>
            </a:r>
          </a:p>
          <a:p>
            <a:r>
              <a:rPr lang="en-US" sz="3200" dirty="0" err="1"/>
              <a:t>std</a:t>
            </a:r>
            <a:r>
              <a:rPr lang="en-US" sz="3200" dirty="0"/>
              <a:t>::</a:t>
            </a:r>
            <a:r>
              <a:rPr lang="en-US" sz="3200" dirty="0" err="1"/>
              <a:t>mutex</a:t>
            </a:r>
            <a:r>
              <a:rPr lang="en-US" sz="3200" dirty="0"/>
              <a:t> m;</a:t>
            </a:r>
          </a:p>
          <a:p>
            <a:r>
              <a:rPr lang="en-US" sz="3200" dirty="0" err="1"/>
              <a:t>int</a:t>
            </a:r>
            <a:r>
              <a:rPr lang="en-US" sz="3200" dirty="0"/>
              <a:t> </a:t>
            </a:r>
            <a:r>
              <a:rPr lang="en-US" sz="3200" dirty="0" err="1"/>
              <a:t>i</a:t>
            </a:r>
            <a:r>
              <a:rPr lang="en-US" sz="3200" dirty="0"/>
              <a:t> = 0;</a:t>
            </a:r>
          </a:p>
          <a:p>
            <a:r>
              <a:rPr lang="en-US" sz="3200" dirty="0"/>
              <a:t>{</a:t>
            </a:r>
          </a:p>
          <a:p>
            <a:r>
              <a:rPr lang="en-US" sz="3200" dirty="0"/>
              <a:t>	</a:t>
            </a:r>
            <a:r>
              <a:rPr lang="en-US" sz="3200" dirty="0" err="1"/>
              <a:t>m.lock</a:t>
            </a:r>
            <a:r>
              <a:rPr lang="en-US" sz="3200" dirty="0"/>
              <a:t>(); // only one thread allowed at a time</a:t>
            </a:r>
          </a:p>
          <a:p>
            <a:r>
              <a:rPr lang="en-US" sz="3200" dirty="0"/>
              <a:t>	</a:t>
            </a:r>
            <a:r>
              <a:rPr lang="en-US" sz="3200" dirty="0" err="1"/>
              <a:t>i</a:t>
            </a:r>
            <a:r>
              <a:rPr lang="en-US" sz="3200" dirty="0"/>
              <a:t>++;  // </a:t>
            </a:r>
            <a:r>
              <a:rPr lang="en-US" sz="3200" dirty="0" err="1"/>
              <a:t>i</a:t>
            </a:r>
            <a:r>
              <a:rPr lang="en-US" sz="3200" dirty="0"/>
              <a:t> is now safe.</a:t>
            </a:r>
            <a:br>
              <a:rPr lang="en-US" sz="3200" dirty="0"/>
            </a:br>
            <a:r>
              <a:rPr lang="en-US" sz="3200" dirty="0"/>
              <a:t>	</a:t>
            </a:r>
            <a:r>
              <a:rPr lang="en-US" sz="3200" dirty="0" err="1"/>
              <a:t>m.unlock</a:t>
            </a:r>
            <a:r>
              <a:rPr lang="en-US" sz="3200" dirty="0"/>
              <a:t>(); // all others sleep until this is hit</a:t>
            </a:r>
          </a:p>
          <a:p>
            <a:r>
              <a:rPr lang="en-US" sz="3200" dirty="0"/>
              <a:t>}</a:t>
            </a:r>
          </a:p>
        </p:txBody>
      </p:sp>
    </p:spTree>
    <p:extLst>
      <p:ext uri="{BB962C8B-B14F-4D97-AF65-F5344CB8AC3E}">
        <p14:creationId xmlns:p14="http://schemas.microsoft.com/office/powerpoint/2010/main" val="3395228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34</a:t>
            </a:fld>
            <a:endParaRPr lang="en-US"/>
          </a:p>
        </p:txBody>
      </p:sp>
      <p:sp>
        <p:nvSpPr>
          <p:cNvPr id="8" name="Rectangle 7"/>
          <p:cNvSpPr/>
          <p:nvPr/>
        </p:nvSpPr>
        <p:spPr>
          <a:xfrm>
            <a:off x="511655" y="665017"/>
            <a:ext cx="8228584" cy="4524315"/>
          </a:xfrm>
          <a:prstGeom prst="rect">
            <a:avLst/>
          </a:prstGeom>
        </p:spPr>
        <p:txBody>
          <a:bodyPr wrap="square">
            <a:spAutoFit/>
          </a:bodyPr>
          <a:lstStyle/>
          <a:p>
            <a:r>
              <a:rPr lang="en-US" sz="3200" dirty="0"/>
              <a:t>Unfortunately, just using </a:t>
            </a:r>
            <a:r>
              <a:rPr lang="en-US" sz="3200" dirty="0" err="1"/>
              <a:t>mutexes</a:t>
            </a:r>
            <a:r>
              <a:rPr lang="en-US" sz="3200" dirty="0"/>
              <a:t> is exactly what led to our restaurant full of dead philosophers – the </a:t>
            </a:r>
            <a:r>
              <a:rPr lang="en-US" sz="3200" dirty="0" err="1"/>
              <a:t>mutexes</a:t>
            </a:r>
            <a:r>
              <a:rPr lang="en-US" sz="3200" dirty="0"/>
              <a:t> in question were the chopsticks between them. We need to be more careful than that.</a:t>
            </a:r>
          </a:p>
          <a:p>
            <a:endParaRPr lang="en-US" sz="3200" dirty="0"/>
          </a:p>
          <a:p>
            <a:r>
              <a:rPr lang="en-US" sz="3200" dirty="0"/>
              <a:t>If a single thread (or a philosopher) needs to grab two (or more) </a:t>
            </a:r>
            <a:r>
              <a:rPr lang="en-US" sz="3200" dirty="0" err="1"/>
              <a:t>mutexes</a:t>
            </a:r>
            <a:r>
              <a:rPr lang="en-US" sz="3200" dirty="0"/>
              <a:t>, we have the opportunity for deadlock to occur.</a:t>
            </a:r>
          </a:p>
        </p:txBody>
      </p:sp>
    </p:spTree>
    <p:extLst>
      <p:ext uri="{BB962C8B-B14F-4D97-AF65-F5344CB8AC3E}">
        <p14:creationId xmlns:p14="http://schemas.microsoft.com/office/powerpoint/2010/main" val="2092231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35</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If you can guarantee that nothing needs more than one </a:t>
            </a:r>
            <a:r>
              <a:rPr lang="en-US" sz="3200" dirty="0" err="1"/>
              <a:t>mutex</a:t>
            </a:r>
            <a:r>
              <a:rPr lang="en-US" sz="3200" dirty="0"/>
              <a:t>, then you won’t ever have a deadlock condition.</a:t>
            </a:r>
          </a:p>
          <a:p>
            <a:endParaRPr lang="en-US" sz="3200" dirty="0"/>
          </a:p>
          <a:p>
            <a:r>
              <a:rPr lang="en-US" sz="3200" dirty="0"/>
              <a:t>Life is usually not that simple though.</a:t>
            </a:r>
          </a:p>
          <a:p>
            <a:endParaRPr lang="en-US" sz="3200" dirty="0"/>
          </a:p>
          <a:p>
            <a:r>
              <a:rPr lang="en-US" sz="3200" dirty="0"/>
              <a:t>You also want to be careful as to how LONG you keep the </a:t>
            </a:r>
            <a:r>
              <a:rPr lang="en-US" sz="3200" dirty="0" err="1"/>
              <a:t>mutex</a:t>
            </a:r>
            <a:r>
              <a:rPr lang="en-US" sz="3200" dirty="0"/>
              <a:t> – holding it for too long will result in your multithreaded program bottlenecked down to a single thread of execution.</a:t>
            </a:r>
          </a:p>
        </p:txBody>
      </p:sp>
    </p:spTree>
    <p:extLst>
      <p:ext uri="{BB962C8B-B14F-4D97-AF65-F5344CB8AC3E}">
        <p14:creationId xmlns:p14="http://schemas.microsoft.com/office/powerpoint/2010/main" val="4256821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36</a:t>
            </a:fld>
            <a:endParaRPr lang="en-US"/>
          </a:p>
        </p:txBody>
      </p:sp>
      <p:sp>
        <p:nvSpPr>
          <p:cNvPr id="8" name="Rectangle 7"/>
          <p:cNvSpPr/>
          <p:nvPr/>
        </p:nvSpPr>
        <p:spPr>
          <a:xfrm>
            <a:off x="511655" y="665017"/>
            <a:ext cx="8228584" cy="4524315"/>
          </a:xfrm>
          <a:prstGeom prst="rect">
            <a:avLst/>
          </a:prstGeom>
        </p:spPr>
        <p:txBody>
          <a:bodyPr wrap="square">
            <a:spAutoFit/>
          </a:bodyPr>
          <a:lstStyle/>
          <a:p>
            <a:r>
              <a:rPr lang="en-US" sz="3200" dirty="0" err="1"/>
              <a:t>std</a:t>
            </a:r>
            <a:r>
              <a:rPr lang="en-US" sz="3200" dirty="0"/>
              <a:t>::threads overview</a:t>
            </a:r>
          </a:p>
          <a:p>
            <a:endParaRPr lang="en-US" sz="3200" dirty="0"/>
          </a:p>
          <a:p>
            <a:r>
              <a:rPr lang="en-US" sz="3200" dirty="0"/>
              <a:t>The C++ standard library has many things in it – collections, IO, and yes, even thread support.</a:t>
            </a:r>
          </a:p>
          <a:p>
            <a:r>
              <a:rPr lang="en-US" sz="3200" dirty="0"/>
              <a:t>You need to include the correct header, and then use the </a:t>
            </a:r>
            <a:r>
              <a:rPr lang="en-US" sz="3200" dirty="0" err="1"/>
              <a:t>std</a:t>
            </a:r>
            <a:r>
              <a:rPr lang="en-US" sz="3200" dirty="0"/>
              <a:t> namespace:</a:t>
            </a:r>
          </a:p>
          <a:p>
            <a:endParaRPr lang="en-US" sz="3200" dirty="0"/>
          </a:p>
          <a:p>
            <a:r>
              <a:rPr lang="en-US" sz="3200" dirty="0"/>
              <a:t>#include &lt;thread&gt;</a:t>
            </a:r>
          </a:p>
          <a:p>
            <a:r>
              <a:rPr lang="en-US" sz="3200" dirty="0"/>
              <a:t>using namespace </a:t>
            </a:r>
            <a:r>
              <a:rPr lang="en-US" sz="3200" dirty="0" err="1"/>
              <a:t>std</a:t>
            </a:r>
            <a:r>
              <a:rPr lang="en-US" sz="3200" dirty="0"/>
              <a:t>;</a:t>
            </a:r>
          </a:p>
        </p:txBody>
      </p:sp>
    </p:spTree>
    <p:extLst>
      <p:ext uri="{BB962C8B-B14F-4D97-AF65-F5344CB8AC3E}">
        <p14:creationId xmlns:p14="http://schemas.microsoft.com/office/powerpoint/2010/main" val="3320495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37</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err="1"/>
              <a:t>std</a:t>
            </a:r>
            <a:r>
              <a:rPr lang="en-US" sz="3200" dirty="0"/>
              <a:t>::threads overview</a:t>
            </a:r>
          </a:p>
          <a:p>
            <a:endParaRPr lang="en-US" sz="3200" dirty="0"/>
          </a:p>
          <a:p>
            <a:r>
              <a:rPr lang="en-US" sz="3200" dirty="0"/>
              <a:t>Creating a thread that calls a function</a:t>
            </a:r>
          </a:p>
          <a:p>
            <a:r>
              <a:rPr lang="en-US" sz="3200" dirty="0"/>
              <a:t>void foo()</a:t>
            </a:r>
          </a:p>
          <a:p>
            <a:r>
              <a:rPr lang="en-US" sz="3200" dirty="0"/>
              <a:t>{</a:t>
            </a:r>
          </a:p>
          <a:p>
            <a:r>
              <a:rPr lang="en-US" sz="3200" dirty="0"/>
              <a:t>…</a:t>
            </a:r>
          </a:p>
          <a:p>
            <a:r>
              <a:rPr lang="en-US" sz="3200" dirty="0"/>
              <a:t>}</a:t>
            </a:r>
          </a:p>
          <a:p>
            <a:endParaRPr lang="en-US" sz="3200" dirty="0"/>
          </a:p>
          <a:p>
            <a:r>
              <a:rPr lang="en-US" sz="3200" dirty="0"/>
              <a:t>thread </a:t>
            </a:r>
            <a:r>
              <a:rPr lang="en-US" sz="3200" dirty="0" err="1"/>
              <a:t>someName</a:t>
            </a:r>
            <a:r>
              <a:rPr lang="en-US" sz="3200" dirty="0"/>
              <a:t>(foo);</a:t>
            </a:r>
          </a:p>
          <a:p>
            <a:endParaRPr lang="en-US" sz="3200" dirty="0"/>
          </a:p>
          <a:p>
            <a:r>
              <a:rPr lang="en-US" sz="3200" dirty="0"/>
              <a:t>Creates a thread variable called </a:t>
            </a:r>
            <a:r>
              <a:rPr lang="en-US" sz="3200" dirty="0" err="1"/>
              <a:t>someName</a:t>
            </a:r>
            <a:r>
              <a:rPr lang="en-US" sz="3200" dirty="0"/>
              <a:t>, and starts it executing foo in parallel.</a:t>
            </a:r>
          </a:p>
        </p:txBody>
      </p:sp>
    </p:spTree>
    <p:extLst>
      <p:ext uri="{BB962C8B-B14F-4D97-AF65-F5344CB8AC3E}">
        <p14:creationId xmlns:p14="http://schemas.microsoft.com/office/powerpoint/2010/main" val="2798387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38</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err="1"/>
              <a:t>std</a:t>
            </a:r>
            <a:r>
              <a:rPr lang="en-US" sz="3200" dirty="0"/>
              <a:t>::threads overview</a:t>
            </a:r>
          </a:p>
          <a:p>
            <a:endParaRPr lang="en-US" sz="3200" dirty="0"/>
          </a:p>
          <a:p>
            <a:r>
              <a:rPr lang="en-US" sz="3200" dirty="0"/>
              <a:t>Calling a function that takes arguments:</a:t>
            </a:r>
          </a:p>
          <a:p>
            <a:r>
              <a:rPr lang="en-US" sz="3200" dirty="0"/>
              <a:t>void foo(</a:t>
            </a:r>
            <a:r>
              <a:rPr lang="en-US" sz="3200" dirty="0" err="1"/>
              <a:t>int</a:t>
            </a:r>
            <a:r>
              <a:rPr lang="en-US" sz="3200" dirty="0"/>
              <a:t> x, </a:t>
            </a:r>
            <a:r>
              <a:rPr lang="en-US" sz="3200" dirty="0" err="1"/>
              <a:t>int</a:t>
            </a:r>
            <a:r>
              <a:rPr lang="en-US" sz="3200" dirty="0"/>
              <a:t> y)</a:t>
            </a:r>
          </a:p>
          <a:p>
            <a:r>
              <a:rPr lang="en-US" sz="3200" dirty="0"/>
              <a:t>{</a:t>
            </a:r>
          </a:p>
          <a:p>
            <a:r>
              <a:rPr lang="en-US" sz="3200" dirty="0"/>
              <a:t>…</a:t>
            </a:r>
          </a:p>
          <a:p>
            <a:r>
              <a:rPr lang="en-US" sz="3200" dirty="0"/>
              <a:t>}</a:t>
            </a:r>
          </a:p>
          <a:p>
            <a:endParaRPr lang="en-US" sz="3200" dirty="0"/>
          </a:p>
          <a:p>
            <a:r>
              <a:rPr lang="en-US" sz="3200" dirty="0"/>
              <a:t>thread </a:t>
            </a:r>
            <a:r>
              <a:rPr lang="en-US" sz="3200" dirty="0" err="1"/>
              <a:t>someName</a:t>
            </a:r>
            <a:r>
              <a:rPr lang="en-US" sz="3200" dirty="0"/>
              <a:t>(foo,7,10);</a:t>
            </a:r>
          </a:p>
          <a:p>
            <a:endParaRPr lang="en-US" sz="3200" dirty="0"/>
          </a:p>
          <a:p>
            <a:r>
              <a:rPr lang="en-US" sz="3200" dirty="0"/>
              <a:t>Just add the extra arguments after the function name you want the thread to run.</a:t>
            </a:r>
          </a:p>
        </p:txBody>
      </p:sp>
    </p:spTree>
    <p:extLst>
      <p:ext uri="{BB962C8B-B14F-4D97-AF65-F5344CB8AC3E}">
        <p14:creationId xmlns:p14="http://schemas.microsoft.com/office/powerpoint/2010/main" val="104520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39</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err="1"/>
              <a:t>std</a:t>
            </a:r>
            <a:r>
              <a:rPr lang="en-US" sz="3200" dirty="0"/>
              <a:t>::threads overview</a:t>
            </a:r>
          </a:p>
          <a:p>
            <a:endParaRPr lang="en-US" sz="3200" dirty="0"/>
          </a:p>
          <a:p>
            <a:r>
              <a:rPr lang="en-US" sz="3200" dirty="0"/>
              <a:t>Creating a thread that calls a member function</a:t>
            </a:r>
          </a:p>
          <a:p>
            <a:r>
              <a:rPr lang="en-US" sz="3200" dirty="0"/>
              <a:t>This is more complicated. You need to pass in the address of the method in the class, and then a pointer to the object you want to execute the method.</a:t>
            </a:r>
          </a:p>
          <a:p>
            <a:r>
              <a:rPr lang="en-US" sz="3200" dirty="0"/>
              <a:t>void </a:t>
            </a:r>
            <a:r>
              <a:rPr lang="en-US" sz="3200" dirty="0" err="1"/>
              <a:t>MyClass</a:t>
            </a:r>
            <a:r>
              <a:rPr lang="en-US" sz="3200" dirty="0"/>
              <a:t>::foo() {…}</a:t>
            </a:r>
          </a:p>
          <a:p>
            <a:r>
              <a:rPr lang="en-US" sz="3200" dirty="0"/>
              <a:t>void </a:t>
            </a:r>
            <a:r>
              <a:rPr lang="en-US" sz="3200" dirty="0" err="1"/>
              <a:t>MyClass</a:t>
            </a:r>
            <a:r>
              <a:rPr lang="en-US" sz="3200" dirty="0"/>
              <a:t>::bar(string </a:t>
            </a:r>
            <a:r>
              <a:rPr lang="en-US" sz="3200" dirty="0" err="1"/>
              <a:t>param</a:t>
            </a:r>
            <a:r>
              <a:rPr lang="en-US" sz="3200" dirty="0"/>
              <a:t>) {…}</a:t>
            </a:r>
          </a:p>
          <a:p>
            <a:r>
              <a:rPr lang="en-US" sz="3200" dirty="0" err="1"/>
              <a:t>MyClass</a:t>
            </a:r>
            <a:r>
              <a:rPr lang="en-US" sz="3200" dirty="0"/>
              <a:t> *</a:t>
            </a:r>
            <a:r>
              <a:rPr lang="en-US" sz="3200" dirty="0" err="1"/>
              <a:t>var</a:t>
            </a:r>
            <a:r>
              <a:rPr lang="en-US" sz="3200" dirty="0"/>
              <a:t> = new </a:t>
            </a:r>
            <a:r>
              <a:rPr lang="en-US" sz="3200" dirty="0" err="1"/>
              <a:t>MyClass</a:t>
            </a:r>
            <a:r>
              <a:rPr lang="en-US" sz="3200" dirty="0"/>
              <a:t>();</a:t>
            </a:r>
          </a:p>
          <a:p>
            <a:r>
              <a:rPr lang="en-US" sz="3200" dirty="0"/>
              <a:t>thread t1(&amp;</a:t>
            </a:r>
            <a:r>
              <a:rPr lang="en-US" sz="3200" dirty="0" err="1"/>
              <a:t>MyClass</a:t>
            </a:r>
            <a:r>
              <a:rPr lang="en-US" sz="3200" dirty="0"/>
              <a:t>::</a:t>
            </a:r>
            <a:r>
              <a:rPr lang="en-US" sz="3200" dirty="0" err="1"/>
              <a:t>foo,var</a:t>
            </a:r>
            <a:r>
              <a:rPr lang="en-US" sz="3200" dirty="0"/>
              <a:t>);</a:t>
            </a:r>
          </a:p>
          <a:p>
            <a:r>
              <a:rPr lang="en-US" sz="3200" dirty="0"/>
              <a:t>thread t2(&amp;</a:t>
            </a:r>
            <a:r>
              <a:rPr lang="en-US" sz="3200" dirty="0" err="1"/>
              <a:t>MyClass</a:t>
            </a:r>
            <a:r>
              <a:rPr lang="en-US" sz="3200" dirty="0"/>
              <a:t>::bar,</a:t>
            </a:r>
            <a:r>
              <a:rPr lang="en-US" sz="3200" dirty="0" err="1"/>
              <a:t>var</a:t>
            </a:r>
            <a:r>
              <a:rPr lang="en-US" sz="3200" dirty="0"/>
              <a:t>,”Hello”);</a:t>
            </a:r>
          </a:p>
        </p:txBody>
      </p:sp>
    </p:spTree>
    <p:extLst>
      <p:ext uri="{BB962C8B-B14F-4D97-AF65-F5344CB8AC3E}">
        <p14:creationId xmlns:p14="http://schemas.microsoft.com/office/powerpoint/2010/main" val="183072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Threading 101.</a:t>
            </a:r>
          </a:p>
          <a:p>
            <a:endParaRPr lang="en-US" sz="3200" dirty="0"/>
          </a:p>
          <a:p>
            <a:r>
              <a:rPr lang="en-US" sz="3200" dirty="0"/>
              <a:t>Lets look at how a single threaded program actually operates.</a:t>
            </a:r>
          </a:p>
          <a:p>
            <a:endParaRPr lang="en-US" sz="3200" dirty="0"/>
          </a:p>
          <a:p>
            <a:r>
              <a:rPr lang="en-US" sz="3200" dirty="0"/>
              <a:t>A computer has a set of instructions that it executes, one after the other.  </a:t>
            </a:r>
          </a:p>
          <a:p>
            <a:r>
              <a:rPr lang="en-US" sz="3200" dirty="0"/>
              <a:t>Data is moved from memory to registers, and manipulated, then written back to memory.  One of those registers, the relative instruction pointer, or RIP, keeps track of where the next instruction is.</a:t>
            </a:r>
          </a:p>
        </p:txBody>
      </p:sp>
    </p:spTree>
    <p:extLst>
      <p:ext uri="{BB962C8B-B14F-4D97-AF65-F5344CB8AC3E}">
        <p14:creationId xmlns:p14="http://schemas.microsoft.com/office/powerpoint/2010/main" val="473188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40</a:t>
            </a:fld>
            <a:endParaRPr lang="en-US"/>
          </a:p>
        </p:txBody>
      </p:sp>
      <p:sp>
        <p:nvSpPr>
          <p:cNvPr id="8" name="Rectangle 7"/>
          <p:cNvSpPr/>
          <p:nvPr/>
        </p:nvSpPr>
        <p:spPr>
          <a:xfrm>
            <a:off x="511655" y="665017"/>
            <a:ext cx="8228584" cy="4031873"/>
          </a:xfrm>
          <a:prstGeom prst="rect">
            <a:avLst/>
          </a:prstGeom>
        </p:spPr>
        <p:txBody>
          <a:bodyPr wrap="square">
            <a:spAutoFit/>
          </a:bodyPr>
          <a:lstStyle/>
          <a:p>
            <a:r>
              <a:rPr lang="en-US" sz="3200" dirty="0" err="1"/>
              <a:t>std</a:t>
            </a:r>
            <a:r>
              <a:rPr lang="en-US" sz="3200" dirty="0"/>
              <a:t>::threads overview</a:t>
            </a:r>
          </a:p>
          <a:p>
            <a:endParaRPr lang="en-US" sz="3200" dirty="0"/>
          </a:p>
          <a:p>
            <a:r>
              <a:rPr lang="en-US" sz="3200" dirty="0"/>
              <a:t>Waiting for a thread to complete</a:t>
            </a:r>
          </a:p>
          <a:p>
            <a:endParaRPr lang="en-US" sz="3200" dirty="0"/>
          </a:p>
          <a:p>
            <a:r>
              <a:rPr lang="en-US" sz="3200" dirty="0"/>
              <a:t>thread t(foo);</a:t>
            </a:r>
          </a:p>
          <a:p>
            <a:endParaRPr lang="en-US" sz="3200" dirty="0"/>
          </a:p>
          <a:p>
            <a:endParaRPr lang="en-US" sz="3200" dirty="0"/>
          </a:p>
          <a:p>
            <a:r>
              <a:rPr lang="en-US" sz="3200" dirty="0" err="1"/>
              <a:t>t.join</a:t>
            </a:r>
            <a:r>
              <a:rPr lang="en-US" sz="3200" dirty="0"/>
              <a:t>(); // wait for thread t to terminate</a:t>
            </a:r>
          </a:p>
        </p:txBody>
      </p:sp>
    </p:spTree>
    <p:extLst>
      <p:ext uri="{BB962C8B-B14F-4D97-AF65-F5344CB8AC3E}">
        <p14:creationId xmlns:p14="http://schemas.microsoft.com/office/powerpoint/2010/main" val="2185294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41</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err="1"/>
              <a:t>std</a:t>
            </a:r>
            <a:r>
              <a:rPr lang="en-US" sz="3200" dirty="0"/>
              <a:t>::threads overview</a:t>
            </a:r>
          </a:p>
          <a:p>
            <a:endParaRPr lang="en-US" sz="3200" dirty="0"/>
          </a:p>
          <a:p>
            <a:r>
              <a:rPr lang="en-US" sz="3200" dirty="0"/>
              <a:t>How to use a </a:t>
            </a:r>
            <a:r>
              <a:rPr lang="en-US" sz="3200" dirty="0" err="1"/>
              <a:t>mutex</a:t>
            </a:r>
            <a:r>
              <a:rPr lang="en-US" sz="3200" dirty="0"/>
              <a:t> to protect blocks of code the hard way.</a:t>
            </a:r>
          </a:p>
          <a:p>
            <a:r>
              <a:rPr lang="en-US" sz="3200" dirty="0"/>
              <a:t>#include &lt;</a:t>
            </a:r>
            <a:r>
              <a:rPr lang="en-US" sz="3200" dirty="0" err="1"/>
              <a:t>mutex</a:t>
            </a:r>
            <a:r>
              <a:rPr lang="en-US" sz="3200" dirty="0"/>
              <a:t>&gt;</a:t>
            </a:r>
          </a:p>
          <a:p>
            <a:r>
              <a:rPr lang="en-US" sz="3200" dirty="0"/>
              <a:t>using namespace </a:t>
            </a:r>
            <a:r>
              <a:rPr lang="en-US" sz="3200" dirty="0" err="1"/>
              <a:t>std</a:t>
            </a:r>
            <a:r>
              <a:rPr lang="en-US" sz="3200" dirty="0"/>
              <a:t>;</a:t>
            </a:r>
          </a:p>
          <a:p>
            <a:r>
              <a:rPr lang="en-US" sz="3200" dirty="0" err="1"/>
              <a:t>mutex</a:t>
            </a:r>
            <a:r>
              <a:rPr lang="en-US" sz="3200" dirty="0"/>
              <a:t> m; // </a:t>
            </a:r>
          </a:p>
          <a:p>
            <a:r>
              <a:rPr lang="en-US" sz="3200" dirty="0"/>
              <a:t>{</a:t>
            </a:r>
          </a:p>
          <a:p>
            <a:r>
              <a:rPr lang="en-US" sz="3200" dirty="0"/>
              <a:t>	</a:t>
            </a:r>
            <a:r>
              <a:rPr lang="en-US" sz="3200" dirty="0" err="1"/>
              <a:t>m.lock</a:t>
            </a:r>
            <a:r>
              <a:rPr lang="en-US" sz="3200" dirty="0"/>
              <a:t>();</a:t>
            </a:r>
          </a:p>
          <a:p>
            <a:r>
              <a:rPr lang="en-US" sz="3200" dirty="0"/>
              <a:t>	// some code</a:t>
            </a:r>
          </a:p>
          <a:p>
            <a:r>
              <a:rPr lang="en-US" sz="3200" dirty="0"/>
              <a:t>	</a:t>
            </a:r>
            <a:r>
              <a:rPr lang="en-US" sz="3200" dirty="0" err="1"/>
              <a:t>m.unlock</a:t>
            </a:r>
            <a:r>
              <a:rPr lang="en-US" sz="3200" dirty="0"/>
              <a:t>();</a:t>
            </a:r>
          </a:p>
          <a:p>
            <a:r>
              <a:rPr lang="en-US" sz="3200" dirty="0"/>
              <a:t>}</a:t>
            </a:r>
          </a:p>
        </p:txBody>
      </p:sp>
    </p:spTree>
    <p:extLst>
      <p:ext uri="{BB962C8B-B14F-4D97-AF65-F5344CB8AC3E}">
        <p14:creationId xmlns:p14="http://schemas.microsoft.com/office/powerpoint/2010/main" val="312099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42</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err="1"/>
              <a:t>std</a:t>
            </a:r>
            <a:r>
              <a:rPr lang="en-US" sz="3200" dirty="0"/>
              <a:t>::threads overview</a:t>
            </a:r>
          </a:p>
          <a:p>
            <a:endParaRPr lang="en-US" sz="3200" dirty="0"/>
          </a:p>
          <a:p>
            <a:r>
              <a:rPr lang="en-US" sz="3200" dirty="0"/>
              <a:t>Why the hard way? If anything goes wrong in the block of code in between the lock and unlock, then an exception may be tossed, and the unlock would never run.  This thread would hold the </a:t>
            </a:r>
            <a:r>
              <a:rPr lang="en-US" sz="3200" dirty="0" err="1"/>
              <a:t>mutex</a:t>
            </a:r>
            <a:r>
              <a:rPr lang="en-US" sz="3200" dirty="0"/>
              <a:t> forever.</a:t>
            </a:r>
          </a:p>
          <a:p>
            <a:endParaRPr lang="en-US" sz="3200" dirty="0"/>
          </a:p>
          <a:p>
            <a:r>
              <a:rPr lang="en-US" sz="3200" dirty="0"/>
              <a:t>This is obviously a bad thing.</a:t>
            </a:r>
          </a:p>
          <a:p>
            <a:endParaRPr lang="en-US" sz="3200" dirty="0"/>
          </a:p>
          <a:p>
            <a:r>
              <a:rPr lang="en-US" sz="3200" dirty="0"/>
              <a:t>We could catch anything that goes wrong, and unlock manually, but there is an easier way.</a:t>
            </a:r>
          </a:p>
        </p:txBody>
      </p:sp>
    </p:spTree>
    <p:extLst>
      <p:ext uri="{BB962C8B-B14F-4D97-AF65-F5344CB8AC3E}">
        <p14:creationId xmlns:p14="http://schemas.microsoft.com/office/powerpoint/2010/main" val="1555301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43</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err="1"/>
              <a:t>std</a:t>
            </a:r>
            <a:r>
              <a:rPr lang="en-US" sz="3200" dirty="0"/>
              <a:t>::threads overview</a:t>
            </a:r>
          </a:p>
          <a:p>
            <a:endParaRPr lang="en-US" sz="3200" dirty="0"/>
          </a:p>
          <a:p>
            <a:r>
              <a:rPr lang="en-US" sz="3200" dirty="0"/>
              <a:t>How to use a </a:t>
            </a:r>
            <a:r>
              <a:rPr lang="en-US" sz="3200" dirty="0" err="1"/>
              <a:t>mutex</a:t>
            </a:r>
            <a:r>
              <a:rPr lang="en-US" sz="3200" dirty="0"/>
              <a:t> and a lock guard to protect blocks of code the easy way.</a:t>
            </a:r>
          </a:p>
          <a:p>
            <a:endParaRPr lang="en-US" sz="3200" dirty="0"/>
          </a:p>
          <a:p>
            <a:r>
              <a:rPr lang="en-US" sz="3200" dirty="0" err="1"/>
              <a:t>mutex</a:t>
            </a:r>
            <a:r>
              <a:rPr lang="en-US" sz="3200" dirty="0"/>
              <a:t> m; // </a:t>
            </a:r>
            <a:r>
              <a:rPr lang="en-US" sz="3200" dirty="0" err="1"/>
              <a:t>std</a:t>
            </a:r>
            <a:r>
              <a:rPr lang="en-US" sz="3200" dirty="0"/>
              <a:t>::</a:t>
            </a:r>
            <a:r>
              <a:rPr lang="en-US" sz="3200" dirty="0" err="1"/>
              <a:t>mutex</a:t>
            </a:r>
            <a:r>
              <a:rPr lang="en-US" sz="3200" dirty="0"/>
              <a:t> is in &lt;thread&gt;</a:t>
            </a:r>
          </a:p>
          <a:p>
            <a:r>
              <a:rPr lang="en-US" sz="3200" dirty="0"/>
              <a:t>{</a:t>
            </a:r>
          </a:p>
          <a:p>
            <a:r>
              <a:rPr lang="en-US" sz="3200" dirty="0"/>
              <a:t>	</a:t>
            </a:r>
            <a:r>
              <a:rPr lang="en-US" sz="3200" dirty="0" err="1"/>
              <a:t>lock_guard</a:t>
            </a:r>
            <a:r>
              <a:rPr lang="en-US" sz="3200" dirty="0"/>
              <a:t>&lt;</a:t>
            </a:r>
            <a:r>
              <a:rPr lang="en-US" sz="3200" dirty="0" err="1"/>
              <a:t>mutex</a:t>
            </a:r>
            <a:r>
              <a:rPr lang="en-US" sz="3200" dirty="0"/>
              <a:t>&gt; </a:t>
            </a:r>
            <a:r>
              <a:rPr lang="en-US" sz="3200" dirty="0" err="1"/>
              <a:t>myLock</a:t>
            </a:r>
            <a:r>
              <a:rPr lang="en-US" sz="3200" dirty="0"/>
              <a:t>(m);</a:t>
            </a:r>
          </a:p>
          <a:p>
            <a:r>
              <a:rPr lang="en-US" sz="3200" dirty="0"/>
              <a:t>	// some code</a:t>
            </a:r>
          </a:p>
          <a:p>
            <a:r>
              <a:rPr lang="en-US" sz="3200" dirty="0"/>
              <a:t>}</a:t>
            </a:r>
          </a:p>
          <a:p>
            <a:endParaRPr lang="en-US" sz="3200" dirty="0"/>
          </a:p>
          <a:p>
            <a:r>
              <a:rPr lang="en-US" sz="3200" dirty="0"/>
              <a:t>Why don’t we need to unlock it?</a:t>
            </a:r>
          </a:p>
        </p:txBody>
      </p:sp>
    </p:spTree>
    <p:extLst>
      <p:ext uri="{BB962C8B-B14F-4D97-AF65-F5344CB8AC3E}">
        <p14:creationId xmlns:p14="http://schemas.microsoft.com/office/powerpoint/2010/main" val="1953309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44</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err="1"/>
              <a:t>std</a:t>
            </a:r>
            <a:r>
              <a:rPr lang="en-US" sz="3200" dirty="0"/>
              <a:t>::threads overview</a:t>
            </a:r>
          </a:p>
          <a:p>
            <a:endParaRPr lang="en-US" sz="3200" dirty="0"/>
          </a:p>
          <a:p>
            <a:r>
              <a:rPr lang="en-US" sz="3200" dirty="0"/>
              <a:t>The braces and variable scope are what makes this work.</a:t>
            </a:r>
          </a:p>
          <a:p>
            <a:endParaRPr lang="en-US" sz="3200" dirty="0"/>
          </a:p>
          <a:p>
            <a:r>
              <a:rPr lang="en-US" sz="3200" dirty="0"/>
              <a:t>We declared </a:t>
            </a:r>
            <a:r>
              <a:rPr lang="en-US" sz="3200" dirty="0" err="1"/>
              <a:t>myLock</a:t>
            </a:r>
            <a:r>
              <a:rPr lang="en-US" sz="3200" dirty="0"/>
              <a:t> inside the braces.  When that enclosing set of braces is exited, for whatever reason, </a:t>
            </a:r>
            <a:r>
              <a:rPr lang="en-US" sz="3200" dirty="0" err="1"/>
              <a:t>myLock</a:t>
            </a:r>
            <a:r>
              <a:rPr lang="en-US" sz="3200" dirty="0"/>
              <a:t> will be destroyed, and the </a:t>
            </a:r>
            <a:r>
              <a:rPr lang="en-US" sz="3200" dirty="0" err="1"/>
              <a:t>lock_guard</a:t>
            </a:r>
            <a:r>
              <a:rPr lang="en-US" sz="3200" dirty="0"/>
              <a:t> destructor code will execute.  </a:t>
            </a:r>
          </a:p>
          <a:p>
            <a:endParaRPr lang="en-US" sz="3200" dirty="0"/>
          </a:p>
          <a:p>
            <a:r>
              <a:rPr lang="en-US" sz="3200" dirty="0"/>
              <a:t>This code unlocks the </a:t>
            </a:r>
            <a:r>
              <a:rPr lang="en-US" sz="3200" dirty="0" err="1"/>
              <a:t>mutex</a:t>
            </a:r>
            <a:r>
              <a:rPr lang="en-US" sz="3200" dirty="0"/>
              <a:t> it is guarding.</a:t>
            </a:r>
          </a:p>
        </p:txBody>
      </p:sp>
    </p:spTree>
    <p:extLst>
      <p:ext uri="{BB962C8B-B14F-4D97-AF65-F5344CB8AC3E}">
        <p14:creationId xmlns:p14="http://schemas.microsoft.com/office/powerpoint/2010/main" val="120454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45</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Producer – consumer with </a:t>
            </a:r>
            <a:r>
              <a:rPr lang="en-US" sz="3200" dirty="0" err="1"/>
              <a:t>std</a:t>
            </a:r>
            <a:r>
              <a:rPr lang="en-US" sz="3200" dirty="0"/>
              <a:t>::threads</a:t>
            </a:r>
          </a:p>
          <a:p>
            <a:endParaRPr lang="en-US" sz="3200" dirty="0"/>
          </a:p>
          <a:p>
            <a:r>
              <a:rPr lang="en-US" sz="3200" dirty="0"/>
              <a:t>How to create (and protect) a message queue:</a:t>
            </a:r>
          </a:p>
          <a:p>
            <a:endParaRPr lang="en-US" sz="3200" dirty="0"/>
          </a:p>
          <a:p>
            <a:r>
              <a:rPr lang="en-US" sz="3200" dirty="0"/>
              <a:t>We need a separate class with a </a:t>
            </a:r>
            <a:r>
              <a:rPr lang="en-US" sz="3200" dirty="0" err="1"/>
              <a:t>mutex</a:t>
            </a:r>
            <a:r>
              <a:rPr lang="en-US" sz="3200" dirty="0"/>
              <a:t> to protect the actual queue.</a:t>
            </a:r>
          </a:p>
          <a:p>
            <a:endParaRPr lang="en-US" sz="3200" dirty="0"/>
          </a:p>
          <a:p>
            <a:r>
              <a:rPr lang="en-US" sz="3200" dirty="0"/>
              <a:t>We don’t need everything that a queue can do – just a few operations will suffice.</a:t>
            </a:r>
          </a:p>
          <a:p>
            <a:endParaRPr lang="en-US" sz="3200" dirty="0"/>
          </a:p>
          <a:p>
            <a:r>
              <a:rPr lang="en-US" sz="3200" dirty="0"/>
              <a:t>push, front, pop, empty, size.</a:t>
            </a:r>
          </a:p>
        </p:txBody>
      </p:sp>
    </p:spTree>
    <p:extLst>
      <p:ext uri="{BB962C8B-B14F-4D97-AF65-F5344CB8AC3E}">
        <p14:creationId xmlns:p14="http://schemas.microsoft.com/office/powerpoint/2010/main" val="810927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46</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Producer – consumer with </a:t>
            </a:r>
            <a:r>
              <a:rPr lang="en-US" sz="3200" dirty="0" err="1"/>
              <a:t>std</a:t>
            </a:r>
            <a:r>
              <a:rPr lang="en-US" sz="3200" dirty="0"/>
              <a:t>::threads</a:t>
            </a:r>
          </a:p>
          <a:p>
            <a:r>
              <a:rPr lang="en-US" sz="3200" dirty="0"/>
              <a:t>// this only holds strings – not getting into</a:t>
            </a:r>
          </a:p>
          <a:p>
            <a:r>
              <a:rPr lang="en-US" sz="3200" dirty="0"/>
              <a:t>// templates here</a:t>
            </a:r>
          </a:p>
          <a:p>
            <a:r>
              <a:rPr lang="en-US" sz="3200" dirty="0"/>
              <a:t>class </a:t>
            </a:r>
            <a:r>
              <a:rPr lang="en-US" sz="3200" dirty="0" err="1"/>
              <a:t>MessageQueueOfString</a:t>
            </a:r>
            <a:endParaRPr lang="en-US" sz="3200" dirty="0"/>
          </a:p>
          <a:p>
            <a:r>
              <a:rPr lang="en-US" sz="3200" dirty="0"/>
              <a:t>{</a:t>
            </a:r>
          </a:p>
          <a:p>
            <a:r>
              <a:rPr lang="en-US" sz="3200" dirty="0"/>
              <a:t>public:</a:t>
            </a:r>
          </a:p>
          <a:p>
            <a:r>
              <a:rPr lang="en-US" sz="3200" dirty="0"/>
              <a:t>	void push(string p);</a:t>
            </a:r>
          </a:p>
          <a:p>
            <a:r>
              <a:rPr lang="en-US" sz="3200" dirty="0"/>
              <a:t>	void pop();</a:t>
            </a:r>
          </a:p>
          <a:p>
            <a:r>
              <a:rPr lang="en-US" sz="3200" dirty="0"/>
              <a:t>	string front();</a:t>
            </a:r>
          </a:p>
          <a:p>
            <a:r>
              <a:rPr lang="en-US" sz="3200" dirty="0"/>
              <a:t>	</a:t>
            </a:r>
            <a:r>
              <a:rPr lang="en-US" sz="3200" dirty="0" err="1"/>
              <a:t>bool</a:t>
            </a:r>
            <a:r>
              <a:rPr lang="en-US" sz="3200" dirty="0"/>
              <a:t> empty();</a:t>
            </a:r>
          </a:p>
          <a:p>
            <a:r>
              <a:rPr lang="en-US" sz="3200" dirty="0"/>
              <a:t>	</a:t>
            </a:r>
            <a:r>
              <a:rPr lang="en-US" sz="3200" dirty="0" err="1"/>
              <a:t>int</a:t>
            </a:r>
            <a:r>
              <a:rPr lang="en-US" sz="3200" dirty="0"/>
              <a:t> size();</a:t>
            </a:r>
          </a:p>
          <a:p>
            <a:r>
              <a:rPr lang="en-US" sz="3200" dirty="0"/>
              <a:t>// continued on next slide</a:t>
            </a:r>
          </a:p>
        </p:txBody>
      </p:sp>
    </p:spTree>
    <p:extLst>
      <p:ext uri="{BB962C8B-B14F-4D97-AF65-F5344CB8AC3E}">
        <p14:creationId xmlns:p14="http://schemas.microsoft.com/office/powerpoint/2010/main" val="2479633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47</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Producer – consumer with </a:t>
            </a:r>
            <a:r>
              <a:rPr lang="en-US" sz="3200" dirty="0" err="1"/>
              <a:t>std</a:t>
            </a:r>
            <a:r>
              <a:rPr lang="en-US" sz="3200" dirty="0"/>
              <a:t>::threads</a:t>
            </a:r>
          </a:p>
          <a:p>
            <a:r>
              <a:rPr lang="en-US" sz="3200" dirty="0"/>
              <a:t>	</a:t>
            </a:r>
            <a:r>
              <a:rPr lang="en-US" sz="3200" dirty="0" err="1"/>
              <a:t>MessageQueueOfString</a:t>
            </a:r>
            <a:r>
              <a:rPr lang="en-US" sz="3200" dirty="0"/>
              <a:t>();</a:t>
            </a:r>
          </a:p>
          <a:p>
            <a:r>
              <a:rPr lang="en-US" sz="3200" dirty="0"/>
              <a:t>	virtual ~</a:t>
            </a:r>
            <a:r>
              <a:rPr lang="en-US" sz="3200" dirty="0" err="1"/>
              <a:t>MessageQueueOfString</a:t>
            </a:r>
            <a:r>
              <a:rPr lang="en-US" sz="3200" dirty="0"/>
              <a:t>();</a:t>
            </a:r>
          </a:p>
          <a:p>
            <a:r>
              <a:rPr lang="en-US" sz="3200" dirty="0"/>
              <a:t>private:</a:t>
            </a:r>
          </a:p>
          <a:p>
            <a:r>
              <a:rPr lang="en-US" sz="3200" dirty="0"/>
              <a:t>	</a:t>
            </a:r>
            <a:r>
              <a:rPr lang="en-US" sz="3200" dirty="0" err="1"/>
              <a:t>mutex</a:t>
            </a:r>
            <a:r>
              <a:rPr lang="en-US" sz="3200" dirty="0"/>
              <a:t> m;</a:t>
            </a:r>
          </a:p>
          <a:p>
            <a:r>
              <a:rPr lang="en-US" sz="3200" dirty="0"/>
              <a:t>	queue&lt;string&gt; </a:t>
            </a:r>
            <a:r>
              <a:rPr lang="en-US" sz="3200" dirty="0" err="1"/>
              <a:t>internalQueue</a:t>
            </a:r>
            <a:r>
              <a:rPr lang="en-US" sz="3200" dirty="0"/>
              <a:t>;</a:t>
            </a:r>
          </a:p>
          <a:p>
            <a:r>
              <a:rPr lang="en-US" sz="3200" dirty="0"/>
              <a:t>}</a:t>
            </a:r>
          </a:p>
          <a:p>
            <a:endParaRPr lang="en-US" sz="3200" dirty="0"/>
          </a:p>
          <a:p>
            <a:r>
              <a:rPr lang="en-US" sz="3200" dirty="0"/>
              <a:t>This is a wrapper class around an internal queue.  We’ve nearly implemented the decorator pattern, but not quite. More on that in a subsequent class.</a:t>
            </a:r>
          </a:p>
        </p:txBody>
      </p:sp>
    </p:spTree>
    <p:extLst>
      <p:ext uri="{BB962C8B-B14F-4D97-AF65-F5344CB8AC3E}">
        <p14:creationId xmlns:p14="http://schemas.microsoft.com/office/powerpoint/2010/main" val="16002669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48</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Producer – consumer with </a:t>
            </a:r>
            <a:r>
              <a:rPr lang="en-US" sz="3200" dirty="0" err="1"/>
              <a:t>std</a:t>
            </a:r>
            <a:r>
              <a:rPr lang="en-US" sz="3200" dirty="0"/>
              <a:t>::threads</a:t>
            </a:r>
          </a:p>
          <a:p>
            <a:endParaRPr lang="en-US" sz="3200" dirty="0"/>
          </a:p>
          <a:p>
            <a:r>
              <a:rPr lang="en-US" sz="3200" dirty="0"/>
              <a:t>Lets look at one of the methods:</a:t>
            </a:r>
          </a:p>
          <a:p>
            <a:endParaRPr lang="en-US" sz="3200" dirty="0"/>
          </a:p>
          <a:p>
            <a:r>
              <a:rPr lang="en-US" sz="3200" dirty="0"/>
              <a:t>void </a:t>
            </a:r>
            <a:r>
              <a:rPr lang="en-US" sz="3200" dirty="0" err="1"/>
              <a:t>MessageQueueOfString</a:t>
            </a:r>
            <a:r>
              <a:rPr lang="en-US" sz="3200" dirty="0"/>
              <a:t>::push(string p)</a:t>
            </a:r>
          </a:p>
          <a:p>
            <a:r>
              <a:rPr lang="en-US" sz="3200" dirty="0"/>
              <a:t>{</a:t>
            </a:r>
          </a:p>
          <a:p>
            <a:r>
              <a:rPr lang="en-US" sz="3200" dirty="0"/>
              <a:t>	</a:t>
            </a:r>
            <a:r>
              <a:rPr lang="en-US" sz="3200" dirty="0" err="1"/>
              <a:t>lock_guard</a:t>
            </a:r>
            <a:r>
              <a:rPr lang="en-US" sz="3200" dirty="0"/>
              <a:t>&lt;</a:t>
            </a:r>
            <a:r>
              <a:rPr lang="en-US" sz="3200" dirty="0" err="1"/>
              <a:t>mutex</a:t>
            </a:r>
            <a:r>
              <a:rPr lang="en-US" sz="3200" dirty="0"/>
              <a:t>&gt; lock(m);</a:t>
            </a:r>
          </a:p>
          <a:p>
            <a:r>
              <a:rPr lang="en-US" sz="3200" dirty="0"/>
              <a:t>	</a:t>
            </a:r>
            <a:r>
              <a:rPr lang="en-US" sz="3200" dirty="0" err="1"/>
              <a:t>internalQueue.push</a:t>
            </a:r>
            <a:r>
              <a:rPr lang="en-US" sz="3200" dirty="0"/>
              <a:t>(p);</a:t>
            </a:r>
          </a:p>
          <a:p>
            <a:r>
              <a:rPr lang="en-US" sz="3200" dirty="0"/>
              <a:t>}</a:t>
            </a:r>
          </a:p>
          <a:p>
            <a:endParaRPr lang="en-US" sz="3200" dirty="0"/>
          </a:p>
          <a:p>
            <a:r>
              <a:rPr lang="en-US" sz="3200" dirty="0"/>
              <a:t>Grab the lock, then perform the action. By doing the same thing for all methods, we’re safe.</a:t>
            </a:r>
          </a:p>
        </p:txBody>
      </p:sp>
    </p:spTree>
    <p:extLst>
      <p:ext uri="{BB962C8B-B14F-4D97-AF65-F5344CB8AC3E}">
        <p14:creationId xmlns:p14="http://schemas.microsoft.com/office/powerpoint/2010/main" val="3251891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49</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The in class assignment – Turn based to real time.</a:t>
            </a:r>
          </a:p>
          <a:p>
            <a:endParaRPr lang="en-US" sz="3200" dirty="0"/>
          </a:p>
          <a:p>
            <a:r>
              <a:rPr lang="en-US" sz="3200" dirty="0"/>
              <a:t>We could do this in a number of ways.</a:t>
            </a:r>
          </a:p>
          <a:p>
            <a:endParaRPr lang="en-US" sz="3200" dirty="0"/>
          </a:p>
          <a:p>
            <a:r>
              <a:rPr lang="en-US" sz="3200" dirty="0"/>
              <a:t>We’re going to use a proxy model for the enemies.</a:t>
            </a:r>
          </a:p>
          <a:p>
            <a:br>
              <a:rPr lang="en-US" sz="3200" dirty="0"/>
            </a:br>
            <a:r>
              <a:rPr lang="en-US" sz="3200" dirty="0"/>
              <a:t>This will watch a message queue for an updated state, and then keep the state internally. Views etc. that try to access the enemy will use the proxied values</a:t>
            </a:r>
          </a:p>
        </p:txBody>
      </p:sp>
    </p:spTree>
    <p:extLst>
      <p:ext uri="{BB962C8B-B14F-4D97-AF65-F5344CB8AC3E}">
        <p14:creationId xmlns:p14="http://schemas.microsoft.com/office/powerpoint/2010/main" val="420577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Threading 101.</a:t>
            </a:r>
          </a:p>
          <a:p>
            <a:endParaRPr lang="en-US" sz="3200" dirty="0"/>
          </a:p>
          <a:p>
            <a:r>
              <a:rPr lang="en-US" sz="3200" dirty="0"/>
              <a:t>Now lets consider an operating system running two processes at once.</a:t>
            </a:r>
          </a:p>
          <a:p>
            <a:endParaRPr lang="en-US" sz="3200" dirty="0"/>
          </a:p>
          <a:p>
            <a:r>
              <a:rPr lang="en-US" sz="3200" dirty="0"/>
              <a:t>Operating systems support the concept of interrupts – which is a signal, perhaps from a hardware event, like a keystroke, or from a timer expiring that causes the computer to stop what it is doing, and hop to a different block of code.</a:t>
            </a:r>
          </a:p>
          <a:p>
            <a:r>
              <a:rPr lang="en-US" sz="3200" dirty="0"/>
              <a:t>It keeps track of where it was, so it can go back when it has handled the interrupt.</a:t>
            </a:r>
          </a:p>
        </p:txBody>
      </p:sp>
    </p:spTree>
    <p:extLst>
      <p:ext uri="{BB962C8B-B14F-4D97-AF65-F5344CB8AC3E}">
        <p14:creationId xmlns:p14="http://schemas.microsoft.com/office/powerpoint/2010/main" val="7934770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50</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The in class assignment – Turn based to real time</a:t>
            </a:r>
          </a:p>
          <a:p>
            <a:endParaRPr lang="en-US" sz="3200" dirty="0"/>
          </a:p>
          <a:p>
            <a:r>
              <a:rPr lang="en-US" sz="3200" dirty="0"/>
              <a:t>What does this all look like?</a:t>
            </a:r>
          </a:p>
          <a:p>
            <a:endParaRPr lang="en-US" sz="3200" dirty="0"/>
          </a:p>
          <a:p>
            <a:r>
              <a:rPr lang="en-US" sz="3200" dirty="0"/>
              <a:t>Before – the main game loop called input, update, render.  It waited for the player to move, before moving the enemies.</a:t>
            </a:r>
          </a:p>
          <a:p>
            <a:endParaRPr lang="en-US" sz="3200" dirty="0"/>
          </a:p>
          <a:p>
            <a:r>
              <a:rPr lang="en-US" sz="3200" dirty="0"/>
              <a:t>Now, the enemies will determine their own speed, and move accordingly, and the player will not be locked down.</a:t>
            </a:r>
          </a:p>
        </p:txBody>
      </p:sp>
    </p:spTree>
    <p:extLst>
      <p:ext uri="{BB962C8B-B14F-4D97-AF65-F5344CB8AC3E}">
        <p14:creationId xmlns:p14="http://schemas.microsoft.com/office/powerpoint/2010/main" val="2892529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51</a:t>
            </a:fld>
            <a:endParaRPr lang="en-US"/>
          </a:p>
        </p:txBody>
      </p:sp>
      <p:sp>
        <p:nvSpPr>
          <p:cNvPr id="8" name="Rectangle 7"/>
          <p:cNvSpPr/>
          <p:nvPr/>
        </p:nvSpPr>
        <p:spPr>
          <a:xfrm>
            <a:off x="511655" y="665017"/>
            <a:ext cx="8228584" cy="3046988"/>
          </a:xfrm>
          <a:prstGeom prst="rect">
            <a:avLst/>
          </a:prstGeom>
        </p:spPr>
        <p:txBody>
          <a:bodyPr wrap="square">
            <a:spAutoFit/>
          </a:bodyPr>
          <a:lstStyle/>
          <a:p>
            <a:r>
              <a:rPr lang="en-US" sz="3200" dirty="0"/>
              <a:t>The in class assignment – Turn based to real time</a:t>
            </a:r>
          </a:p>
          <a:p>
            <a:endParaRPr lang="en-US" sz="3200" dirty="0"/>
          </a:p>
          <a:p>
            <a:r>
              <a:rPr lang="en-US" sz="3200" dirty="0"/>
              <a:t>The enemy proxy will be watching the message queue to look for pending update, and will apply them in order.</a:t>
            </a:r>
          </a:p>
        </p:txBody>
      </p:sp>
    </p:spTree>
    <p:extLst>
      <p:ext uri="{BB962C8B-B14F-4D97-AF65-F5344CB8AC3E}">
        <p14:creationId xmlns:p14="http://schemas.microsoft.com/office/powerpoint/2010/main" val="12473739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52</a:t>
            </a:fld>
            <a:endParaRPr lang="en-US"/>
          </a:p>
        </p:txBody>
      </p:sp>
      <p:sp>
        <p:nvSpPr>
          <p:cNvPr id="8" name="Rectangle 7"/>
          <p:cNvSpPr/>
          <p:nvPr/>
        </p:nvSpPr>
        <p:spPr>
          <a:xfrm>
            <a:off x="511655" y="665017"/>
            <a:ext cx="8228584" cy="4524315"/>
          </a:xfrm>
          <a:prstGeom prst="rect">
            <a:avLst/>
          </a:prstGeom>
        </p:spPr>
        <p:txBody>
          <a:bodyPr wrap="square">
            <a:spAutoFit/>
          </a:bodyPr>
          <a:lstStyle/>
          <a:p>
            <a:r>
              <a:rPr lang="en-US" sz="3200" dirty="0"/>
              <a:t>The in class assignment – Turn based to real time</a:t>
            </a:r>
          </a:p>
          <a:p>
            <a:endParaRPr lang="en-US" sz="3200" dirty="0"/>
          </a:p>
          <a:p>
            <a:r>
              <a:rPr lang="en-US" sz="3200" dirty="0"/>
              <a:t>Your job, is to modify two of the enemy subclasses that will:</a:t>
            </a:r>
          </a:p>
          <a:p>
            <a:pPr marL="514350" indent="-514350">
              <a:buAutoNum type="alphaLcParenR"/>
            </a:pPr>
            <a:r>
              <a:rPr lang="en-US" sz="3200" dirty="0"/>
              <a:t>Spawn off a thread to execute in.</a:t>
            </a:r>
          </a:p>
          <a:p>
            <a:pPr marL="514350" indent="-514350">
              <a:buAutoNum type="alphaLcParenR"/>
            </a:pPr>
            <a:r>
              <a:rPr lang="en-US" sz="3200" dirty="0"/>
              <a:t>Remove itself from the regular game loop.</a:t>
            </a:r>
          </a:p>
          <a:p>
            <a:pPr marL="514350" indent="-514350">
              <a:buAutoNum type="alphaLcParenR"/>
            </a:pPr>
            <a:r>
              <a:rPr lang="en-US" sz="3200" dirty="0"/>
              <a:t>Push enemy state change values into a thread safe message queue.</a:t>
            </a:r>
          </a:p>
        </p:txBody>
      </p:sp>
    </p:spTree>
    <p:extLst>
      <p:ext uri="{BB962C8B-B14F-4D97-AF65-F5344CB8AC3E}">
        <p14:creationId xmlns:p14="http://schemas.microsoft.com/office/powerpoint/2010/main" val="25615539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53</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But – what is the enemy proxy model?</a:t>
            </a:r>
          </a:p>
          <a:p>
            <a:endParaRPr lang="en-US" sz="3200" dirty="0"/>
          </a:p>
          <a:p>
            <a:r>
              <a:rPr lang="en-US" sz="3200" dirty="0"/>
              <a:t>It’s a stand in that the master game engine can relate to.</a:t>
            </a:r>
          </a:p>
          <a:p>
            <a:endParaRPr lang="en-US" sz="3200" dirty="0"/>
          </a:p>
          <a:p>
            <a:r>
              <a:rPr lang="en-US" sz="3200" dirty="0"/>
              <a:t>it’s update method won’t actually apply any </a:t>
            </a:r>
            <a:r>
              <a:rPr lang="en-US" sz="3200"/>
              <a:t>actual game logic </a:t>
            </a:r>
            <a:r>
              <a:rPr lang="en-US" sz="3200" dirty="0"/>
              <a:t>– it will grab the final state from the message queue and keep that.</a:t>
            </a:r>
          </a:p>
          <a:p>
            <a:endParaRPr lang="en-US" sz="3200" dirty="0"/>
          </a:p>
          <a:p>
            <a:r>
              <a:rPr lang="en-US" sz="3200" dirty="0"/>
              <a:t>It will have the same get methods that will be used by the engine and the map view, but they will in turn access the state that was received.</a:t>
            </a:r>
          </a:p>
        </p:txBody>
      </p:sp>
    </p:spTree>
    <p:extLst>
      <p:ext uri="{BB962C8B-B14F-4D97-AF65-F5344CB8AC3E}">
        <p14:creationId xmlns:p14="http://schemas.microsoft.com/office/powerpoint/2010/main" val="28868617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54</a:t>
            </a:fld>
            <a:endParaRPr lang="en-US"/>
          </a:p>
        </p:txBody>
      </p:sp>
      <p:grpSp>
        <p:nvGrpSpPr>
          <p:cNvPr id="88" name="Group 87"/>
          <p:cNvGrpSpPr/>
          <p:nvPr/>
        </p:nvGrpSpPr>
        <p:grpSpPr>
          <a:xfrm>
            <a:off x="898598" y="499561"/>
            <a:ext cx="7346804" cy="5858879"/>
            <a:chOff x="1310155" y="633996"/>
            <a:chExt cx="7346804" cy="5858879"/>
          </a:xfrm>
        </p:grpSpPr>
        <p:sp>
          <p:nvSpPr>
            <p:cNvPr id="20" name="Rectangle 19"/>
            <p:cNvSpPr/>
            <p:nvPr/>
          </p:nvSpPr>
          <p:spPr>
            <a:xfrm>
              <a:off x="5307300" y="2532961"/>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Model</a:t>
              </a:r>
              <a:endParaRPr lang="en-CA" dirty="0">
                <a:solidFill>
                  <a:schemeClr val="tx1"/>
                </a:solidFill>
              </a:endParaRPr>
            </a:p>
          </p:txBody>
        </p:sp>
        <p:sp>
          <p:nvSpPr>
            <p:cNvPr id="22" name="Rectangle 21"/>
            <p:cNvSpPr/>
            <p:nvPr/>
          </p:nvSpPr>
          <p:spPr>
            <a:xfrm>
              <a:off x="7352653" y="2532961"/>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View</a:t>
              </a:r>
              <a:endParaRPr lang="en-CA" dirty="0">
                <a:solidFill>
                  <a:schemeClr val="tx1"/>
                </a:solidFill>
              </a:endParaRPr>
            </a:p>
          </p:txBody>
        </p:sp>
        <p:sp>
          <p:nvSpPr>
            <p:cNvPr id="24" name="Rectangle 23"/>
            <p:cNvSpPr/>
            <p:nvPr/>
          </p:nvSpPr>
          <p:spPr>
            <a:xfrm>
              <a:off x="3355508" y="2795742"/>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Enemy</a:t>
              </a:r>
              <a:endParaRPr lang="en-CA" dirty="0">
                <a:solidFill>
                  <a:schemeClr val="tx1"/>
                </a:solidFill>
              </a:endParaRPr>
            </a:p>
          </p:txBody>
        </p:sp>
        <p:sp>
          <p:nvSpPr>
            <p:cNvPr id="26" name="Rectangle 25"/>
            <p:cNvSpPr/>
            <p:nvPr/>
          </p:nvSpPr>
          <p:spPr>
            <a:xfrm>
              <a:off x="7352653" y="1700732"/>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Map View</a:t>
              </a:r>
              <a:endParaRPr lang="en-CA" dirty="0">
                <a:solidFill>
                  <a:schemeClr val="tx1"/>
                </a:solidFill>
              </a:endParaRPr>
            </a:p>
          </p:txBody>
        </p:sp>
        <p:sp>
          <p:nvSpPr>
            <p:cNvPr id="27" name="Rectangle 26"/>
            <p:cNvSpPr/>
            <p:nvPr/>
          </p:nvSpPr>
          <p:spPr>
            <a:xfrm>
              <a:off x="6329977" y="633996"/>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Map</a:t>
              </a:r>
              <a:endParaRPr lang="en-CA" dirty="0">
                <a:solidFill>
                  <a:schemeClr val="tx1"/>
                </a:solidFill>
              </a:endParaRPr>
            </a:p>
          </p:txBody>
        </p:sp>
        <p:sp>
          <p:nvSpPr>
            <p:cNvPr id="28" name="Rectangle 27"/>
            <p:cNvSpPr/>
            <p:nvPr/>
          </p:nvSpPr>
          <p:spPr>
            <a:xfrm>
              <a:off x="5307300" y="1724374"/>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Map Model</a:t>
              </a:r>
              <a:endParaRPr lang="en-CA" dirty="0">
                <a:solidFill>
                  <a:schemeClr val="tx1"/>
                </a:solidFill>
              </a:endParaRPr>
            </a:p>
          </p:txBody>
        </p:sp>
        <p:sp>
          <p:nvSpPr>
            <p:cNvPr id="29" name="Rectangle 28"/>
            <p:cNvSpPr/>
            <p:nvPr/>
          </p:nvSpPr>
          <p:spPr>
            <a:xfrm>
              <a:off x="2332831" y="1722132"/>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Creature</a:t>
              </a:r>
              <a:endParaRPr lang="en-CA" dirty="0">
                <a:solidFill>
                  <a:schemeClr val="tx1"/>
                </a:solidFill>
              </a:endParaRPr>
            </a:p>
          </p:txBody>
        </p:sp>
        <p:sp>
          <p:nvSpPr>
            <p:cNvPr id="35" name="Rectangle 34"/>
            <p:cNvSpPr/>
            <p:nvPr/>
          </p:nvSpPr>
          <p:spPr>
            <a:xfrm>
              <a:off x="6329977" y="3757071"/>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Enemy</a:t>
              </a:r>
            </a:p>
            <a:p>
              <a:pPr algn="ctr"/>
              <a:r>
                <a:rPr lang="en-US">
                  <a:solidFill>
                    <a:schemeClr val="tx1"/>
                  </a:solidFill>
                </a:rPr>
                <a:t>Proxy</a:t>
              </a:r>
              <a:endParaRPr lang="en-CA" dirty="0">
                <a:solidFill>
                  <a:schemeClr val="tx1"/>
                </a:solidFill>
              </a:endParaRPr>
            </a:p>
          </p:txBody>
        </p:sp>
        <p:sp>
          <p:nvSpPr>
            <p:cNvPr id="37" name="Rectangle 36"/>
            <p:cNvSpPr/>
            <p:nvPr/>
          </p:nvSpPr>
          <p:spPr>
            <a:xfrm>
              <a:off x="1310155" y="2795742"/>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Player</a:t>
              </a:r>
              <a:endParaRPr lang="en-CA" dirty="0">
                <a:solidFill>
                  <a:schemeClr val="tx1"/>
                </a:solidFill>
              </a:endParaRPr>
            </a:p>
          </p:txBody>
        </p:sp>
        <p:sp>
          <p:nvSpPr>
            <p:cNvPr id="38" name="Rectangle 37"/>
            <p:cNvSpPr/>
            <p:nvPr/>
          </p:nvSpPr>
          <p:spPr>
            <a:xfrm>
              <a:off x="2643932" y="5944660"/>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Enemy</a:t>
              </a:r>
            </a:p>
            <a:p>
              <a:pPr algn="ctr"/>
              <a:r>
                <a:rPr lang="en-US" dirty="0">
                  <a:solidFill>
                    <a:schemeClr val="tx1"/>
                  </a:solidFill>
                </a:rPr>
                <a:t>State</a:t>
              </a:r>
              <a:endParaRPr lang="en-CA" dirty="0">
                <a:solidFill>
                  <a:schemeClr val="tx1"/>
                </a:solidFill>
              </a:endParaRPr>
            </a:p>
          </p:txBody>
        </p:sp>
        <p:sp>
          <p:nvSpPr>
            <p:cNvPr id="39" name="Rectangle 38"/>
            <p:cNvSpPr/>
            <p:nvPr/>
          </p:nvSpPr>
          <p:spPr>
            <a:xfrm>
              <a:off x="4589100" y="5014679"/>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ESMessage</a:t>
              </a:r>
              <a:endParaRPr lang="en-US" dirty="0">
                <a:solidFill>
                  <a:schemeClr val="tx1"/>
                </a:solidFill>
              </a:endParaRPr>
            </a:p>
            <a:p>
              <a:pPr algn="ctr"/>
              <a:r>
                <a:rPr lang="en-US" dirty="0">
                  <a:solidFill>
                    <a:schemeClr val="tx1"/>
                  </a:solidFill>
                </a:rPr>
                <a:t>Queue</a:t>
              </a:r>
              <a:endParaRPr lang="en-CA" dirty="0">
                <a:solidFill>
                  <a:schemeClr val="tx1"/>
                </a:solidFill>
              </a:endParaRPr>
            </a:p>
          </p:txBody>
        </p:sp>
        <p:sp>
          <p:nvSpPr>
            <p:cNvPr id="43" name="Diamond 42"/>
            <p:cNvSpPr/>
            <p:nvPr/>
          </p:nvSpPr>
          <p:spPr>
            <a:xfrm>
              <a:off x="6853589" y="1180330"/>
              <a:ext cx="257081" cy="237507"/>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5" name="Rectangle 44"/>
            <p:cNvSpPr/>
            <p:nvPr/>
          </p:nvSpPr>
          <p:spPr>
            <a:xfrm>
              <a:off x="1925931" y="4202352"/>
              <a:ext cx="1304306" cy="548215"/>
            </a:xfrm>
            <a:prstGeom prst="rect">
              <a:avLst/>
            </a:prstGeom>
            <a:solidFill>
              <a:schemeClr val="accent3">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a:t>
              </a:r>
              <a:endParaRPr lang="en-CA" dirty="0">
                <a:solidFill>
                  <a:schemeClr val="tx1"/>
                </a:solidFill>
              </a:endParaRPr>
            </a:p>
          </p:txBody>
        </p:sp>
        <p:cxnSp>
          <p:nvCxnSpPr>
            <p:cNvPr id="11" name="Connector: Elbow 10"/>
            <p:cNvCxnSpPr>
              <a:stCxn id="43" idx="1"/>
              <a:endCxn id="28" idx="0"/>
            </p:cNvCxnSpPr>
            <p:nvPr/>
          </p:nvCxnSpPr>
          <p:spPr>
            <a:xfrm rot="10800000" flipV="1">
              <a:off x="5959453" y="1299084"/>
              <a:ext cx="894136" cy="425290"/>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13" name="Connector: Elbow 12"/>
            <p:cNvCxnSpPr>
              <a:stCxn id="43" idx="3"/>
              <a:endCxn id="26" idx="0"/>
            </p:cNvCxnSpPr>
            <p:nvPr/>
          </p:nvCxnSpPr>
          <p:spPr>
            <a:xfrm>
              <a:off x="7110670" y="1299084"/>
              <a:ext cx="894136" cy="401648"/>
            </a:xfrm>
            <a:prstGeom prst="bentConnector2">
              <a:avLst/>
            </a:prstGeom>
            <a:effectLst/>
          </p:spPr>
          <p:style>
            <a:lnRef idx="2">
              <a:schemeClr val="accent1"/>
            </a:lnRef>
            <a:fillRef idx="0">
              <a:schemeClr val="accent1"/>
            </a:fillRef>
            <a:effectRef idx="1">
              <a:schemeClr val="accent1"/>
            </a:effectRef>
            <a:fontRef idx="minor">
              <a:schemeClr val="tx1"/>
            </a:fontRef>
          </p:style>
        </p:cxnSp>
        <p:sp>
          <p:nvSpPr>
            <p:cNvPr id="41" name="Diamond 40"/>
            <p:cNvSpPr/>
            <p:nvPr/>
          </p:nvSpPr>
          <p:spPr>
            <a:xfrm>
              <a:off x="5060492" y="1877191"/>
              <a:ext cx="257081" cy="237507"/>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3" name="Diamond 52"/>
            <p:cNvSpPr/>
            <p:nvPr/>
          </p:nvSpPr>
          <p:spPr>
            <a:xfrm>
              <a:off x="4661809" y="2951096"/>
              <a:ext cx="257081" cy="237507"/>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15" name="Straight Arrow Connector 14"/>
            <p:cNvCxnSpPr>
              <a:stCxn id="37" idx="0"/>
              <a:endCxn id="29" idx="2"/>
            </p:cNvCxnSpPr>
            <p:nvPr/>
          </p:nvCxnSpPr>
          <p:spPr>
            <a:xfrm flipV="1">
              <a:off x="1962308" y="2270347"/>
              <a:ext cx="1022676" cy="525395"/>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24" idx="0"/>
              <a:endCxn id="29" idx="2"/>
            </p:cNvCxnSpPr>
            <p:nvPr/>
          </p:nvCxnSpPr>
          <p:spPr>
            <a:xfrm flipH="1" flipV="1">
              <a:off x="2984984" y="2270347"/>
              <a:ext cx="1022677" cy="525395"/>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54" name="Connector: Elbow 53"/>
            <p:cNvCxnSpPr>
              <a:stCxn id="41" idx="1"/>
              <a:endCxn id="29" idx="3"/>
            </p:cNvCxnSpPr>
            <p:nvPr/>
          </p:nvCxnSpPr>
          <p:spPr>
            <a:xfrm rot="10800000" flipV="1">
              <a:off x="3637138" y="1995944"/>
              <a:ext cx="1423355" cy="295"/>
            </a:xfrm>
            <a:prstGeom prst="bentConnector3">
              <a:avLst/>
            </a:prstGeom>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5" idx="0"/>
              <a:endCxn id="24" idx="1"/>
            </p:cNvCxnSpPr>
            <p:nvPr/>
          </p:nvCxnSpPr>
          <p:spPr>
            <a:xfrm flipV="1">
              <a:off x="2578084" y="3069850"/>
              <a:ext cx="777424" cy="1132502"/>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35" idx="0"/>
              <a:endCxn id="20" idx="2"/>
            </p:cNvCxnSpPr>
            <p:nvPr/>
          </p:nvCxnSpPr>
          <p:spPr>
            <a:xfrm flipH="1" flipV="1">
              <a:off x="5959453" y="3081176"/>
              <a:ext cx="1022677" cy="675895"/>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cxnSpLocks/>
              <a:stCxn id="35" idx="0"/>
              <a:endCxn id="22" idx="2"/>
            </p:cNvCxnSpPr>
            <p:nvPr/>
          </p:nvCxnSpPr>
          <p:spPr>
            <a:xfrm flipV="1">
              <a:off x="6982130" y="3081176"/>
              <a:ext cx="1022676" cy="675895"/>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sp>
          <p:nvSpPr>
            <p:cNvPr id="61" name="Diamond 60"/>
            <p:cNvSpPr/>
            <p:nvPr/>
          </p:nvSpPr>
          <p:spPr>
            <a:xfrm>
              <a:off x="6612387" y="1877486"/>
              <a:ext cx="257081" cy="237507"/>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63" name="Connector: Elbow 62"/>
            <p:cNvCxnSpPr>
              <a:stCxn id="61" idx="3"/>
              <a:endCxn id="35" idx="0"/>
            </p:cNvCxnSpPr>
            <p:nvPr/>
          </p:nvCxnSpPr>
          <p:spPr>
            <a:xfrm>
              <a:off x="6869468" y="1996240"/>
              <a:ext cx="112662" cy="1760831"/>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65" name="Connector: Elbow 64"/>
            <p:cNvCxnSpPr>
              <a:stCxn id="53" idx="3"/>
              <a:endCxn id="35" idx="1"/>
            </p:cNvCxnSpPr>
            <p:nvPr/>
          </p:nvCxnSpPr>
          <p:spPr>
            <a:xfrm>
              <a:off x="4918890" y="3069850"/>
              <a:ext cx="1411087" cy="961329"/>
            </a:xfrm>
            <a:prstGeom prst="bentConnector3">
              <a:avLst>
                <a:gd name="adj1" fmla="val 11369"/>
              </a:avLst>
            </a:prstGeom>
            <a:effectLst/>
          </p:spPr>
          <p:style>
            <a:lnRef idx="2">
              <a:schemeClr val="accent1"/>
            </a:lnRef>
            <a:fillRef idx="0">
              <a:schemeClr val="accent1"/>
            </a:fillRef>
            <a:effectRef idx="1">
              <a:schemeClr val="accent1"/>
            </a:effectRef>
            <a:fontRef idx="minor">
              <a:schemeClr val="tx1"/>
            </a:fontRef>
          </p:style>
        </p:cxnSp>
        <p:sp>
          <p:nvSpPr>
            <p:cNvPr id="68" name="Diamond 67"/>
            <p:cNvSpPr/>
            <p:nvPr/>
          </p:nvSpPr>
          <p:spPr>
            <a:xfrm>
              <a:off x="6853588" y="4305286"/>
              <a:ext cx="257081" cy="237507"/>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9" name="Diamond 68"/>
            <p:cNvSpPr/>
            <p:nvPr/>
          </p:nvSpPr>
          <p:spPr>
            <a:xfrm>
              <a:off x="3883449" y="3336118"/>
              <a:ext cx="257081" cy="237507"/>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70" name="Diamond 69"/>
            <p:cNvSpPr/>
            <p:nvPr/>
          </p:nvSpPr>
          <p:spPr>
            <a:xfrm>
              <a:off x="5112712" y="5585357"/>
              <a:ext cx="257081" cy="237507"/>
            </a:xfrm>
            <a:prstGeom prst="diamon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72" name="Connector: Elbow 71"/>
            <p:cNvCxnSpPr>
              <a:stCxn id="70" idx="2"/>
              <a:endCxn id="38" idx="3"/>
            </p:cNvCxnSpPr>
            <p:nvPr/>
          </p:nvCxnSpPr>
          <p:spPr>
            <a:xfrm rot="5400000">
              <a:off x="4396794" y="5374309"/>
              <a:ext cx="395904" cy="1293015"/>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74" name="Connector: Elbow 73"/>
            <p:cNvCxnSpPr>
              <a:stCxn id="69" idx="2"/>
              <a:endCxn id="39" idx="1"/>
            </p:cNvCxnSpPr>
            <p:nvPr/>
          </p:nvCxnSpPr>
          <p:spPr>
            <a:xfrm rot="16200000" flipH="1">
              <a:off x="3442964" y="4142651"/>
              <a:ext cx="1715162" cy="577110"/>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76" name="Connector: Elbow 75"/>
            <p:cNvCxnSpPr>
              <a:cxnSpLocks/>
              <a:stCxn id="68" idx="2"/>
              <a:endCxn id="39" idx="3"/>
            </p:cNvCxnSpPr>
            <p:nvPr/>
          </p:nvCxnSpPr>
          <p:spPr>
            <a:xfrm rot="5400000">
              <a:off x="6064771" y="4371429"/>
              <a:ext cx="745994" cy="1088723"/>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78" name="Connector: Elbow 77"/>
            <p:cNvCxnSpPr/>
            <p:nvPr/>
          </p:nvCxnSpPr>
          <p:spPr>
            <a:xfrm rot="5400000">
              <a:off x="2219541" y="4565219"/>
              <a:ext cx="2605925" cy="152956"/>
            </a:xfrm>
            <a:prstGeom prst="bentConnector3">
              <a:avLst/>
            </a:prstGeom>
            <a:ln>
              <a:solidFill>
                <a:srgbClr val="00B0F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0" name="Connector: Elbow 79"/>
            <p:cNvCxnSpPr/>
            <p:nvPr/>
          </p:nvCxnSpPr>
          <p:spPr>
            <a:xfrm rot="10800000" flipV="1">
              <a:off x="3992341" y="4305285"/>
              <a:ext cx="3502111" cy="2077929"/>
            </a:xfrm>
            <a:prstGeom prst="bentConnector3">
              <a:avLst>
                <a:gd name="adj1" fmla="val 291"/>
              </a:avLst>
            </a:prstGeom>
            <a:ln>
              <a:solidFill>
                <a:srgbClr val="00B0F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Connector: Elbow 86"/>
            <p:cNvCxnSpPr>
              <a:stCxn id="26" idx="3"/>
              <a:endCxn id="35" idx="3"/>
            </p:cNvCxnSpPr>
            <p:nvPr/>
          </p:nvCxnSpPr>
          <p:spPr>
            <a:xfrm flipH="1">
              <a:off x="7634283" y="1974840"/>
              <a:ext cx="1022676" cy="2056339"/>
            </a:xfrm>
            <a:prstGeom prst="bentConnector3">
              <a:avLst>
                <a:gd name="adj1" fmla="val -22353"/>
              </a:avLst>
            </a:prstGeom>
            <a:ln>
              <a:solidFill>
                <a:srgbClr val="00B0F0"/>
              </a:solidFill>
              <a:prstDash val="dash"/>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9864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6</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Threading 101.</a:t>
            </a:r>
          </a:p>
          <a:p>
            <a:endParaRPr lang="en-US" sz="3200" dirty="0"/>
          </a:p>
          <a:p>
            <a:r>
              <a:rPr lang="en-US" sz="3200" dirty="0"/>
              <a:t>When we have two (or more) processes active at once, the OS process scheduler gives some time to one, then to the other.  In reality, this is happening very, very fast.  When the switch takes place, all the registers are pushed onto a stack for the process being suspended, and loaded back from the stack for the one being switched to.</a:t>
            </a:r>
          </a:p>
        </p:txBody>
      </p:sp>
    </p:spTree>
    <p:extLst>
      <p:ext uri="{BB962C8B-B14F-4D97-AF65-F5344CB8AC3E}">
        <p14:creationId xmlns:p14="http://schemas.microsoft.com/office/powerpoint/2010/main" val="2077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7</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Threading 101.</a:t>
            </a:r>
          </a:p>
          <a:p>
            <a:endParaRPr lang="en-US" sz="3200" dirty="0"/>
          </a:p>
          <a:p>
            <a:r>
              <a:rPr lang="en-US" sz="3200" dirty="0"/>
              <a:t>Context switches between processes is expensive.</a:t>
            </a:r>
          </a:p>
          <a:p>
            <a:endParaRPr lang="en-US" sz="3200" dirty="0"/>
          </a:p>
          <a:p>
            <a:r>
              <a:rPr lang="en-US" sz="3200" dirty="0"/>
              <a:t>One thing you don’t want happening is memory corruption/leaking between the two independent processes.  Protecting memory like this is expensive computationally.  It’s also expensive to start up additional processes, and difficult to communicate cleanly between them.</a:t>
            </a:r>
          </a:p>
        </p:txBody>
      </p:sp>
    </p:spTree>
    <p:extLst>
      <p:ext uri="{BB962C8B-B14F-4D97-AF65-F5344CB8AC3E}">
        <p14:creationId xmlns:p14="http://schemas.microsoft.com/office/powerpoint/2010/main" val="347544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8</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Threading 101.</a:t>
            </a:r>
          </a:p>
          <a:p>
            <a:endParaRPr lang="en-US" sz="3200" dirty="0"/>
          </a:p>
          <a:p>
            <a:r>
              <a:rPr lang="en-US" sz="3200" dirty="0"/>
              <a:t>What if I have multiple CPU cores?</a:t>
            </a:r>
          </a:p>
          <a:p>
            <a:endParaRPr lang="en-US" sz="3200" dirty="0"/>
          </a:p>
          <a:p>
            <a:r>
              <a:rPr lang="en-US" sz="3200" dirty="0"/>
              <a:t>Well, if you have two CPU cores, then you can literally run two things at once, without the need to switch contexts.  </a:t>
            </a:r>
          </a:p>
          <a:p>
            <a:endParaRPr lang="en-US" sz="3200" dirty="0"/>
          </a:p>
          <a:p>
            <a:r>
              <a:rPr lang="en-US" sz="3200" dirty="0"/>
              <a:t>There is still the issue of communications between processes though – and of needing to properly partition and protect memory</a:t>
            </a:r>
          </a:p>
        </p:txBody>
      </p:sp>
    </p:spTree>
    <p:extLst>
      <p:ext uri="{BB962C8B-B14F-4D97-AF65-F5344CB8AC3E}">
        <p14:creationId xmlns:p14="http://schemas.microsoft.com/office/powerpoint/2010/main" val="352690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9</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Threading 101.</a:t>
            </a:r>
          </a:p>
          <a:p>
            <a:endParaRPr lang="en-US" sz="3200" dirty="0"/>
          </a:p>
          <a:p>
            <a:r>
              <a:rPr lang="en-US" sz="3200" dirty="0"/>
              <a:t>Of course, a modern OS has many, many processes running at once. </a:t>
            </a:r>
          </a:p>
          <a:p>
            <a:endParaRPr lang="en-US" sz="3200" dirty="0"/>
          </a:p>
          <a:p>
            <a:r>
              <a:rPr lang="en-US" sz="3200" dirty="0"/>
              <a:t>Chrome actually uses a separate process for each browser tab, to reduce the likelihood that a web page crash in one will take down the other tabs. When making this slide, I had 85 processes running, on a 4 core i7 (8 virtual processors).</a:t>
            </a:r>
          </a:p>
          <a:p>
            <a:endParaRPr lang="en-US" sz="3200" dirty="0"/>
          </a:p>
          <a:p>
            <a:r>
              <a:rPr lang="en-US" sz="3200" dirty="0"/>
              <a:t>I was using less than 5% of my available CPU.</a:t>
            </a:r>
          </a:p>
        </p:txBody>
      </p:sp>
    </p:spTree>
    <p:extLst>
      <p:ext uri="{BB962C8B-B14F-4D97-AF65-F5344CB8AC3E}">
        <p14:creationId xmlns:p14="http://schemas.microsoft.com/office/powerpoint/2010/main" val="3124587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52097</TotalTime>
  <Words>2991</Words>
  <Application>Microsoft Office PowerPoint</Application>
  <PresentationFormat>On-screen Show (4:3)</PresentationFormat>
  <Paragraphs>496</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Consolas</vt:lpstr>
      <vt:lpstr>Helvetica</vt:lpstr>
      <vt:lpstr>Office Theme</vt:lpstr>
      <vt:lpstr>Game Development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Digital Matrix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III</dc:title>
  <dc:creator>Dan Lingman</dc:creator>
  <cp:lastModifiedBy>Dan Lingman</cp:lastModifiedBy>
  <cp:revision>184</cp:revision>
  <cp:lastPrinted>2015-01-21T01:29:52Z</cp:lastPrinted>
  <dcterms:created xsi:type="dcterms:W3CDTF">2013-08-13T00:38:38Z</dcterms:created>
  <dcterms:modified xsi:type="dcterms:W3CDTF">2017-01-29T21:05:08Z</dcterms:modified>
</cp:coreProperties>
</file>