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7" r:id="rId3"/>
    <p:sldId id="338" r:id="rId4"/>
    <p:sldId id="350" r:id="rId5"/>
    <p:sldId id="394" r:id="rId6"/>
    <p:sldId id="395" r:id="rId7"/>
    <p:sldId id="351" r:id="rId8"/>
    <p:sldId id="373" r:id="rId9"/>
    <p:sldId id="352" r:id="rId10"/>
    <p:sldId id="354" r:id="rId11"/>
    <p:sldId id="374" r:id="rId12"/>
    <p:sldId id="353" r:id="rId13"/>
    <p:sldId id="375" r:id="rId14"/>
    <p:sldId id="376" r:id="rId15"/>
    <p:sldId id="396" r:id="rId16"/>
    <p:sldId id="402" r:id="rId17"/>
    <p:sldId id="397" r:id="rId18"/>
    <p:sldId id="398" r:id="rId19"/>
    <p:sldId id="399" r:id="rId20"/>
    <p:sldId id="400" r:id="rId21"/>
    <p:sldId id="401" r:id="rId22"/>
    <p:sldId id="403" r:id="rId23"/>
    <p:sldId id="404" r:id="rId24"/>
    <p:sldId id="405" r:id="rId25"/>
    <p:sldId id="412" r:id="rId26"/>
    <p:sldId id="407" r:id="rId27"/>
    <p:sldId id="413" r:id="rId28"/>
    <p:sldId id="406" r:id="rId29"/>
    <p:sldId id="408" r:id="rId30"/>
    <p:sldId id="409" r:id="rId31"/>
    <p:sldId id="410" r:id="rId32"/>
    <p:sldId id="4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98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2017-02-06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Development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1538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is this picture showing us?</a:t>
            </a:r>
          </a:p>
          <a:p>
            <a:endParaRPr lang="en-US" sz="3200" dirty="0"/>
          </a:p>
          <a:p>
            <a:r>
              <a:rPr lang="en-US" sz="3200" dirty="0"/>
              <a:t>Initially, the client creates a number of concrete command objects, configuring them so they know about the receiver, and any parameters they need to do their job.</a:t>
            </a:r>
          </a:p>
          <a:p>
            <a:endParaRPr lang="en-US" sz="3200" dirty="0"/>
          </a:p>
          <a:p>
            <a:r>
              <a:rPr lang="en-US" sz="3200" dirty="0"/>
              <a:t>It hands these off to the invoker, which, at an appropriate time, will actually invoke the command objects execute method.</a:t>
            </a:r>
          </a:p>
        </p:txBody>
      </p:sp>
    </p:spTree>
    <p:extLst>
      <p:ext uri="{BB962C8B-B14F-4D97-AF65-F5344CB8AC3E}">
        <p14:creationId xmlns:p14="http://schemas.microsoft.com/office/powerpoint/2010/main" val="352690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invoker does not know, and does not care, what it’s been told to execute – it’s got a command object (or several) and knows it needs to call execute on them when it’s ready.</a:t>
            </a:r>
          </a:p>
          <a:p>
            <a:endParaRPr lang="en-US" sz="3200" dirty="0"/>
          </a:p>
          <a:p>
            <a:r>
              <a:rPr lang="en-US" sz="3200" dirty="0"/>
              <a:t>What happens inside those command objects execute methods does NOT concern it.  Not at all.</a:t>
            </a:r>
          </a:p>
          <a:p>
            <a:br>
              <a:rPr lang="en-US" sz="3200" dirty="0"/>
            </a:br>
            <a:r>
              <a:rPr lang="en-US" sz="3200" dirty="0"/>
              <a:t>The concrete command objects call the appropriate method (or methods) on the receiver, which does the heavy lifting.</a:t>
            </a:r>
          </a:p>
        </p:txBody>
      </p:sp>
    </p:spTree>
    <p:extLst>
      <p:ext uri="{BB962C8B-B14F-4D97-AF65-F5344CB8AC3E}">
        <p14:creationId xmlns:p14="http://schemas.microsoft.com/office/powerpoint/2010/main" val="312458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you’re really clever, you add both an execute and an undo to your command objects.</a:t>
            </a:r>
          </a:p>
          <a:p>
            <a:endParaRPr lang="en-US" sz="3200" dirty="0"/>
          </a:p>
          <a:p>
            <a:r>
              <a:rPr lang="en-US" sz="3200" dirty="0"/>
              <a:t>You’ve all seen this in action </a:t>
            </a:r>
          </a:p>
          <a:p>
            <a:r>
              <a:rPr lang="en-US" sz="3200" dirty="0"/>
              <a:t>in Photoshop – the history </a:t>
            </a:r>
          </a:p>
          <a:p>
            <a:r>
              <a:rPr lang="en-US" sz="3200" dirty="0"/>
              <a:t>panel is made up of a </a:t>
            </a:r>
          </a:p>
          <a:p>
            <a:r>
              <a:rPr lang="en-US" sz="3200" dirty="0"/>
              <a:t>number of commands,</a:t>
            </a:r>
          </a:p>
          <a:p>
            <a:r>
              <a:rPr lang="en-US" sz="3200" dirty="0"/>
              <a:t>which can be modified,</a:t>
            </a:r>
          </a:p>
          <a:p>
            <a:r>
              <a:rPr lang="en-US" sz="3200" dirty="0"/>
              <a:t>deleted, or added to.</a:t>
            </a:r>
          </a:p>
        </p:txBody>
      </p:sp>
      <p:pic>
        <p:nvPicPr>
          <p:cNvPr id="2050" name="Picture 2" descr="http://helpx.adobe.com/photoshop/using/undo-history/_jcr_content/main-pars/image_0.img.png/wa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94" y="1873045"/>
            <a:ext cx="3463945" cy="472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9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Putting it to use.</a:t>
            </a:r>
          </a:p>
          <a:p>
            <a:endParaRPr lang="en-US" sz="3200" dirty="0"/>
          </a:p>
          <a:p>
            <a:r>
              <a:rPr lang="en-US" sz="3200" dirty="0"/>
              <a:t>Currently, we have two menus in game: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on the about screen that only has an ok button that heads backwards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in the menu screen that has play, about and quit on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To get these in place, we needed two menu sub classes, and 4 menu item sub classes. We can do better.</a:t>
            </a:r>
          </a:p>
        </p:txBody>
      </p:sp>
    </p:spTree>
    <p:extLst>
      <p:ext uri="{BB962C8B-B14F-4D97-AF65-F5344CB8AC3E}">
        <p14:creationId xmlns:p14="http://schemas.microsoft.com/office/powerpoint/2010/main" val="419581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Putting it to use.</a:t>
            </a:r>
          </a:p>
          <a:p>
            <a:endParaRPr lang="en-US" sz="3200" dirty="0"/>
          </a:p>
          <a:p>
            <a:r>
              <a:rPr lang="en-US" sz="3200" dirty="0"/>
              <a:t>How many different types of command objects do we need?</a:t>
            </a:r>
          </a:p>
          <a:p>
            <a:endParaRPr lang="en-US" sz="3200" dirty="0"/>
          </a:p>
          <a:p>
            <a:r>
              <a:rPr lang="en-US" sz="3200" dirty="0"/>
              <a:t>Three.</a:t>
            </a:r>
          </a:p>
          <a:p>
            <a:r>
              <a:rPr lang="en-US" sz="3200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 back to the previous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Pushes a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Quit the game.</a:t>
            </a:r>
          </a:p>
        </p:txBody>
      </p:sp>
    </p:spTree>
    <p:extLst>
      <p:ext uri="{BB962C8B-B14F-4D97-AF65-F5344CB8AC3E}">
        <p14:creationId xmlns:p14="http://schemas.microsoft.com/office/powerpoint/2010/main" val="399736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Who are the three entities involved?</a:t>
            </a:r>
          </a:p>
          <a:p>
            <a:endParaRPr lang="en-US" sz="3200" dirty="0"/>
          </a:p>
          <a:p>
            <a:r>
              <a:rPr lang="en-US" sz="3200" dirty="0"/>
              <a:t>The specific Menu is the client. It creates the </a:t>
            </a:r>
            <a:r>
              <a:rPr lang="en-US" sz="3200" dirty="0" err="1"/>
              <a:t>MenuItems</a:t>
            </a:r>
            <a:r>
              <a:rPr lang="en-US" sz="3200" dirty="0"/>
              <a:t>, creates the Command objects, and then passes the Command objects to the </a:t>
            </a:r>
            <a:r>
              <a:rPr lang="en-US" sz="3200" dirty="0" err="1"/>
              <a:t>MenuItems</a:t>
            </a:r>
            <a:r>
              <a:rPr lang="en-US" sz="3200" dirty="0"/>
              <a:t> to execute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 err="1"/>
              <a:t>MenuItem</a:t>
            </a:r>
            <a:r>
              <a:rPr lang="en-US" sz="3200" dirty="0"/>
              <a:t> class is the invoker. When clicked, it will invoke whatever command object it’s been given.</a:t>
            </a:r>
          </a:p>
          <a:p>
            <a:endParaRPr lang="en-US" sz="3200" dirty="0"/>
          </a:p>
          <a:p>
            <a:r>
              <a:rPr lang="en-US" sz="3200" dirty="0" err="1"/>
              <a:t>ScreenManager</a:t>
            </a:r>
            <a:r>
              <a:rPr lang="en-US" sz="3200" dirty="0"/>
              <a:t> and DEHGE are the receivers.</a:t>
            </a:r>
          </a:p>
        </p:txBody>
      </p:sp>
    </p:spTree>
    <p:extLst>
      <p:ext uri="{BB962C8B-B14F-4D97-AF65-F5344CB8AC3E}">
        <p14:creationId xmlns:p14="http://schemas.microsoft.com/office/powerpoint/2010/main" val="342324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does this need to look like?</a:t>
            </a:r>
          </a:p>
        </p:txBody>
      </p:sp>
      <p:sp>
        <p:nvSpPr>
          <p:cNvPr id="2" name="Rectangle 1"/>
          <p:cNvSpPr/>
          <p:nvPr/>
        </p:nvSpPr>
        <p:spPr>
          <a:xfrm>
            <a:off x="883716" y="210029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Menu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9375" y="311326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4109" y="443839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Quit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8599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PopScreen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1354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PushScreen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241964" y="2298582"/>
            <a:ext cx="247404" cy="34636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643249" y="15236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MenuItem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2393852" y="2317403"/>
            <a:ext cx="247404" cy="34636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4757433" y="2505035"/>
            <a:ext cx="468322" cy="74814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2"/>
          </p:cNvCxnSpPr>
          <p:nvPr/>
        </p:nvCxnSpPr>
        <p:spPr>
          <a:xfrm flipV="1">
            <a:off x="2976745" y="3885164"/>
            <a:ext cx="1640776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6" idx="2"/>
          </p:cNvCxnSpPr>
          <p:nvPr/>
        </p:nvCxnSpPr>
        <p:spPr>
          <a:xfrm flipH="1" flipV="1">
            <a:off x="4617521" y="3885164"/>
            <a:ext cx="1979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6" idx="2"/>
          </p:cNvCxnSpPr>
          <p:nvPr/>
        </p:nvCxnSpPr>
        <p:spPr>
          <a:xfrm flipH="1" flipV="1">
            <a:off x="4617521" y="3885164"/>
            <a:ext cx="1644734" cy="553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6" idx="3"/>
          </p:cNvCxnSpPr>
          <p:nvPr/>
        </p:nvCxnSpPr>
        <p:spPr>
          <a:xfrm flipH="1">
            <a:off x="5365666" y="1909560"/>
            <a:ext cx="773874" cy="1589656"/>
          </a:xfrm>
          <a:prstGeom prst="curvedConnector3">
            <a:avLst>
              <a:gd name="adj1" fmla="val -2954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3817" y="2508878"/>
            <a:ext cx="10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Execute</a:t>
            </a:r>
            <a:endParaRPr lang="en-CA" b="1" dirty="0"/>
          </a:p>
        </p:txBody>
      </p:sp>
      <p:cxnSp>
        <p:nvCxnSpPr>
          <p:cNvPr id="28" name="Elbow Connector 27"/>
          <p:cNvCxnSpPr>
            <a:stCxn id="11" idx="3"/>
            <a:endCxn id="5" idx="1"/>
          </p:cNvCxnSpPr>
          <p:nvPr/>
        </p:nvCxnSpPr>
        <p:spPr>
          <a:xfrm flipV="1">
            <a:off x="2641256" y="1909560"/>
            <a:ext cx="2001993" cy="58102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29054" y="5654713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DEHGE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97" y="58753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 Manager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9" idx="2"/>
            <a:endCxn id="30" idx="0"/>
          </p:cNvCxnSpPr>
          <p:nvPr/>
        </p:nvCxnSpPr>
        <p:spPr>
          <a:xfrm rot="5400000">
            <a:off x="1900005" y="4798571"/>
            <a:ext cx="659079" cy="14944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2"/>
            <a:endCxn id="29" idx="1"/>
          </p:cNvCxnSpPr>
          <p:nvPr/>
        </p:nvCxnSpPr>
        <p:spPr>
          <a:xfrm rot="16200000" flipH="1">
            <a:off x="6380471" y="5092077"/>
            <a:ext cx="830367" cy="1066799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2"/>
            <a:endCxn id="30" idx="3"/>
          </p:cNvCxnSpPr>
          <p:nvPr/>
        </p:nvCxnSpPr>
        <p:spPr>
          <a:xfrm rot="5400000">
            <a:off x="2902481" y="4544240"/>
            <a:ext cx="1045027" cy="2389012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22898" y="4905816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43545" y="5807903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11997" y="5717494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</a:t>
            </a:r>
          </a:p>
          <a:p>
            <a:r>
              <a:rPr lang="en-US" b="1" dirty="0"/>
              <a:t>Quit</a:t>
            </a:r>
            <a:endParaRPr lang="en-CA" b="1" dirty="0"/>
          </a:p>
        </p:txBody>
      </p:sp>
      <p:cxnSp>
        <p:nvCxnSpPr>
          <p:cNvPr id="43" name="Curved Connector 42"/>
          <p:cNvCxnSpPr>
            <a:stCxn id="2" idx="2"/>
            <a:endCxn id="6" idx="1"/>
          </p:cNvCxnSpPr>
          <p:nvPr/>
        </p:nvCxnSpPr>
        <p:spPr>
          <a:xfrm rot="16200000" flipH="1">
            <a:off x="2437104" y="2066945"/>
            <a:ext cx="627028" cy="2237513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5327" y="3080608"/>
            <a:ext cx="1907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Creates:</a:t>
            </a:r>
          </a:p>
          <a:p>
            <a:r>
              <a:rPr lang="en-US" b="1" dirty="0"/>
              <a:t>new Command();</a:t>
            </a:r>
          </a:p>
          <a:p>
            <a:r>
              <a:rPr lang="en-US" b="1" dirty="0"/>
              <a:t>and Initialize</a:t>
            </a:r>
          </a:p>
          <a:p>
            <a:r>
              <a:rPr lang="en-US" b="1" dirty="0"/>
              <a:t>(Command specific)</a:t>
            </a:r>
            <a:endParaRPr lang="en-CA" b="1" dirty="0"/>
          </a:p>
        </p:txBody>
      </p:sp>
      <p:cxnSp>
        <p:nvCxnSpPr>
          <p:cNvPr id="47" name="Curved Connector 46"/>
          <p:cNvCxnSpPr>
            <a:stCxn id="2" idx="0"/>
            <a:endCxn id="5" idx="0"/>
          </p:cNvCxnSpPr>
          <p:nvPr/>
        </p:nvCxnSpPr>
        <p:spPr>
          <a:xfrm rot="5400000" flipH="1" flipV="1">
            <a:off x="3223288" y="-67814"/>
            <a:ext cx="576680" cy="3759533"/>
          </a:xfrm>
          <a:prstGeom prst="curvedConnector3">
            <a:avLst>
              <a:gd name="adj1" fmla="val 139641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7283" y="1132283"/>
            <a:ext cx="190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Creates:</a:t>
            </a:r>
          </a:p>
          <a:p>
            <a:r>
              <a:rPr lang="en-US" b="1" dirty="0"/>
              <a:t>new </a:t>
            </a:r>
            <a:r>
              <a:rPr lang="en-US" b="1" dirty="0" err="1"/>
              <a:t>MenuItem</a:t>
            </a:r>
            <a:r>
              <a:rPr lang="en-US" b="1" dirty="0"/>
              <a:t>();</a:t>
            </a:r>
          </a:p>
          <a:p>
            <a:r>
              <a:rPr lang="en-US" b="1" dirty="0"/>
              <a:t>and Initialize</a:t>
            </a:r>
          </a:p>
        </p:txBody>
      </p:sp>
    </p:spTree>
    <p:extLst>
      <p:ext uri="{BB962C8B-B14F-4D97-AF65-F5344CB8AC3E}">
        <p14:creationId xmlns:p14="http://schemas.microsoft.com/office/powerpoint/2010/main" val="34935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does this need to look like?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9375" y="311326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4109" y="443839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Quit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8599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PopScreen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1354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PushScreen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0"/>
            <a:endCxn id="6" idx="2"/>
          </p:cNvCxnSpPr>
          <p:nvPr/>
        </p:nvCxnSpPr>
        <p:spPr>
          <a:xfrm flipV="1">
            <a:off x="2976745" y="3885164"/>
            <a:ext cx="1640776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6" idx="2"/>
          </p:cNvCxnSpPr>
          <p:nvPr/>
        </p:nvCxnSpPr>
        <p:spPr>
          <a:xfrm flipH="1" flipV="1">
            <a:off x="4617521" y="3885164"/>
            <a:ext cx="1979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6" idx="2"/>
          </p:cNvCxnSpPr>
          <p:nvPr/>
        </p:nvCxnSpPr>
        <p:spPr>
          <a:xfrm flipH="1" flipV="1">
            <a:off x="4617521" y="3885164"/>
            <a:ext cx="1644734" cy="553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3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does this need to look like?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9375" y="311326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4109" y="443839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Quit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8599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PopScreen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1354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PushScreen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0"/>
            <a:endCxn id="6" idx="2"/>
          </p:cNvCxnSpPr>
          <p:nvPr/>
        </p:nvCxnSpPr>
        <p:spPr>
          <a:xfrm flipV="1">
            <a:off x="2976745" y="3885164"/>
            <a:ext cx="1640776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6" idx="2"/>
          </p:cNvCxnSpPr>
          <p:nvPr/>
        </p:nvCxnSpPr>
        <p:spPr>
          <a:xfrm flipH="1" flipV="1">
            <a:off x="4617521" y="3885164"/>
            <a:ext cx="1979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6" idx="2"/>
          </p:cNvCxnSpPr>
          <p:nvPr/>
        </p:nvCxnSpPr>
        <p:spPr>
          <a:xfrm flipH="1" flipV="1">
            <a:off x="4617521" y="3885164"/>
            <a:ext cx="1644734" cy="553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29054" y="5654713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DEHGE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97" y="58753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 Manager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9" idx="2"/>
            <a:endCxn id="30" idx="0"/>
          </p:cNvCxnSpPr>
          <p:nvPr/>
        </p:nvCxnSpPr>
        <p:spPr>
          <a:xfrm rot="5400000">
            <a:off x="1900005" y="4798571"/>
            <a:ext cx="659079" cy="14944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2"/>
            <a:endCxn id="29" idx="1"/>
          </p:cNvCxnSpPr>
          <p:nvPr/>
        </p:nvCxnSpPr>
        <p:spPr>
          <a:xfrm rot="16200000" flipH="1">
            <a:off x="6380471" y="5092077"/>
            <a:ext cx="830367" cy="1066799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2"/>
            <a:endCxn id="30" idx="3"/>
          </p:cNvCxnSpPr>
          <p:nvPr/>
        </p:nvCxnSpPr>
        <p:spPr>
          <a:xfrm rot="5400000">
            <a:off x="2902481" y="4544240"/>
            <a:ext cx="1045027" cy="2389012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22898" y="4905816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43545" y="5807903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11997" y="5717494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</a:t>
            </a:r>
          </a:p>
          <a:p>
            <a:r>
              <a:rPr lang="en-US" b="1" dirty="0"/>
              <a:t>Quit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5555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does this need to look like?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9375" y="311326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4109" y="443839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Quit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8599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PopScreen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1354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PushScreen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241964" y="2298582"/>
            <a:ext cx="247404" cy="34636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643249" y="15236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MenuItem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4757433" y="2505035"/>
            <a:ext cx="468322" cy="74814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2"/>
          </p:cNvCxnSpPr>
          <p:nvPr/>
        </p:nvCxnSpPr>
        <p:spPr>
          <a:xfrm flipV="1">
            <a:off x="2976745" y="3885164"/>
            <a:ext cx="1640776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6" idx="2"/>
          </p:cNvCxnSpPr>
          <p:nvPr/>
        </p:nvCxnSpPr>
        <p:spPr>
          <a:xfrm flipH="1" flipV="1">
            <a:off x="4617521" y="3885164"/>
            <a:ext cx="1979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6" idx="2"/>
          </p:cNvCxnSpPr>
          <p:nvPr/>
        </p:nvCxnSpPr>
        <p:spPr>
          <a:xfrm flipH="1" flipV="1">
            <a:off x="4617521" y="3885164"/>
            <a:ext cx="1644734" cy="553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6" idx="3"/>
          </p:cNvCxnSpPr>
          <p:nvPr/>
        </p:nvCxnSpPr>
        <p:spPr>
          <a:xfrm flipH="1">
            <a:off x="5365666" y="1909560"/>
            <a:ext cx="773874" cy="1589656"/>
          </a:xfrm>
          <a:prstGeom prst="curvedConnector3">
            <a:avLst>
              <a:gd name="adj1" fmla="val -2954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3817" y="2508878"/>
            <a:ext cx="10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Execute</a:t>
            </a:r>
            <a:endParaRPr lang="en-CA" b="1" dirty="0"/>
          </a:p>
        </p:txBody>
      </p:sp>
      <p:sp>
        <p:nvSpPr>
          <p:cNvPr id="29" name="Rectangle 28"/>
          <p:cNvSpPr/>
          <p:nvPr/>
        </p:nvSpPr>
        <p:spPr>
          <a:xfrm>
            <a:off x="7329054" y="5654713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DEHGE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97" y="58753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 Manager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9" idx="2"/>
            <a:endCxn id="30" idx="0"/>
          </p:cNvCxnSpPr>
          <p:nvPr/>
        </p:nvCxnSpPr>
        <p:spPr>
          <a:xfrm rot="5400000">
            <a:off x="1900005" y="4798571"/>
            <a:ext cx="659079" cy="14944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2"/>
            <a:endCxn id="29" idx="1"/>
          </p:cNvCxnSpPr>
          <p:nvPr/>
        </p:nvCxnSpPr>
        <p:spPr>
          <a:xfrm rot="16200000" flipH="1">
            <a:off x="6380471" y="5092077"/>
            <a:ext cx="830367" cy="1066799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2"/>
            <a:endCxn id="30" idx="3"/>
          </p:cNvCxnSpPr>
          <p:nvPr/>
        </p:nvCxnSpPr>
        <p:spPr>
          <a:xfrm rot="5400000">
            <a:off x="2902481" y="4544240"/>
            <a:ext cx="1045027" cy="2389012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22898" y="4905816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43545" y="5807903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11997" y="5717494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</a:t>
            </a:r>
          </a:p>
          <a:p>
            <a:r>
              <a:rPr lang="en-US" b="1" dirty="0"/>
              <a:t>Quit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7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Today’s 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involved parties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Receiver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Invoker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ICA 4 – Build command objects to handle talking to the screen manager and quitting, and change the menus to use them instead.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846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does this need to look like?</a:t>
            </a:r>
          </a:p>
        </p:txBody>
      </p:sp>
      <p:sp>
        <p:nvSpPr>
          <p:cNvPr id="2" name="Rectangle 1"/>
          <p:cNvSpPr/>
          <p:nvPr/>
        </p:nvSpPr>
        <p:spPr>
          <a:xfrm>
            <a:off x="883716" y="210029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Menu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9375" y="311326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4109" y="443839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Quit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8599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PopScreen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1354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PushScreen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241964" y="2298582"/>
            <a:ext cx="247404" cy="34636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643249" y="15236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MenuItem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4757433" y="2505035"/>
            <a:ext cx="468322" cy="74814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2"/>
          </p:cNvCxnSpPr>
          <p:nvPr/>
        </p:nvCxnSpPr>
        <p:spPr>
          <a:xfrm flipV="1">
            <a:off x="2976745" y="3885164"/>
            <a:ext cx="1640776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6" idx="2"/>
          </p:cNvCxnSpPr>
          <p:nvPr/>
        </p:nvCxnSpPr>
        <p:spPr>
          <a:xfrm flipH="1" flipV="1">
            <a:off x="4617521" y="3885164"/>
            <a:ext cx="1979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6" idx="2"/>
          </p:cNvCxnSpPr>
          <p:nvPr/>
        </p:nvCxnSpPr>
        <p:spPr>
          <a:xfrm flipH="1" flipV="1">
            <a:off x="4617521" y="3885164"/>
            <a:ext cx="1644734" cy="553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6" idx="3"/>
          </p:cNvCxnSpPr>
          <p:nvPr/>
        </p:nvCxnSpPr>
        <p:spPr>
          <a:xfrm flipH="1">
            <a:off x="5365666" y="1909560"/>
            <a:ext cx="773874" cy="1589656"/>
          </a:xfrm>
          <a:prstGeom prst="curvedConnector3">
            <a:avLst>
              <a:gd name="adj1" fmla="val -2954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3817" y="2508878"/>
            <a:ext cx="10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Execute</a:t>
            </a:r>
            <a:endParaRPr lang="en-CA" b="1" dirty="0"/>
          </a:p>
        </p:txBody>
      </p:sp>
      <p:sp>
        <p:nvSpPr>
          <p:cNvPr id="29" name="Rectangle 28"/>
          <p:cNvSpPr/>
          <p:nvPr/>
        </p:nvSpPr>
        <p:spPr>
          <a:xfrm>
            <a:off x="7329054" y="5654713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DEHGE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97" y="58753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 Manager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9" idx="2"/>
            <a:endCxn id="30" idx="0"/>
          </p:cNvCxnSpPr>
          <p:nvPr/>
        </p:nvCxnSpPr>
        <p:spPr>
          <a:xfrm rot="5400000">
            <a:off x="1900005" y="4798571"/>
            <a:ext cx="659079" cy="14944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2"/>
            <a:endCxn id="29" idx="1"/>
          </p:cNvCxnSpPr>
          <p:nvPr/>
        </p:nvCxnSpPr>
        <p:spPr>
          <a:xfrm rot="16200000" flipH="1">
            <a:off x="6380471" y="5092077"/>
            <a:ext cx="830367" cy="1066799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2"/>
            <a:endCxn id="30" idx="3"/>
          </p:cNvCxnSpPr>
          <p:nvPr/>
        </p:nvCxnSpPr>
        <p:spPr>
          <a:xfrm rot="5400000">
            <a:off x="2902481" y="4544240"/>
            <a:ext cx="1045027" cy="2389012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22898" y="4905816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43545" y="5807903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11997" y="5717494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</a:t>
            </a:r>
          </a:p>
          <a:p>
            <a:r>
              <a:rPr lang="en-US" b="1" dirty="0"/>
              <a:t>Quit</a:t>
            </a:r>
            <a:endParaRPr lang="en-CA" b="1" dirty="0"/>
          </a:p>
        </p:txBody>
      </p:sp>
      <p:cxnSp>
        <p:nvCxnSpPr>
          <p:cNvPr id="43" name="Curved Connector 42"/>
          <p:cNvCxnSpPr>
            <a:stCxn id="2" idx="2"/>
            <a:endCxn id="6" idx="1"/>
          </p:cNvCxnSpPr>
          <p:nvPr/>
        </p:nvCxnSpPr>
        <p:spPr>
          <a:xfrm rot="16200000" flipH="1">
            <a:off x="2437104" y="2066945"/>
            <a:ext cx="627028" cy="2237513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5327" y="3080608"/>
            <a:ext cx="1907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Creates:</a:t>
            </a:r>
          </a:p>
          <a:p>
            <a:r>
              <a:rPr lang="en-US" b="1" dirty="0"/>
              <a:t>new Command();</a:t>
            </a:r>
          </a:p>
          <a:p>
            <a:r>
              <a:rPr lang="en-US" b="1" dirty="0"/>
              <a:t>and Initialize</a:t>
            </a:r>
          </a:p>
          <a:p>
            <a:r>
              <a:rPr lang="en-US" b="1" dirty="0"/>
              <a:t>(Command specific)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1802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does this need to look like?</a:t>
            </a:r>
          </a:p>
        </p:txBody>
      </p:sp>
      <p:sp>
        <p:nvSpPr>
          <p:cNvPr id="2" name="Rectangle 1"/>
          <p:cNvSpPr/>
          <p:nvPr/>
        </p:nvSpPr>
        <p:spPr>
          <a:xfrm>
            <a:off x="883716" y="210029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Menu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9375" y="311326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4109" y="4438398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Quit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8599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PopScreen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1354" y="4444337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PushScreen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Command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241964" y="2298582"/>
            <a:ext cx="247404" cy="34636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643249" y="15236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MenuItem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2393852" y="2317403"/>
            <a:ext cx="247404" cy="34636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4757433" y="2505035"/>
            <a:ext cx="468322" cy="74814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2"/>
          </p:cNvCxnSpPr>
          <p:nvPr/>
        </p:nvCxnSpPr>
        <p:spPr>
          <a:xfrm flipV="1">
            <a:off x="2976745" y="3885164"/>
            <a:ext cx="1640776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6" idx="2"/>
          </p:cNvCxnSpPr>
          <p:nvPr/>
        </p:nvCxnSpPr>
        <p:spPr>
          <a:xfrm flipH="1" flipV="1">
            <a:off x="4617521" y="3885164"/>
            <a:ext cx="1979" cy="55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6" idx="2"/>
          </p:cNvCxnSpPr>
          <p:nvPr/>
        </p:nvCxnSpPr>
        <p:spPr>
          <a:xfrm flipH="1" flipV="1">
            <a:off x="4617521" y="3885164"/>
            <a:ext cx="1644734" cy="553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6" idx="3"/>
          </p:cNvCxnSpPr>
          <p:nvPr/>
        </p:nvCxnSpPr>
        <p:spPr>
          <a:xfrm flipH="1">
            <a:off x="5365666" y="1909560"/>
            <a:ext cx="773874" cy="1589656"/>
          </a:xfrm>
          <a:prstGeom prst="curvedConnector3">
            <a:avLst>
              <a:gd name="adj1" fmla="val -2954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3817" y="2508878"/>
            <a:ext cx="10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Execute</a:t>
            </a:r>
            <a:endParaRPr lang="en-CA" b="1" dirty="0"/>
          </a:p>
        </p:txBody>
      </p:sp>
      <p:cxnSp>
        <p:nvCxnSpPr>
          <p:cNvPr id="28" name="Elbow Connector 27"/>
          <p:cNvCxnSpPr>
            <a:stCxn id="11" idx="3"/>
            <a:endCxn id="5" idx="1"/>
          </p:cNvCxnSpPr>
          <p:nvPr/>
        </p:nvCxnSpPr>
        <p:spPr>
          <a:xfrm flipV="1">
            <a:off x="2641256" y="1909560"/>
            <a:ext cx="2001993" cy="58102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29054" y="5654713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DEHGE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197" y="5875312"/>
            <a:ext cx="1496291" cy="7718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 Manager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9" idx="2"/>
            <a:endCxn id="30" idx="0"/>
          </p:cNvCxnSpPr>
          <p:nvPr/>
        </p:nvCxnSpPr>
        <p:spPr>
          <a:xfrm rot="5400000">
            <a:off x="1900005" y="4798571"/>
            <a:ext cx="659079" cy="14944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2"/>
            <a:endCxn id="29" idx="1"/>
          </p:cNvCxnSpPr>
          <p:nvPr/>
        </p:nvCxnSpPr>
        <p:spPr>
          <a:xfrm rot="16200000" flipH="1">
            <a:off x="6380471" y="5092077"/>
            <a:ext cx="830367" cy="1066799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2"/>
            <a:endCxn id="30" idx="3"/>
          </p:cNvCxnSpPr>
          <p:nvPr/>
        </p:nvCxnSpPr>
        <p:spPr>
          <a:xfrm rot="5400000">
            <a:off x="2902481" y="4544240"/>
            <a:ext cx="1045027" cy="2389012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22898" y="4905816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43545" y="5807903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</a:t>
            </a:r>
          </a:p>
          <a:p>
            <a:r>
              <a:rPr lang="en-US" b="1" dirty="0"/>
              <a:t>Screen</a:t>
            </a:r>
            <a:endParaRPr lang="en-CA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11997" y="5717494"/>
            <a:ext cx="10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</a:t>
            </a:r>
          </a:p>
          <a:p>
            <a:r>
              <a:rPr lang="en-US" b="1" dirty="0"/>
              <a:t>Quit</a:t>
            </a:r>
            <a:endParaRPr lang="en-CA" b="1" dirty="0"/>
          </a:p>
        </p:txBody>
      </p:sp>
      <p:cxnSp>
        <p:nvCxnSpPr>
          <p:cNvPr id="43" name="Curved Connector 42"/>
          <p:cNvCxnSpPr>
            <a:stCxn id="2" idx="2"/>
            <a:endCxn id="6" idx="1"/>
          </p:cNvCxnSpPr>
          <p:nvPr/>
        </p:nvCxnSpPr>
        <p:spPr>
          <a:xfrm rot="16200000" flipH="1">
            <a:off x="2437104" y="2066945"/>
            <a:ext cx="627028" cy="2237513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5327" y="3080608"/>
            <a:ext cx="1907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Creates:</a:t>
            </a:r>
          </a:p>
          <a:p>
            <a:r>
              <a:rPr lang="en-US" b="1" dirty="0"/>
              <a:t>new Command();</a:t>
            </a:r>
          </a:p>
          <a:p>
            <a:r>
              <a:rPr lang="en-US" b="1" dirty="0"/>
              <a:t>and Initialize</a:t>
            </a:r>
          </a:p>
          <a:p>
            <a:r>
              <a:rPr lang="en-US" b="1" dirty="0"/>
              <a:t>(Command specific)</a:t>
            </a:r>
            <a:endParaRPr lang="en-CA" b="1" dirty="0"/>
          </a:p>
        </p:txBody>
      </p:sp>
      <p:cxnSp>
        <p:nvCxnSpPr>
          <p:cNvPr id="47" name="Curved Connector 46"/>
          <p:cNvCxnSpPr>
            <a:stCxn id="2" idx="0"/>
            <a:endCxn id="5" idx="0"/>
          </p:cNvCxnSpPr>
          <p:nvPr/>
        </p:nvCxnSpPr>
        <p:spPr>
          <a:xfrm rot="5400000" flipH="1" flipV="1">
            <a:off x="3223288" y="-67814"/>
            <a:ext cx="576680" cy="3759533"/>
          </a:xfrm>
          <a:prstGeom prst="curvedConnector3">
            <a:avLst>
              <a:gd name="adj1" fmla="val 139641"/>
            </a:avLst>
          </a:prstGeom>
          <a:ln w="381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7283" y="1132283"/>
            <a:ext cx="190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Creates:</a:t>
            </a:r>
          </a:p>
          <a:p>
            <a:r>
              <a:rPr lang="en-US" b="1" dirty="0"/>
              <a:t>new </a:t>
            </a:r>
            <a:r>
              <a:rPr lang="en-US" b="1" dirty="0" err="1"/>
              <a:t>MenuItem</a:t>
            </a:r>
            <a:r>
              <a:rPr lang="en-US" b="1" dirty="0"/>
              <a:t>();</a:t>
            </a:r>
          </a:p>
          <a:p>
            <a:r>
              <a:rPr lang="en-US" b="1" dirty="0"/>
              <a:t>and Initialize</a:t>
            </a:r>
          </a:p>
        </p:txBody>
      </p:sp>
    </p:spTree>
    <p:extLst>
      <p:ext uri="{BB962C8B-B14F-4D97-AF65-F5344CB8AC3E}">
        <p14:creationId xmlns:p14="http://schemas.microsoft.com/office/powerpoint/2010/main" val="360444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does it look like from a code perspective?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– 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PushScreen</a:t>
            </a:r>
            <a:r>
              <a:rPr lang="en-US" sz="3200" dirty="0"/>
              <a:t> – Subclass of Command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MenuItem</a:t>
            </a:r>
            <a:r>
              <a:rPr lang="en-US" sz="3200" dirty="0"/>
              <a:t> – Don’t need subclasses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Menu – creates commands and menu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and initializes them properly.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MenuModel</a:t>
            </a:r>
            <a:r>
              <a:rPr lang="en-US" sz="3200" dirty="0"/>
              <a:t> – now also acts as a factory for </a:t>
            </a:r>
            <a:r>
              <a:rPr lang="en-US" sz="3200" dirty="0" err="1"/>
              <a:t>MenuItems</a:t>
            </a:r>
            <a:r>
              <a:rPr lang="en-US" sz="3200" dirty="0"/>
              <a:t>. We no longer need to add them to the right model.</a:t>
            </a:r>
          </a:p>
          <a:p>
            <a:endParaRPr lang="en-US" sz="3200" dirty="0"/>
          </a:p>
          <a:p>
            <a:r>
              <a:rPr lang="en-US" sz="3200" dirty="0"/>
              <a:t>We’ll cover that last bullet point in a bit.</a:t>
            </a:r>
          </a:p>
        </p:txBody>
      </p:sp>
    </p:spTree>
    <p:extLst>
      <p:ext uri="{BB962C8B-B14F-4D97-AF65-F5344CB8AC3E}">
        <p14:creationId xmlns:p14="http://schemas.microsoft.com/office/powerpoint/2010/main" val="233819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Command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Command() {};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~Command() {};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void execute()=0;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cpp</a:t>
            </a:r>
            <a:endParaRPr lang="en-US" sz="3200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Command::Command()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Command::~Command()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4669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Command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~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execute;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setScreenId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ScreenID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ScreenID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2807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execute()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ScreenManager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(id);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setScreenId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748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.h – this is only the changes.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initialize(Command *c);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performAction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Command *command;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63880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this is only the changes.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initialize(Command *c)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command = c;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performAction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command-&gt;execute();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74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9469" y="665017"/>
            <a:ext cx="859077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MenuScreenMenu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::initialize() // old version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MenuScreenPlay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*play = new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MenuScreenPlay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play-&gt;initialize();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play-&gt;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(34, 5, 12, 5);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model-&gt;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addMenuItem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(play);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MenuScreenAbout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*about = new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MenuScreenAbout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about-&gt;initialize();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about-&gt;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(34, 11, 12, 5);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model-&gt;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addMenuItem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(about);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MenuScreenQuit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MenuScreenQuit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(34, 17, 12, 5);</a:t>
            </a:r>
          </a:p>
          <a:p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model-&gt;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addMenuItem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7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MenuScreenMenu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::initialize() // new version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*mi = model-&gt;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makeMenuItem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 =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PushScreenCommand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c-&gt;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setScreenId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(GAME_SCREEN);</a:t>
            </a:r>
            <a:endParaRPr lang="en-CA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mi-&gt;initialize(c);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mi-&gt;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"Play");</a:t>
            </a: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mi-&gt;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(34, 5, 12, 5);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do this for about, and quit as well</a:t>
            </a:r>
            <a:endParaRPr lang="en-CA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6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Command pattern in a nutshell:</a:t>
            </a:r>
          </a:p>
          <a:p>
            <a:endParaRPr lang="en-US" sz="3200" dirty="0"/>
          </a:p>
          <a:p>
            <a:r>
              <a:rPr lang="en-US" sz="3200" dirty="0"/>
              <a:t>The command pattern is essentially an object oriented callback.</a:t>
            </a:r>
          </a:p>
          <a:p>
            <a:endParaRPr lang="en-US" sz="3200" dirty="0"/>
          </a:p>
          <a:p>
            <a:r>
              <a:rPr lang="en-US" sz="3200" dirty="0"/>
              <a:t>Ok, but what’s a callback?</a:t>
            </a:r>
          </a:p>
          <a:p>
            <a:endParaRPr lang="en-US" sz="3200" dirty="0"/>
          </a:p>
          <a:p>
            <a:r>
              <a:rPr lang="en-US" sz="3200" dirty="0"/>
              <a:t>A callback is a block of code you want to execute when something happens, that you can’t know about when you make the code that needs to call it.</a:t>
            </a:r>
          </a:p>
        </p:txBody>
      </p:sp>
    </p:spTree>
    <p:extLst>
      <p:ext uri="{BB962C8B-B14F-4D97-AF65-F5344CB8AC3E}">
        <p14:creationId xmlns:p14="http://schemas.microsoft.com/office/powerpoint/2010/main" val="3559471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you’ll need to add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makeMenuItem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the header as well.</a:t>
            </a:r>
          </a:p>
          <a:p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MenuModel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makeMenuItem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*mi  = new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addMenuItem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mi;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you get errors on the new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it means that you still have abstract methods.  Hover over the error underline to see this.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6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Menu Model is actually acting as a smart factory now.</a:t>
            </a:r>
          </a:p>
          <a:p>
            <a:endParaRPr lang="en-US" sz="3200" dirty="0"/>
          </a:p>
          <a:p>
            <a:r>
              <a:rPr lang="en-US" sz="3200" dirty="0"/>
              <a:t>Previously, the menu model kept track of all the menu items for a particular menu.</a:t>
            </a:r>
          </a:p>
          <a:p>
            <a:endParaRPr lang="en-US" sz="3200" dirty="0"/>
          </a:p>
          <a:p>
            <a:r>
              <a:rPr lang="en-US" sz="3200" dirty="0"/>
              <a:t>It needed to be specifically told that a menu item belonged to it – that was so that menu items could be reused in multiple places.</a:t>
            </a:r>
          </a:p>
          <a:p>
            <a:endParaRPr lang="en-US" sz="3200" dirty="0"/>
          </a:p>
          <a:p>
            <a:r>
              <a:rPr lang="en-US" sz="3200" dirty="0"/>
              <a:t>With only one </a:t>
            </a:r>
            <a:r>
              <a:rPr lang="en-US" sz="3200" dirty="0" err="1"/>
              <a:t>MenuItem</a:t>
            </a:r>
            <a:r>
              <a:rPr lang="en-US" sz="3200" dirty="0"/>
              <a:t> class, we can just have the model create it and add it to itself.</a:t>
            </a:r>
          </a:p>
        </p:txBody>
      </p:sp>
    </p:spTree>
    <p:extLst>
      <p:ext uri="{BB962C8B-B14F-4D97-AF65-F5344CB8AC3E}">
        <p14:creationId xmlns:p14="http://schemas.microsoft.com/office/powerpoint/2010/main" val="61927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Time to think about today’s in class assignment.</a:t>
            </a:r>
          </a:p>
          <a:p>
            <a:endParaRPr lang="en-US" sz="3200" dirty="0"/>
          </a:p>
          <a:p>
            <a:r>
              <a:rPr lang="en-US" sz="3200" dirty="0"/>
              <a:t>The code is as it was last week. Old menu items etc. are still there.</a:t>
            </a:r>
          </a:p>
          <a:p>
            <a:endParaRPr lang="en-US" sz="3200" dirty="0"/>
          </a:p>
          <a:p>
            <a:r>
              <a:rPr lang="en-US" sz="3200" dirty="0"/>
              <a:t>Your job is to convert over to the new system we’ve talked about today.</a:t>
            </a:r>
          </a:p>
          <a:p>
            <a:endParaRPr lang="en-US" sz="3200" dirty="0"/>
          </a:p>
          <a:p>
            <a:r>
              <a:rPr lang="en-US" sz="3200" dirty="0"/>
              <a:t>No bonus marks today though – just get it up and happily working to get your two marks.</a:t>
            </a:r>
          </a:p>
          <a:p>
            <a:endParaRPr lang="en-US" sz="3200" dirty="0"/>
          </a:p>
          <a:p>
            <a:r>
              <a:rPr lang="en-US" sz="3200" dirty="0"/>
              <a:t>See the mission briefing for details. </a:t>
            </a:r>
            <a:r>
              <a:rPr lang="en-US" dirty="0"/>
              <a:t>(Oops - wrong game.)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06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Concrete callback example.</a:t>
            </a:r>
          </a:p>
          <a:p>
            <a:endParaRPr lang="en-US" sz="3200" dirty="0"/>
          </a:p>
          <a:p>
            <a:r>
              <a:rPr lang="en-US" sz="3200" dirty="0"/>
              <a:t>Consider an onscreen button in a windows application. </a:t>
            </a:r>
          </a:p>
          <a:p>
            <a:endParaRPr lang="en-US" sz="3200" dirty="0"/>
          </a:p>
          <a:p>
            <a:r>
              <a:rPr lang="en-US" sz="3200" dirty="0"/>
              <a:t>The code that controls how a button works is owned by Microsoft.  They wrote that far before you ever came along to write code here.</a:t>
            </a:r>
          </a:p>
          <a:p>
            <a:endParaRPr lang="en-US" sz="3200" dirty="0"/>
          </a:p>
          <a:p>
            <a:r>
              <a:rPr lang="en-US" sz="3200" dirty="0"/>
              <a:t>You can configure that button, without </a:t>
            </a:r>
            <a:r>
              <a:rPr lang="en-US" sz="3200" dirty="0" err="1"/>
              <a:t>subclassing</a:t>
            </a:r>
            <a:r>
              <a:rPr lang="en-US" sz="3200" dirty="0"/>
              <a:t> it, to invoke YOUR code when the button is pressed.  How? A callback.</a:t>
            </a:r>
          </a:p>
        </p:txBody>
      </p:sp>
    </p:spTree>
    <p:extLst>
      <p:ext uri="{BB962C8B-B14F-4D97-AF65-F5344CB8AC3E}">
        <p14:creationId xmlns:p14="http://schemas.microsoft.com/office/powerpoint/2010/main" val="47318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It’s really a function pointer.</a:t>
            </a:r>
          </a:p>
          <a:p>
            <a:endParaRPr lang="en-US" sz="3200" dirty="0"/>
          </a:p>
          <a:p>
            <a:r>
              <a:rPr lang="en-US" sz="3200" dirty="0"/>
              <a:t>It also means that it needs to know more about how the action occurs than we want to pass around.</a:t>
            </a:r>
          </a:p>
          <a:p>
            <a:endParaRPr lang="en-US" sz="3200" dirty="0"/>
          </a:p>
          <a:p>
            <a:r>
              <a:rPr lang="en-US" sz="3200" dirty="0"/>
              <a:t>Consider our menu items in the game so far.</a:t>
            </a:r>
          </a:p>
          <a:p>
            <a:endParaRPr lang="en-US" sz="3200" dirty="0"/>
          </a:p>
          <a:p>
            <a:r>
              <a:rPr lang="en-US" sz="3200" dirty="0"/>
              <a:t>They are all concrete subclasses of menu items, that are there to a) load in bitmaps, and b) execute a particular function when clicked.</a:t>
            </a:r>
          </a:p>
        </p:txBody>
      </p:sp>
    </p:spTree>
    <p:extLst>
      <p:ext uri="{BB962C8B-B14F-4D97-AF65-F5344CB8AC3E}">
        <p14:creationId xmlns:p14="http://schemas.microsoft.com/office/powerpoint/2010/main" val="12304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Well, we could pass in the list of names of bitmaps, and a pointer to a function to execute when we initialize the menu item. </a:t>
            </a:r>
          </a:p>
          <a:p>
            <a:endParaRPr lang="en-US" sz="3200" dirty="0"/>
          </a:p>
          <a:p>
            <a:r>
              <a:rPr lang="en-US" sz="3200" dirty="0"/>
              <a:t>However, the syntax for function pointers is messy, and we don’t have an easy way to also configure the command to accept parameters – we’d need to pass those along to the menu item initialization call.</a:t>
            </a:r>
          </a:p>
          <a:p>
            <a:endParaRPr lang="en-US" sz="3200" dirty="0"/>
          </a:p>
          <a:p>
            <a:r>
              <a:rPr lang="en-US" sz="3200" dirty="0"/>
              <a:t>What if we want to have the player hit P to play, Q to quit etc.?</a:t>
            </a:r>
          </a:p>
        </p:txBody>
      </p:sp>
    </p:spTree>
    <p:extLst>
      <p:ext uri="{BB962C8B-B14F-4D97-AF65-F5344CB8AC3E}">
        <p14:creationId xmlns:p14="http://schemas.microsoft.com/office/powerpoint/2010/main" val="16416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We’d need to duplicate the key handler code somewhere, and have it be able to accept a stack of different function pointers, and arguments to pass to those functions.</a:t>
            </a:r>
          </a:p>
          <a:p>
            <a:endParaRPr lang="en-US" sz="3200" dirty="0"/>
          </a:p>
          <a:p>
            <a:r>
              <a:rPr lang="en-US" sz="3200" dirty="0"/>
              <a:t>If we change the way the function works, we now need to run around all over the place updating methods here and there to accept the additional parameters.</a:t>
            </a:r>
          </a:p>
          <a:p>
            <a:endParaRPr lang="en-US" sz="3200" dirty="0"/>
          </a:p>
          <a:p>
            <a:r>
              <a:rPr lang="en-US" sz="3200" dirty="0"/>
              <a:t>That sucks.  Can’t we just do this ONCE, in one place?  Enter the command pattern.</a:t>
            </a:r>
          </a:p>
        </p:txBody>
      </p:sp>
    </p:spTree>
    <p:extLst>
      <p:ext uri="{BB962C8B-B14F-4D97-AF65-F5344CB8AC3E}">
        <p14:creationId xmlns:p14="http://schemas.microsoft.com/office/powerpoint/2010/main" val="79347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We’ve got several parts to the command pattern.</a:t>
            </a:r>
          </a:p>
          <a:p>
            <a:endParaRPr lang="en-US" sz="3200" dirty="0"/>
          </a:p>
          <a:p>
            <a:r>
              <a:rPr lang="en-US" sz="3200" dirty="0"/>
              <a:t>These are: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command objects (including an abstract base class and concrete classes)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Client (which creates the commands, and connects them to the receiver.)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Invoker (which asks the commands to do something)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Receiver (which actually does the work)</a:t>
            </a:r>
          </a:p>
        </p:txBody>
      </p:sp>
    </p:spTree>
    <p:extLst>
      <p:ext uri="{BB962C8B-B14F-4D97-AF65-F5344CB8AC3E}">
        <p14:creationId xmlns:p14="http://schemas.microsoft.com/office/powerpoint/2010/main" val="2077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is what this looks like in a single picture:</a:t>
            </a:r>
          </a:p>
          <a:p>
            <a:endParaRPr lang="en-US" sz="3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373" y="2040577"/>
            <a:ext cx="7944593" cy="4452298"/>
            <a:chOff x="726373" y="2040577"/>
            <a:chExt cx="7944593" cy="4452298"/>
          </a:xfrm>
        </p:grpSpPr>
        <p:sp>
          <p:nvSpPr>
            <p:cNvPr id="2" name="Rectangle 1"/>
            <p:cNvSpPr/>
            <p:nvPr/>
          </p:nvSpPr>
          <p:spPr>
            <a:xfrm>
              <a:off x="6240992" y="2580046"/>
              <a:ext cx="2323606" cy="940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Command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virtual void execute();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0992" y="4338110"/>
              <a:ext cx="2323606" cy="940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Concrete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Command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void execute();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10902" y="2042555"/>
              <a:ext cx="1615045" cy="940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Invoker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6373" y="2040577"/>
              <a:ext cx="1615045" cy="940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Client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3920" y="5208706"/>
              <a:ext cx="2323605" cy="955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Receiver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void action(</a:t>
              </a:r>
              <a:r>
                <a:rPr lang="en-US" b="1" dirty="0" err="1">
                  <a:solidFill>
                    <a:schemeClr val="tx1"/>
                  </a:solidFill>
                </a:rPr>
                <a:t>param</a:t>
              </a:r>
              <a:r>
                <a:rPr lang="en-US" b="1" dirty="0">
                  <a:solidFill>
                    <a:schemeClr val="tx1"/>
                  </a:solidFill>
                </a:rPr>
                <a:t>);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Folded Corner 3"/>
            <p:cNvSpPr/>
            <p:nvPr/>
          </p:nvSpPr>
          <p:spPr>
            <a:xfrm>
              <a:off x="5521130" y="5578475"/>
              <a:ext cx="3149836" cy="914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execute() {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receiver-&gt;action(</a:t>
              </a:r>
              <a:r>
                <a:rPr lang="en-US" b="1" dirty="0" err="1">
                  <a:solidFill>
                    <a:schemeClr val="tx1"/>
                  </a:solidFill>
                </a:rPr>
                <a:t>parm</a:t>
              </a:r>
              <a:r>
                <a:rPr lang="en-US" b="1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}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0"/>
              <a:endCxn id="2" idx="2"/>
            </p:cNvCxnSpPr>
            <p:nvPr/>
          </p:nvCxnSpPr>
          <p:spPr>
            <a:xfrm flipV="1">
              <a:off x="7402795" y="3520090"/>
              <a:ext cx="0" cy="81802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4625947" y="2374490"/>
              <a:ext cx="462247" cy="353962"/>
            </a:xfrm>
            <a:prstGeom prst="diamond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Elbow Connector 15"/>
            <p:cNvCxnSpPr>
              <a:stCxn id="12" idx="3"/>
              <a:endCxn id="2" idx="1"/>
            </p:cNvCxnSpPr>
            <p:nvPr/>
          </p:nvCxnSpPr>
          <p:spPr>
            <a:xfrm>
              <a:off x="5088194" y="2551471"/>
              <a:ext cx="1152798" cy="498597"/>
            </a:xfrm>
            <a:prstGeom prst="bentConnector3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9"/>
            <p:cNvCxnSpPr>
              <a:endCxn id="10" idx="3"/>
            </p:cNvCxnSpPr>
            <p:nvPr/>
          </p:nvCxnSpPr>
          <p:spPr>
            <a:xfrm rot="10800000" flipV="1">
              <a:off x="3197526" y="4975604"/>
              <a:ext cx="3043467" cy="710654"/>
            </a:xfrm>
            <a:prstGeom prst="bentConnector3">
              <a:avLst/>
            </a:prstGeom>
            <a:ln w="762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2"/>
            </p:cNvCxnSpPr>
            <p:nvPr/>
          </p:nvCxnSpPr>
          <p:spPr>
            <a:xfrm rot="16200000" flipH="1">
              <a:off x="3104527" y="1409990"/>
              <a:ext cx="1565834" cy="4707096"/>
            </a:xfrm>
            <a:prstGeom prst="bentConnector2">
              <a:avLst/>
            </a:prstGeom>
            <a:ln w="76200">
              <a:solidFill>
                <a:schemeClr val="tx1"/>
              </a:solidFill>
              <a:prstDash val="sysDash"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7" idx="1"/>
            </p:cNvCxnSpPr>
            <p:nvPr/>
          </p:nvCxnSpPr>
          <p:spPr>
            <a:xfrm>
              <a:off x="2341418" y="2510599"/>
              <a:ext cx="669484" cy="1978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  <a:headEnd type="none" w="med" len="med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35626" y="2979633"/>
              <a:ext cx="0" cy="2229073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  <a:headEnd type="none" w="med" len="med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44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49735</TotalTime>
  <Words>1407</Words>
  <Application>Microsoft Office PowerPoint</Application>
  <PresentationFormat>On-screen Show (4:3)</PresentationFormat>
  <Paragraphs>387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Helvetica</vt:lpstr>
      <vt:lpstr>Office Theme</vt:lpstr>
      <vt:lpstr>Game Development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III</dc:title>
  <dc:creator>Dan Lingman</dc:creator>
  <cp:lastModifiedBy>Dan Lingman</cp:lastModifiedBy>
  <cp:revision>206</cp:revision>
  <cp:lastPrinted>2015-01-31T17:08:59Z</cp:lastPrinted>
  <dcterms:created xsi:type="dcterms:W3CDTF">2013-08-13T00:38:38Z</dcterms:created>
  <dcterms:modified xsi:type="dcterms:W3CDTF">2017-02-07T01:29:02Z</dcterms:modified>
</cp:coreProperties>
</file>